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tags/tag11.xml" ContentType="application/vnd.openxmlformats-officedocument.presentationml.tags+xml"/>
  <Override PartName="/ppt/notesSlides/notesSlide19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theme/themeOverride3.xml" ContentType="application/vnd.openxmlformats-officedocument.themeOverride+xml"/>
  <Override PartName="/ppt/charts/chart10.xml" ContentType="application/vnd.openxmlformats-officedocument.drawingml.chart+xml"/>
  <Override PartName="/ppt/theme/themeOverride4.xml" ContentType="application/vnd.openxmlformats-officedocument.themeOverride+xml"/>
  <Override PartName="/ppt/notesSlides/notesSlide2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tags/tag13.xml" ContentType="application/vnd.openxmlformats-officedocument.presentationml.tags+xml"/>
  <Override PartName="/ppt/notesSlides/notesSlide22.xml" ContentType="application/vnd.openxmlformats-officedocument.presentationml.notesSlide+xml"/>
  <Override PartName="/ppt/embeddings/oleObject1.bin" ContentType="application/vnd.openxmlformats-officedocument.oleObject"/>
  <Override PartName="/ppt/tags/tag14.xml" ContentType="application/vnd.openxmlformats-officedocument.presentationml.tags+xml"/>
  <Override PartName="/ppt/notesSlides/notesSlide23.xml" ContentType="application/vnd.openxmlformats-officedocument.presentationml.notesSlide+xml"/>
  <Override PartName="/ppt/tags/tag15.xml" ContentType="application/vnd.openxmlformats-officedocument.presentationml.tags+xml"/>
  <Override PartName="/ppt/notesSlides/notesSlide24.xml" ContentType="application/vnd.openxmlformats-officedocument.presentationml.notesSlide+xml"/>
  <Override PartName="/ppt/charts/chart11.xml" ContentType="application/vnd.openxmlformats-officedocument.drawingml.chart+xml"/>
  <Override PartName="/ppt/theme/themeOverride5.xml" ContentType="application/vnd.openxmlformats-officedocument.themeOverride+xml"/>
  <Override PartName="/ppt/charts/chart12.xml" ContentType="application/vnd.openxmlformats-officedocument.drawingml.chart+xml"/>
  <Override PartName="/ppt/theme/themeOverride6.xml" ContentType="application/vnd.openxmlformats-officedocument.themeOverride+xml"/>
  <Override PartName="/ppt/charts/chart13.xml" ContentType="application/vnd.openxmlformats-officedocument.drawingml.chart+xml"/>
  <Override PartName="/ppt/theme/themeOverride7.xml" ContentType="application/vnd.openxmlformats-officedocument.themeOverr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tags/tag16.xml" ContentType="application/vnd.openxmlformats-officedocument.presentationml.tags+xml"/>
  <Override PartName="/ppt/notesSlides/notesSlide25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tags/tag17.xml" ContentType="application/vnd.openxmlformats-officedocument.presentationml.tags+xml"/>
  <Override PartName="/ppt/notesSlides/notesSlide26.xml" ContentType="application/vnd.openxmlformats-officedocument.presentationml.notesSl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theme/themeOverride8.xml" ContentType="application/vnd.openxmlformats-officedocument.themeOverride+xml"/>
  <Override PartName="/ppt/charts/chart28.xml" ContentType="application/vnd.openxmlformats-officedocument.drawingml.chart+xml"/>
  <Override PartName="/ppt/theme/themeOverride9.xml" ContentType="application/vnd.openxmlformats-officedocument.themeOverride+xml"/>
  <Override PartName="/ppt/notesSlides/notesSlide2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18.xml" ContentType="application/vnd.openxmlformats-officedocument.presentationml.tags+xml"/>
  <Override PartName="/ppt/notesSlides/notesSlide28.xml" ContentType="application/vnd.openxmlformats-officedocument.presentationml.notesSlide+xml"/>
  <Override PartName="/ppt/tags/tag19.xml" ContentType="application/vnd.openxmlformats-officedocument.presentationml.tags+xml"/>
  <Override PartName="/ppt/notesSlides/notesSlide29.xml" ContentType="application/vnd.openxmlformats-officedocument.presentationml.notesSlide+xml"/>
  <Override PartName="/ppt/tags/tag20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21.xml" ContentType="application/vnd.openxmlformats-officedocument.presentationml.tags+xml"/>
  <Override PartName="/ppt/notesSlides/notesSlide35.xml" ContentType="application/vnd.openxmlformats-officedocument.presentationml.notesSlide+xml"/>
  <Override PartName="/ppt/tags/tag22.xml" ContentType="application/vnd.openxmlformats-officedocument.presentationml.tags+xml"/>
  <Override PartName="/ppt/notesSlides/notesSlide36.xml" ContentType="application/vnd.openxmlformats-officedocument.presentationml.notesSlide+xml"/>
  <Override PartName="/ppt/tags/tag23.xml" ContentType="application/vnd.openxmlformats-officedocument.presentationml.tags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</p:sldMasterIdLst>
  <p:notesMasterIdLst>
    <p:notesMasterId r:id="rId39"/>
  </p:notesMasterIdLst>
  <p:handoutMasterIdLst>
    <p:handoutMasterId r:id="rId40"/>
  </p:handoutMasterIdLst>
  <p:sldIdLst>
    <p:sldId id="256" r:id="rId2"/>
    <p:sldId id="392" r:id="rId3"/>
    <p:sldId id="353" r:id="rId4"/>
    <p:sldId id="346" r:id="rId5"/>
    <p:sldId id="407" r:id="rId6"/>
    <p:sldId id="410" r:id="rId7"/>
    <p:sldId id="409" r:id="rId8"/>
    <p:sldId id="396" r:id="rId9"/>
    <p:sldId id="350" r:id="rId10"/>
    <p:sldId id="306" r:id="rId11"/>
    <p:sldId id="308" r:id="rId12"/>
    <p:sldId id="309" r:id="rId13"/>
    <p:sldId id="363" r:id="rId14"/>
    <p:sldId id="311" r:id="rId15"/>
    <p:sldId id="397" r:id="rId16"/>
    <p:sldId id="398" r:id="rId17"/>
    <p:sldId id="413" r:id="rId18"/>
    <p:sldId id="362" r:id="rId19"/>
    <p:sldId id="414" r:id="rId20"/>
    <p:sldId id="356" r:id="rId21"/>
    <p:sldId id="371" r:id="rId22"/>
    <p:sldId id="399" r:id="rId23"/>
    <p:sldId id="374" r:id="rId24"/>
    <p:sldId id="378" r:id="rId25"/>
    <p:sldId id="393" r:id="rId26"/>
    <p:sldId id="394" r:id="rId27"/>
    <p:sldId id="357" r:id="rId28"/>
    <p:sldId id="381" r:id="rId29"/>
    <p:sldId id="402" r:id="rId30"/>
    <p:sldId id="386" r:id="rId31"/>
    <p:sldId id="387" r:id="rId32"/>
    <p:sldId id="388" r:id="rId33"/>
    <p:sldId id="389" r:id="rId34"/>
    <p:sldId id="412" r:id="rId35"/>
    <p:sldId id="328" r:id="rId36"/>
    <p:sldId id="329" r:id="rId37"/>
    <p:sldId id="304" r:id="rId38"/>
  </p:sldIdLst>
  <p:sldSz cx="9144000" cy="6858000" type="screen4x3"/>
  <p:notesSz cx="7315200" cy="9601200"/>
  <p:defaultTextStyle>
    <a:defPPr>
      <a:defRPr lang="en-US"/>
    </a:defPPr>
    <a:lvl1pPr algn="l" rtl="0" fontAlgn="base" latinLnBrk="1">
      <a:spcBef>
        <a:spcPct val="0"/>
      </a:spcBef>
      <a:spcAft>
        <a:spcPct val="0"/>
      </a:spcAft>
      <a:defRPr kumimoji="1" sz="2800" b="1" kern="1200">
        <a:solidFill>
          <a:schemeClr val="tx1"/>
        </a:solidFill>
        <a:latin typeface="Arial" charset="0"/>
        <a:ea typeface="굴림" pitchFamily="34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2800" b="1" kern="1200">
        <a:solidFill>
          <a:schemeClr val="tx1"/>
        </a:solidFill>
        <a:latin typeface="Arial" charset="0"/>
        <a:ea typeface="굴림" pitchFamily="34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2800" b="1" kern="1200">
        <a:solidFill>
          <a:schemeClr val="tx1"/>
        </a:solidFill>
        <a:latin typeface="Arial" charset="0"/>
        <a:ea typeface="굴림" pitchFamily="34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2800" b="1" kern="1200">
        <a:solidFill>
          <a:schemeClr val="tx1"/>
        </a:solidFill>
        <a:latin typeface="Arial" charset="0"/>
        <a:ea typeface="굴림" pitchFamily="34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2800" b="1" kern="1200">
        <a:solidFill>
          <a:schemeClr val="tx1"/>
        </a:solidFill>
        <a:latin typeface="Arial" charset="0"/>
        <a:ea typeface="굴림" pitchFamily="34" charset="-127"/>
        <a:cs typeface="+mn-cs"/>
      </a:defRPr>
    </a:lvl5pPr>
    <a:lvl6pPr marL="2286000" algn="l" defTabSz="914400" rtl="0" eaLnBrk="1" latinLnBrk="0" hangingPunct="1">
      <a:defRPr kumimoji="1" sz="2800" b="1" kern="1200">
        <a:solidFill>
          <a:schemeClr val="tx1"/>
        </a:solidFill>
        <a:latin typeface="Arial" charset="0"/>
        <a:ea typeface="굴림" pitchFamily="34" charset="-127"/>
        <a:cs typeface="+mn-cs"/>
      </a:defRPr>
    </a:lvl6pPr>
    <a:lvl7pPr marL="2743200" algn="l" defTabSz="914400" rtl="0" eaLnBrk="1" latinLnBrk="0" hangingPunct="1">
      <a:defRPr kumimoji="1" sz="2800" b="1" kern="1200">
        <a:solidFill>
          <a:schemeClr val="tx1"/>
        </a:solidFill>
        <a:latin typeface="Arial" charset="0"/>
        <a:ea typeface="굴림" pitchFamily="34" charset="-127"/>
        <a:cs typeface="+mn-cs"/>
      </a:defRPr>
    </a:lvl7pPr>
    <a:lvl8pPr marL="3200400" algn="l" defTabSz="914400" rtl="0" eaLnBrk="1" latinLnBrk="0" hangingPunct="1">
      <a:defRPr kumimoji="1" sz="2800" b="1" kern="1200">
        <a:solidFill>
          <a:schemeClr val="tx1"/>
        </a:solidFill>
        <a:latin typeface="Arial" charset="0"/>
        <a:ea typeface="굴림" pitchFamily="34" charset="-127"/>
        <a:cs typeface="+mn-cs"/>
      </a:defRPr>
    </a:lvl8pPr>
    <a:lvl9pPr marL="3657600" algn="l" defTabSz="914400" rtl="0" eaLnBrk="1" latinLnBrk="0" hangingPunct="1">
      <a:defRPr kumimoji="1" sz="2800" b="1" kern="1200">
        <a:solidFill>
          <a:schemeClr val="tx1"/>
        </a:solidFill>
        <a:latin typeface="Arial" charset="0"/>
        <a:ea typeface="굴림" pitchFamily="34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D000"/>
    <a:srgbClr val="A3D5B2"/>
    <a:srgbClr val="66FFCC"/>
    <a:srgbClr val="FF9933"/>
    <a:srgbClr val="FF3300"/>
    <a:srgbClr val="FFCC00"/>
    <a:srgbClr val="EBA763"/>
    <a:srgbClr val="FF8F8F"/>
    <a:srgbClr val="E6B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837" autoAdjust="0"/>
    <p:restoredTop sz="98293" autoAdjust="0"/>
  </p:normalViewPr>
  <p:slideViewPr>
    <p:cSldViewPr>
      <p:cViewPr varScale="1">
        <p:scale>
          <a:sx n="125" d="100"/>
          <a:sy n="125" d="100"/>
        </p:scale>
        <p:origin x="-154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75" d="100"/>
          <a:sy n="75" d="100"/>
        </p:scale>
        <p:origin x="-4110" y="-58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mbhelp\homes\research\talks\2009\XLRCAM\figs\luminance%20level%20increase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file:///C:\local-research\talks\2009\XLRCAM\figs\luminance%20and%20background%20effect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file:///\\smbhelp\homes\research\projects\2009\HDRCAM\Results\All%20Results%20runned%20by%20MATLAB%20(POST-ACCEPTED%20Double-checked)%20-%20published%20final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oleObject" Target="file:///\\smbhelp\homes\research\projects\2009\HDRCAM\Results\All%20Results%20runned%20by%20MATLAB%20(POST-ACCEPTED%20Double-checked)%20-%20published%20final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oleObject" Target="file:///\\smbhelp\homes\research\projects\2009\HDRCAM\Results\All%20Results%20runned%20by%20MATLAB%20(POST-ACCEPTED%20Double-checked)%20-%20published%20final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mbhelp\homes\research\projects\2009\HDRCAM\Results\All%20Results%20runned%20by%20MATLAB%20(POST-ACCEPTED%20Double-checked)%20-%20published%20final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mbhelp\homes\research\projects\2009\HDRCAM\Results\All%20Results%20runned%20by%20MATLAB%20(POST-ACCEPTED%20Double-checked)%20-%20published%20final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mbhelp\homes\research\projects\2009\HDRCAM\Results\All%20Results%20runned%20by%20MATLAB%20(POST-ACCEPTED%20Double-checked)%20-%20published%20final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smbhelp\homes\research\projects\2009\HDRCAM\Results\All%20Results%20runned%20by%20MATLAB%20(POST-ACCEPTED%20Double-checked)%20-%20published%20final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mbhelp\homes\research\projects\2009\HDRCAM\Results\All%20Results%20runned%20by%20MATLAB%20(POST-ACCEPTED%20Double-checked)%20-%20published%20final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smbhelp\homes\research\projects\2009\HDRCAM\Results\All%20Results%20runned%20by%20MATLAB%20(POST-ACCEPTED%20Double-checked)%20-%20published%20fina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mbhelp\homes\research\talks\2009\XLRCAM\figs\luminance%20level%20increase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mbhelp\homes\research\projects\2009\HDRCAM\Model%20Development\ST11H_LUTCHI%20results_media_dependency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mbhelp\homes\research\projects\2009\HDRCAM\Model%20Development\ST11H_LUTCHI%20results_media_dependency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mbhelp\homes\research\projects\2009\HDRCAM\Results\All%20Results%20runned%20by%20MATLAB%20(POST-ACCEPTED%20Double-checked)%20-%20published%20final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mbhelp\homes\research\projects\2009\HDRCAM\Results\All%20Results%20runned%20by%20MATLAB%20(POST-ACCEPTED%20Double-checked)%20-%20published%20final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mbhelp\homes\research\projects\2009\HDRCAM\Results\All%20Results%20runned%20by%20MATLAB%20(POST-ACCEPTED%20Double-checked)%20-%20published%20final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mbhelp\homes\research\projects\2009\HDRCAM\Results\All%20Results%20runned%20by%20MATLAB%20(POST-ACCEPTED%20Double-checked)%20-%20published%20final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mbhelp\homes\research\projects\2009\HDRCAM\Results\All%20Results%20runned%20by%20MATLAB%20(POST-ACCEPTED%20Double-checked)%20-%20published%20final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oleObject" Target="file:///\\smbhelp\homes\research\projects\2009\HDRCAM\Results\All%20Results%20runned%20by%20MATLAB%20(POST-ACCEPTED%20Double-checked)%20-%20published%20final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oleObject" Target="file:///\\smbhelp\homes\research\projects\2009\HDRCAM\Results\All%20Results%20runned%20by%20MATLAB%20(POST-ACCEPTED%20Double-checked)%20-%20published%20fina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mbhelp\homes\research\talks\2009\XLRCAM\figs\luminance%20level%20increas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mbhelp\homes\research\talks\2009\XLRCAM\figs\luminance%20level%20increase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local-research\talks\2009\XLRCAM\figs\luminance%20and%20background%20effec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local-research\talks\2009\XLRCAM\figs\luminance%20and%20background%20effect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local-research\talks\2009\XLRCAM\figs\luminance%20and%20background%20effect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C:\local-research\talks\2009\XLRCAM\figs\luminance%20and%20background%20effect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C:\local-research\talks\2009\XLRCAM\figs\luminance%20and%20background%20effec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GB"/>
            </a:pPr>
            <a:r>
              <a:rPr lang="en-GB"/>
              <a:t>Peak Luminance Increase</a:t>
            </a:r>
          </a:p>
        </c:rich>
      </c:tx>
      <c:layout>
        <c:manualLayout>
          <c:xMode val="edge"/>
          <c:yMode val="edge"/>
          <c:x val="0.270620399193095"/>
          <c:y val="0.0714526597119278"/>
        </c:manualLayout>
      </c:layout>
      <c:overlay val="0"/>
      <c:spPr>
        <a:noFill/>
        <a:ln w="25400">
          <a:noFill/>
        </a:ln>
      </c:spPr>
    </c:title>
    <c:autoTitleDeleted val="0"/>
    <c:view3D>
      <c:rotX val="0"/>
      <c:rotY val="20"/>
      <c:rAngAx val="0"/>
      <c:perspective val="30"/>
    </c:view3D>
    <c:floor>
      <c:thickness val="0"/>
    </c:floor>
    <c:sideWall>
      <c:thickness val="0"/>
      <c:spPr>
        <a:solidFill>
          <a:schemeClr val="tx1"/>
        </a:solidFill>
        <a:ln w="12700">
          <a:solidFill>
            <a:schemeClr val="tx1"/>
          </a:solidFill>
          <a:prstDash val="solid"/>
        </a:ln>
      </c:spPr>
    </c:sideWall>
    <c:backWall>
      <c:thickness val="0"/>
      <c:spPr>
        <a:solidFill>
          <a:schemeClr val="tx1"/>
        </a:solidFill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14494635977984"/>
          <c:y val="0.113490364025696"/>
          <c:w val="0.885505364022004"/>
          <c:h val="0.700214132762313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 w="25400">
              <a:solidFill>
                <a:srgbClr val="000080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Lbls>
            <c:numFmt formatCode="#,##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lang="en-GB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Sheet1!$B$1:$B$7</c:f>
              <c:strCache>
                <c:ptCount val="7"/>
                <c:pt idx="0">
                  <c:v>1970s</c:v>
                </c:pt>
                <c:pt idx="1">
                  <c:v>1980s</c:v>
                </c:pt>
                <c:pt idx="2">
                  <c:v>1990s</c:v>
                </c:pt>
                <c:pt idx="3">
                  <c:v>2000s</c:v>
                </c:pt>
                <c:pt idx="4">
                  <c:v>2005s</c:v>
                </c:pt>
                <c:pt idx="5">
                  <c:v>2010s</c:v>
                </c:pt>
                <c:pt idx="6">
                  <c:v>2015s</c:v>
                </c:pt>
              </c:strCache>
            </c:strRef>
          </c:cat>
          <c:val>
            <c:numRef>
              <c:f>Sheet1!$C$1:$C$7</c:f>
              <c:numCache>
                <c:formatCode>General</c:formatCode>
                <c:ptCount val="7"/>
                <c:pt idx="0">
                  <c:v>50.0</c:v>
                </c:pt>
                <c:pt idx="1">
                  <c:v>100.0</c:v>
                </c:pt>
                <c:pt idx="2">
                  <c:v>125.0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-2092894760"/>
        <c:axId val="-2066317112"/>
        <c:axId val="0"/>
      </c:bar3DChart>
      <c:catAx>
        <c:axId val="-20928947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/>
                  <a:t>Years</a:t>
                </a:r>
              </a:p>
            </c:rich>
          </c:tx>
          <c:layout>
            <c:manualLayout>
              <c:xMode val="edge"/>
              <c:yMode val="edge"/>
              <c:x val="0.453290153728833"/>
              <c:y val="0.86956675084140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6631711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066317112"/>
        <c:scaling>
          <c:orientation val="minMax"/>
          <c:max val="10000.0"/>
        </c:scaling>
        <c:delete val="0"/>
        <c:axPos val="l"/>
        <c:majorGridlines>
          <c:spPr>
            <a:ln w="3175">
              <a:solidFill>
                <a:schemeClr val="bg1">
                  <a:lumMod val="75000"/>
                </a:schemeClr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/>
                  <a:t>Peak Luminance [cd/sqm]</a:t>
                </a:r>
              </a:p>
            </c:rich>
          </c:tx>
          <c:layout>
            <c:manualLayout>
              <c:xMode val="edge"/>
              <c:yMode val="edge"/>
              <c:x val="0.0264624195377963"/>
              <c:y val="0.156316916488229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92894760"/>
        <c:crosses val="autoZero"/>
        <c:crossBetween val="between"/>
      </c:valAx>
    </c:plotArea>
    <c:plotVisOnly val="1"/>
    <c:dispBlanksAs val="gap"/>
    <c:showDLblsOverMax val="0"/>
  </c:chart>
  <c:spPr>
    <a:solidFill>
      <a:schemeClr val="tx1"/>
    </a:solidFill>
    <a:ln w="9525">
      <a:noFill/>
    </a:ln>
  </c:spPr>
  <c:txPr>
    <a:bodyPr/>
    <a:lstStyle/>
    <a:p>
      <a:pPr>
        <a:defRPr sz="1800" b="0" i="0" u="none" strike="noStrike" baseline="0">
          <a:solidFill>
            <a:schemeClr val="bg1"/>
          </a:solidFill>
          <a:latin typeface="+mn-lt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2060675188878"/>
          <c:y val="0.0410671531912169"/>
          <c:w val="0.739497458150472"/>
          <c:h val="0.777282824403047"/>
        </c:manualLayout>
      </c:layout>
      <c:scatterChart>
        <c:scatterStyle val="lineMarker"/>
        <c:varyColors val="0"/>
        <c:ser>
          <c:idx val="2"/>
          <c:order val="1"/>
          <c:tx>
            <c:v>43 cd/sqm</c:v>
          </c:tx>
          <c:spPr>
            <a:ln w="28575">
              <a:noFill/>
            </a:ln>
            <a:effectLst>
              <a:glow rad="228600">
                <a:srgbClr val="FFFFFF">
                  <a:satMod val="175000"/>
                  <a:alpha val="40000"/>
                </a:srgbClr>
              </a:glow>
            </a:effectLst>
          </c:spPr>
          <c:marker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>
                <a:glow rad="228600">
                  <a:srgbClr val="FFFFFF">
                    <a:satMod val="175000"/>
                    <a:alpha val="40000"/>
                  </a:srgbClr>
                </a:glow>
              </a:effectLst>
            </c:spPr>
          </c:marker>
          <c:xVal>
            <c:numRef>
              <c:f>'[All Results runned by MATLAB.xlsx]HDRCAM09 (FINAL)'!$K$8:$K$47</c:f>
              <c:numCache>
                <c:formatCode>General</c:formatCode>
                <c:ptCount val="40"/>
                <c:pt idx="0">
                  <c:v>16.0784001910556</c:v>
                </c:pt>
                <c:pt idx="1">
                  <c:v>6.65167174661358</c:v>
                </c:pt>
                <c:pt idx="2">
                  <c:v>71.9294434812982</c:v>
                </c:pt>
                <c:pt idx="3">
                  <c:v>8.741306906323648</c:v>
                </c:pt>
                <c:pt idx="4">
                  <c:v>40.31847068609449</c:v>
                </c:pt>
                <c:pt idx="5">
                  <c:v>88.96904713642333</c:v>
                </c:pt>
                <c:pt idx="6">
                  <c:v>5.566518641956493</c:v>
                </c:pt>
                <c:pt idx="7">
                  <c:v>107.1501026980248</c:v>
                </c:pt>
                <c:pt idx="8">
                  <c:v>24.11842469625264</c:v>
                </c:pt>
                <c:pt idx="9">
                  <c:v>60.9042453958731</c:v>
                </c:pt>
                <c:pt idx="10">
                  <c:v>21.04223442914779</c:v>
                </c:pt>
                <c:pt idx="11">
                  <c:v>35.723967939847</c:v>
                </c:pt>
                <c:pt idx="12">
                  <c:v>39.01221158293191</c:v>
                </c:pt>
                <c:pt idx="13">
                  <c:v>26.58179824882669</c:v>
                </c:pt>
                <c:pt idx="14">
                  <c:v>80.81355571610578</c:v>
                </c:pt>
                <c:pt idx="15">
                  <c:v>69.12910849536968</c:v>
                </c:pt>
                <c:pt idx="16">
                  <c:v>77.9125621214785</c:v>
                </c:pt>
                <c:pt idx="17">
                  <c:v>66.2849788699332</c:v>
                </c:pt>
                <c:pt idx="18">
                  <c:v>82.26450670378398</c:v>
                </c:pt>
                <c:pt idx="19">
                  <c:v>31.42195295805544</c:v>
                </c:pt>
                <c:pt idx="20">
                  <c:v>47.26113050221491</c:v>
                </c:pt>
                <c:pt idx="21">
                  <c:v>73.27391689850126</c:v>
                </c:pt>
                <c:pt idx="22">
                  <c:v>82.7442324625022</c:v>
                </c:pt>
                <c:pt idx="23">
                  <c:v>65.47851857977578</c:v>
                </c:pt>
                <c:pt idx="24">
                  <c:v>13.40603101457401</c:v>
                </c:pt>
                <c:pt idx="25">
                  <c:v>59.5555430286338</c:v>
                </c:pt>
                <c:pt idx="26">
                  <c:v>57.24458153974322</c:v>
                </c:pt>
                <c:pt idx="27">
                  <c:v>67.60825894482548</c:v>
                </c:pt>
                <c:pt idx="28">
                  <c:v>41.2048934148109</c:v>
                </c:pt>
                <c:pt idx="29">
                  <c:v>74.76504677992476</c:v>
                </c:pt>
                <c:pt idx="30">
                  <c:v>44.55100706705132</c:v>
                </c:pt>
                <c:pt idx="31">
                  <c:v>32.05400200640248</c:v>
                </c:pt>
                <c:pt idx="32">
                  <c:v>74.1317144812252</c:v>
                </c:pt>
                <c:pt idx="33">
                  <c:v>66.89892289703343</c:v>
                </c:pt>
                <c:pt idx="34">
                  <c:v>10.7474453347402</c:v>
                </c:pt>
                <c:pt idx="35">
                  <c:v>34.0501062044608</c:v>
                </c:pt>
                <c:pt idx="36">
                  <c:v>83.75212147925722</c:v>
                </c:pt>
                <c:pt idx="37">
                  <c:v>11.46965059728395</c:v>
                </c:pt>
                <c:pt idx="38">
                  <c:v>81.3389569512133</c:v>
                </c:pt>
                <c:pt idx="39">
                  <c:v>18.823903229119</c:v>
                </c:pt>
              </c:numCache>
            </c:numRef>
          </c:xVal>
          <c:yVal>
            <c:numRef>
              <c:f>'[All Results runned by MATLAB.xlsx]HDRCAM09 (FINAL)'!$Z$8:$Z$47</c:f>
              <c:numCache>
                <c:formatCode>General</c:formatCode>
                <c:ptCount val="40"/>
                <c:pt idx="0">
                  <c:v>12.43752227688067</c:v>
                </c:pt>
                <c:pt idx="1">
                  <c:v>2.331052361866458</c:v>
                </c:pt>
                <c:pt idx="2">
                  <c:v>64.28286351528217</c:v>
                </c:pt>
                <c:pt idx="3">
                  <c:v>6.747853784055041</c:v>
                </c:pt>
                <c:pt idx="4">
                  <c:v>50.83995905371638</c:v>
                </c:pt>
                <c:pt idx="5">
                  <c:v>64.2616039482695</c:v>
                </c:pt>
                <c:pt idx="6">
                  <c:v>30.27588651661419</c:v>
                </c:pt>
                <c:pt idx="7">
                  <c:v>61.81061260306929</c:v>
                </c:pt>
                <c:pt idx="8">
                  <c:v>55.77237663948311</c:v>
                </c:pt>
                <c:pt idx="9">
                  <c:v>60.53720866198906</c:v>
                </c:pt>
                <c:pt idx="10">
                  <c:v>27.79886556157797</c:v>
                </c:pt>
                <c:pt idx="11">
                  <c:v>55.22497945395545</c:v>
                </c:pt>
                <c:pt idx="12">
                  <c:v>48.28593952794734</c:v>
                </c:pt>
                <c:pt idx="13">
                  <c:v>34.51184075873516</c:v>
                </c:pt>
                <c:pt idx="14">
                  <c:v>52.87056172579443</c:v>
                </c:pt>
                <c:pt idx="15">
                  <c:v>57.79666560607046</c:v>
                </c:pt>
                <c:pt idx="16">
                  <c:v>52.40971844704359</c:v>
                </c:pt>
                <c:pt idx="17">
                  <c:v>39.94492171434415</c:v>
                </c:pt>
                <c:pt idx="18">
                  <c:v>62.87678079293483</c:v>
                </c:pt>
                <c:pt idx="19">
                  <c:v>38.09481519925685</c:v>
                </c:pt>
                <c:pt idx="20">
                  <c:v>50.56380451720786</c:v>
                </c:pt>
                <c:pt idx="21">
                  <c:v>57.49381128744405</c:v>
                </c:pt>
                <c:pt idx="22">
                  <c:v>42.41591345979491</c:v>
                </c:pt>
                <c:pt idx="23">
                  <c:v>38.2387873874481</c:v>
                </c:pt>
                <c:pt idx="24">
                  <c:v>24.06401256367169</c:v>
                </c:pt>
                <c:pt idx="25">
                  <c:v>37.23515061462548</c:v>
                </c:pt>
                <c:pt idx="26">
                  <c:v>44.29513039421</c:v>
                </c:pt>
                <c:pt idx="27">
                  <c:v>51.38597082987295</c:v>
                </c:pt>
                <c:pt idx="28">
                  <c:v>35.76101420947356</c:v>
                </c:pt>
                <c:pt idx="29">
                  <c:v>61.27693013288416</c:v>
                </c:pt>
                <c:pt idx="30">
                  <c:v>27.74011107964471</c:v>
                </c:pt>
                <c:pt idx="31">
                  <c:v>29.21364590099033</c:v>
                </c:pt>
                <c:pt idx="32">
                  <c:v>63.58121109336744</c:v>
                </c:pt>
                <c:pt idx="33">
                  <c:v>57.62192617271229</c:v>
                </c:pt>
                <c:pt idx="34">
                  <c:v>3.090350418982206</c:v>
                </c:pt>
                <c:pt idx="35">
                  <c:v>27.74193476663824</c:v>
                </c:pt>
                <c:pt idx="36">
                  <c:v>70.6689294831515</c:v>
                </c:pt>
                <c:pt idx="37">
                  <c:v>4.651368584342943</c:v>
                </c:pt>
                <c:pt idx="38">
                  <c:v>64.35453943826955</c:v>
                </c:pt>
                <c:pt idx="39">
                  <c:v>1.435209408705048</c:v>
                </c:pt>
              </c:numCache>
            </c:numRef>
          </c:yVal>
          <c:smooth val="0"/>
        </c:ser>
        <c:ser>
          <c:idx val="3"/>
          <c:order val="2"/>
          <c:spPr>
            <a:ln w="12700">
              <a:solidFill>
                <a:schemeClr val="bg1"/>
              </a:solidFill>
            </a:ln>
          </c:spPr>
          <c:marker>
            <c:symbol val="none"/>
          </c:marker>
          <c:xVal>
            <c:numRef>
              <c:f>'[All Results runned by MATLAB.xlsx]HDRCAM09 (FINAL)'!$AL$1:$AM$1</c:f>
              <c:numCache>
                <c:formatCode>General</c:formatCode>
                <c:ptCount val="2"/>
                <c:pt idx="0">
                  <c:v>0.0</c:v>
                </c:pt>
                <c:pt idx="1">
                  <c:v>140.0</c:v>
                </c:pt>
              </c:numCache>
            </c:numRef>
          </c:xVal>
          <c:yVal>
            <c:numRef>
              <c:f>'[All Results runned by MATLAB.xlsx]HDRCAM09 (FINAL)'!$AL$1:$AM$1</c:f>
              <c:numCache>
                <c:formatCode>General</c:formatCode>
                <c:ptCount val="2"/>
                <c:pt idx="0">
                  <c:v>0.0</c:v>
                </c:pt>
                <c:pt idx="1">
                  <c:v>140.0</c:v>
                </c:pt>
              </c:numCache>
            </c:numRef>
          </c:yVal>
          <c:smooth val="0"/>
        </c:ser>
        <c:ser>
          <c:idx val="0"/>
          <c:order val="0"/>
          <c:tx>
            <c:v>2,196 cd/sqm</c:v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'[All Results runned by MATLAB.xlsx]CIECAM02 &amp; CIELAB'!$K$413:$K$452</c:f>
              <c:numCache>
                <c:formatCode>General</c:formatCode>
                <c:ptCount val="40"/>
                <c:pt idx="0">
                  <c:v>18.36845653496242</c:v>
                </c:pt>
                <c:pt idx="1">
                  <c:v>5.49354997666988</c:v>
                </c:pt>
                <c:pt idx="2">
                  <c:v>68.97855337498656</c:v>
                </c:pt>
                <c:pt idx="3">
                  <c:v>12.69762898037768</c:v>
                </c:pt>
                <c:pt idx="4">
                  <c:v>43.77583673874411</c:v>
                </c:pt>
                <c:pt idx="5">
                  <c:v>85.52243669105748</c:v>
                </c:pt>
                <c:pt idx="6">
                  <c:v>13.95334669889852</c:v>
                </c:pt>
                <c:pt idx="7">
                  <c:v>101.53383634905</c:v>
                </c:pt>
                <c:pt idx="8">
                  <c:v>34.7228622637569</c:v>
                </c:pt>
                <c:pt idx="9">
                  <c:v>65.15285336685433</c:v>
                </c:pt>
                <c:pt idx="10">
                  <c:v>25.3370869049869</c:v>
                </c:pt>
                <c:pt idx="11">
                  <c:v>44.7427368063336</c:v>
                </c:pt>
                <c:pt idx="12">
                  <c:v>38.15265615910257</c:v>
                </c:pt>
                <c:pt idx="13">
                  <c:v>23.8614044508139</c:v>
                </c:pt>
                <c:pt idx="14">
                  <c:v>85.9381887519596</c:v>
                </c:pt>
                <c:pt idx="15">
                  <c:v>73.13087873919297</c:v>
                </c:pt>
                <c:pt idx="16">
                  <c:v>70.78673572350776</c:v>
                </c:pt>
                <c:pt idx="17">
                  <c:v>60.47215831168951</c:v>
                </c:pt>
                <c:pt idx="18">
                  <c:v>88.37753434761055</c:v>
                </c:pt>
                <c:pt idx="19">
                  <c:v>26.7238782798929</c:v>
                </c:pt>
                <c:pt idx="20">
                  <c:v>54.5617208403236</c:v>
                </c:pt>
                <c:pt idx="21">
                  <c:v>78.6080683422486</c:v>
                </c:pt>
                <c:pt idx="22">
                  <c:v>78.95738654489618</c:v>
                </c:pt>
                <c:pt idx="23">
                  <c:v>67.83770769440126</c:v>
                </c:pt>
                <c:pt idx="24">
                  <c:v>15.7910070927703</c:v>
                </c:pt>
                <c:pt idx="25">
                  <c:v>53.4609740863368</c:v>
                </c:pt>
                <c:pt idx="26">
                  <c:v>54.2105171468176</c:v>
                </c:pt>
                <c:pt idx="27">
                  <c:v>73.9686364850509</c:v>
                </c:pt>
                <c:pt idx="28">
                  <c:v>43.71668557404027</c:v>
                </c:pt>
                <c:pt idx="29">
                  <c:v>77.8303236765163</c:v>
                </c:pt>
                <c:pt idx="30">
                  <c:v>40.84273918541</c:v>
                </c:pt>
                <c:pt idx="31">
                  <c:v>33.4298716360994</c:v>
                </c:pt>
                <c:pt idx="32">
                  <c:v>77.88000711041593</c:v>
                </c:pt>
                <c:pt idx="33">
                  <c:v>73.75357792849626</c:v>
                </c:pt>
                <c:pt idx="34">
                  <c:v>9.2177522518691</c:v>
                </c:pt>
                <c:pt idx="35">
                  <c:v>40.61128676592651</c:v>
                </c:pt>
                <c:pt idx="36">
                  <c:v>85.9219382225792</c:v>
                </c:pt>
                <c:pt idx="37">
                  <c:v>13.4132313219567</c:v>
                </c:pt>
                <c:pt idx="38">
                  <c:v>84.96580109826</c:v>
                </c:pt>
                <c:pt idx="39">
                  <c:v>14.3369033910764</c:v>
                </c:pt>
              </c:numCache>
            </c:numRef>
          </c:xVal>
          <c:yVal>
            <c:numRef>
              <c:f>'[All Results runned by MATLAB.xlsx]CIECAM02 &amp; CIELAB'!$Z$413:$Z$452</c:f>
              <c:numCache>
                <c:formatCode>General</c:formatCode>
                <c:ptCount val="40"/>
                <c:pt idx="0">
                  <c:v>22.3256144854665</c:v>
                </c:pt>
                <c:pt idx="1">
                  <c:v>8.239297237699652</c:v>
                </c:pt>
                <c:pt idx="2">
                  <c:v>81.30889636699509</c:v>
                </c:pt>
                <c:pt idx="3">
                  <c:v>19.67660270570547</c:v>
                </c:pt>
                <c:pt idx="4">
                  <c:v>64.9878079041712</c:v>
                </c:pt>
                <c:pt idx="5">
                  <c:v>77.22334351238557</c:v>
                </c:pt>
                <c:pt idx="6">
                  <c:v>40.70653790511738</c:v>
                </c:pt>
                <c:pt idx="7">
                  <c:v>93.23674744337782</c:v>
                </c:pt>
                <c:pt idx="8">
                  <c:v>66.7522119878683</c:v>
                </c:pt>
                <c:pt idx="9">
                  <c:v>80.7484156902008</c:v>
                </c:pt>
                <c:pt idx="10">
                  <c:v>38.7856107895482</c:v>
                </c:pt>
                <c:pt idx="11">
                  <c:v>72.14175122288363</c:v>
                </c:pt>
                <c:pt idx="12">
                  <c:v>50.82701554898913</c:v>
                </c:pt>
                <c:pt idx="13">
                  <c:v>52.80113418855601</c:v>
                </c:pt>
                <c:pt idx="14">
                  <c:v>91.86304018833837</c:v>
                </c:pt>
                <c:pt idx="15">
                  <c:v>91.05229983176659</c:v>
                </c:pt>
                <c:pt idx="16">
                  <c:v>64.56886449699257</c:v>
                </c:pt>
                <c:pt idx="17">
                  <c:v>62.43223437847267</c:v>
                </c:pt>
                <c:pt idx="18">
                  <c:v>101.3207680587191</c:v>
                </c:pt>
                <c:pt idx="19">
                  <c:v>46.51616787217205</c:v>
                </c:pt>
                <c:pt idx="20">
                  <c:v>69.53636729233865</c:v>
                </c:pt>
                <c:pt idx="21">
                  <c:v>93.64222221534052</c:v>
                </c:pt>
                <c:pt idx="22">
                  <c:v>63.01530276488201</c:v>
                </c:pt>
                <c:pt idx="23">
                  <c:v>73.19702227884796</c:v>
                </c:pt>
                <c:pt idx="24">
                  <c:v>41.9513581384799</c:v>
                </c:pt>
                <c:pt idx="25">
                  <c:v>69.25091510813061</c:v>
                </c:pt>
                <c:pt idx="26">
                  <c:v>55.88249094330654</c:v>
                </c:pt>
                <c:pt idx="27">
                  <c:v>72.9375425823888</c:v>
                </c:pt>
                <c:pt idx="28">
                  <c:v>44.93886274420773</c:v>
                </c:pt>
                <c:pt idx="29">
                  <c:v>101.3393924344138</c:v>
                </c:pt>
                <c:pt idx="30">
                  <c:v>46.05596765615817</c:v>
                </c:pt>
                <c:pt idx="31">
                  <c:v>40.17610359141675</c:v>
                </c:pt>
                <c:pt idx="32">
                  <c:v>96.27151331923498</c:v>
                </c:pt>
                <c:pt idx="33">
                  <c:v>75.30901656732558</c:v>
                </c:pt>
                <c:pt idx="34">
                  <c:v>8.15246177764307</c:v>
                </c:pt>
                <c:pt idx="35">
                  <c:v>32.91056219109419</c:v>
                </c:pt>
                <c:pt idx="36">
                  <c:v>83.52544671004163</c:v>
                </c:pt>
                <c:pt idx="37">
                  <c:v>10.08691164804726</c:v>
                </c:pt>
                <c:pt idx="38">
                  <c:v>92.63309816897578</c:v>
                </c:pt>
                <c:pt idx="39">
                  <c:v>2.477497932359067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3852072"/>
        <c:axId val="-2063862840"/>
      </c:scatterChart>
      <c:valAx>
        <c:axId val="-2063852072"/>
        <c:scaling>
          <c:orientation val="minMax"/>
          <c:max val="120.0"/>
          <c:min val="0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CIELAB </a:t>
                </a:r>
                <a:r>
                  <a:rPr lang="en-GB">
                    <a:solidFill>
                      <a:srgbClr val="FFC000"/>
                    </a:solidFill>
                  </a:rPr>
                  <a:t>C*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crossAx val="-2063862840"/>
        <c:crosses val="autoZero"/>
        <c:crossBetween val="midCat"/>
        <c:majorUnit val="20.0"/>
      </c:valAx>
      <c:valAx>
        <c:axId val="-2063862840"/>
        <c:scaling>
          <c:orientation val="minMax"/>
          <c:max val="120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dirty="0"/>
                  <a:t>Perceived  </a:t>
                </a:r>
                <a:r>
                  <a:rPr lang="en-GB" dirty="0" smtClean="0">
                    <a:solidFill>
                      <a:srgbClr val="FFC000"/>
                    </a:solidFill>
                  </a:rPr>
                  <a:t>Colourfulness</a:t>
                </a:r>
                <a:endParaRPr lang="en-GB" dirty="0">
                  <a:solidFill>
                    <a:srgbClr val="FFC000"/>
                  </a:solidFill>
                </a:endParaRP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crossAx val="-2063852072"/>
        <c:crosses val="autoZero"/>
        <c:crossBetween val="midCat"/>
        <c:majorUnit val="20.0"/>
      </c:valAx>
      <c:spPr>
        <a:solidFill>
          <a:sysClr val="windowText" lastClr="000000"/>
        </a:solidFill>
        <a:ln w="9525">
          <a:solidFill>
            <a:schemeClr val="bg1"/>
          </a:solidFill>
        </a:ln>
      </c:spPr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507243615809152"/>
          <c:y val="0.656116125728186"/>
          <c:w val="0.401010216778097"/>
          <c:h val="0.136566801101082"/>
        </c:manualLayout>
      </c:layout>
      <c:overlay val="1"/>
      <c:spPr>
        <a:solidFill>
          <a:schemeClr val="bg1"/>
        </a:solidFill>
        <a:ln>
          <a:solidFill>
            <a:sysClr val="window" lastClr="FFFFFF"/>
          </a:solidFill>
        </a:ln>
      </c:spPr>
      <c:txPr>
        <a:bodyPr/>
        <a:lstStyle/>
        <a:p>
          <a:pPr>
            <a:defRPr>
              <a:solidFill>
                <a:sysClr val="windowText" lastClr="000000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tx1"/>
    </a:solidFill>
    <a:ln>
      <a:noFill/>
    </a:ln>
  </c:spPr>
  <c:txPr>
    <a:bodyPr/>
    <a:lstStyle/>
    <a:p>
      <a:pPr>
        <a:defRPr sz="1400">
          <a:solidFill>
            <a:schemeClr val="bg1"/>
          </a:solidFill>
          <a:latin typeface="Arial" pitchFamily="34" charset="0"/>
          <a:cs typeface="Arial" pitchFamily="34" charset="0"/>
        </a:defRPr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3597793932595"/>
          <c:y val="0.0260077160804599"/>
          <c:w val="0.886550828863226"/>
          <c:h val="0.646518858400444"/>
        </c:manualLayout>
      </c:layout>
      <c:lineChart>
        <c:grouping val="standard"/>
        <c:varyColors val="0"/>
        <c:ser>
          <c:idx val="0"/>
          <c:order val="0"/>
          <c:tx>
            <c:strRef>
              <c:f>'Summary Sheets (FINAL)'!$AB$10</c:f>
              <c:strCache>
                <c:ptCount val="1"/>
                <c:pt idx="0">
                  <c:v>CIELAB</c:v>
                </c:pt>
              </c:strCache>
            </c:strRef>
          </c:tx>
          <c:spPr>
            <a:ln>
              <a:noFill/>
              <a:prstDash val="solid"/>
            </a:ln>
          </c:spPr>
          <c:marker>
            <c:symbol val="none"/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(FINAL)'!$AB$12:$AB$30</c:f>
              <c:numCache>
                <c:formatCode>0.00</c:formatCode>
                <c:ptCount val="19"/>
                <c:pt idx="0">
                  <c:v>21.93710653328666</c:v>
                </c:pt>
                <c:pt idx="1">
                  <c:v>23.24246587406258</c:v>
                </c:pt>
                <c:pt idx="2">
                  <c:v>36.09822074133054</c:v>
                </c:pt>
                <c:pt idx="3">
                  <c:v>22.77323639796648</c:v>
                </c:pt>
                <c:pt idx="4">
                  <c:v>16.19329423536858</c:v>
                </c:pt>
                <c:pt idx="5">
                  <c:v>29.16613659535349</c:v>
                </c:pt>
                <c:pt idx="6">
                  <c:v>27.12903655913958</c:v>
                </c:pt>
                <c:pt idx="7">
                  <c:v>31.76955837406668</c:v>
                </c:pt>
                <c:pt idx="8">
                  <c:v>30.68723447983132</c:v>
                </c:pt>
                <c:pt idx="9">
                  <c:v>29.91389800889684</c:v>
                </c:pt>
                <c:pt idx="10">
                  <c:v>23.65681080325893</c:v>
                </c:pt>
                <c:pt idx="11">
                  <c:v>20.62720981713401</c:v>
                </c:pt>
                <c:pt idx="12">
                  <c:v>29.05752397914289</c:v>
                </c:pt>
                <c:pt idx="13">
                  <c:v>26.43072241986759</c:v>
                </c:pt>
                <c:pt idx="14">
                  <c:v>28.05094086518762</c:v>
                </c:pt>
                <c:pt idx="15">
                  <c:v>24.22954972812558</c:v>
                </c:pt>
                <c:pt idx="16">
                  <c:v>19.05462181342502</c:v>
                </c:pt>
                <c:pt idx="17">
                  <c:v>28.40166249387929</c:v>
                </c:pt>
                <c:pt idx="18">
                  <c:v>22.98590148644773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29536872"/>
        <c:axId val="-2029530808"/>
      </c:lineChart>
      <c:catAx>
        <c:axId val="-202953687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 dirty="0"/>
                  <a:t>Phases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29530808"/>
        <c:crosses val="autoZero"/>
        <c:auto val="1"/>
        <c:lblAlgn val="ctr"/>
        <c:lblOffset val="100"/>
        <c:noMultiLvlLbl val="0"/>
      </c:catAx>
      <c:valAx>
        <c:axId val="-202953080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 dirty="0"/>
                  <a:t>CVs of </a:t>
                </a:r>
                <a:r>
                  <a:rPr lang="en-GB" b="1" dirty="0">
                    <a:solidFill>
                      <a:srgbClr val="FFC000"/>
                    </a:solidFill>
                  </a:rPr>
                  <a:t>Lightness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29536872"/>
        <c:crosses val="autoZero"/>
        <c:crossBetween val="between"/>
      </c:valAx>
      <c:spPr>
        <a:solidFill>
          <a:schemeClr val="tx1"/>
        </a:solidFill>
        <a:ln>
          <a:solidFill>
            <a:schemeClr val="bg1"/>
          </a:solidFill>
        </a:ln>
      </c:spPr>
    </c:plotArea>
    <c:plotVisOnly val="1"/>
    <c:dispBlanksAs val="gap"/>
    <c:showDLblsOverMax val="0"/>
  </c:chart>
  <c:spPr>
    <a:solidFill>
      <a:schemeClr val="tx1"/>
    </a:solidFill>
    <a:ln>
      <a:noFill/>
    </a:ln>
  </c:spPr>
  <c:txPr>
    <a:bodyPr/>
    <a:lstStyle/>
    <a:p>
      <a:pPr>
        <a:defRPr sz="1400" b="0" i="0" u="none" strike="noStrike" baseline="0">
          <a:solidFill>
            <a:schemeClr val="bg1"/>
          </a:solidFill>
          <a:latin typeface="+mn-lt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359777480376"/>
          <c:y val="0.0260077160804599"/>
          <c:w val="0.886550849811071"/>
          <c:h val="0.6460121101736"/>
        </c:manualLayout>
      </c:layout>
      <c:lineChart>
        <c:grouping val="standard"/>
        <c:varyColors val="0"/>
        <c:ser>
          <c:idx val="0"/>
          <c:order val="0"/>
          <c:tx>
            <c:strRef>
              <c:f>'Summary Sheets (FINAL)'!$AB$10</c:f>
              <c:strCache>
                <c:ptCount val="1"/>
                <c:pt idx="0">
                  <c:v>CIELAB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(FINAL)'!$AC$12:$AC$30</c:f>
              <c:numCache>
                <c:formatCode>0.00</c:formatCode>
                <c:ptCount val="19"/>
                <c:pt idx="0">
                  <c:v>43.14669047891034</c:v>
                </c:pt>
                <c:pt idx="1">
                  <c:v>34.008697377306</c:v>
                </c:pt>
                <c:pt idx="2">
                  <c:v>38.91184630811181</c:v>
                </c:pt>
                <c:pt idx="3">
                  <c:v>24.89312440372108</c:v>
                </c:pt>
                <c:pt idx="4">
                  <c:v>37.21096017909279</c:v>
                </c:pt>
                <c:pt idx="5">
                  <c:v>33.76521175864244</c:v>
                </c:pt>
                <c:pt idx="6">
                  <c:v>24.29878495890829</c:v>
                </c:pt>
                <c:pt idx="7">
                  <c:v>32.71216672557431</c:v>
                </c:pt>
                <c:pt idx="8">
                  <c:v>29.98497423767752</c:v>
                </c:pt>
                <c:pt idx="9">
                  <c:v>24.42864829186105</c:v>
                </c:pt>
                <c:pt idx="10">
                  <c:v>25.12361633671819</c:v>
                </c:pt>
                <c:pt idx="11">
                  <c:v>27.47459848433928</c:v>
                </c:pt>
                <c:pt idx="12">
                  <c:v>32.21986457753599</c:v>
                </c:pt>
                <c:pt idx="13">
                  <c:v>29.27552423224276</c:v>
                </c:pt>
                <c:pt idx="14">
                  <c:v>27.56659508921541</c:v>
                </c:pt>
                <c:pt idx="15">
                  <c:v>37.50164793220274</c:v>
                </c:pt>
                <c:pt idx="16">
                  <c:v>33.91091018306305</c:v>
                </c:pt>
                <c:pt idx="17">
                  <c:v>34.91767882063419</c:v>
                </c:pt>
                <c:pt idx="18">
                  <c:v>31.45062101420816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29590936"/>
        <c:axId val="-2029584936"/>
      </c:lineChart>
      <c:catAx>
        <c:axId val="-202959093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 dirty="0"/>
                  <a:t>Phases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29584936"/>
        <c:crosses val="autoZero"/>
        <c:auto val="1"/>
        <c:lblAlgn val="ctr"/>
        <c:lblOffset val="100"/>
        <c:noMultiLvlLbl val="0"/>
      </c:catAx>
      <c:valAx>
        <c:axId val="-202958493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 dirty="0"/>
                  <a:t>CVs of </a:t>
                </a:r>
                <a:r>
                  <a:rPr lang="en-US" b="1" noProof="0" dirty="0" smtClean="0">
                    <a:solidFill>
                      <a:srgbClr val="FFC000"/>
                    </a:solidFill>
                  </a:rPr>
                  <a:t>Colorfulness</a:t>
                </a:r>
                <a:endParaRPr lang="en-US" b="1" noProof="0" dirty="0">
                  <a:solidFill>
                    <a:srgbClr val="FFC000"/>
                  </a:solidFill>
                </a:endParaRP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29590936"/>
        <c:crosses val="autoZero"/>
        <c:crossBetween val="between"/>
      </c:valAx>
      <c:spPr>
        <a:solidFill>
          <a:schemeClr val="tx1"/>
        </a:solidFill>
        <a:ln>
          <a:solidFill>
            <a:schemeClr val="bg1"/>
          </a:solidFill>
        </a:ln>
      </c:spPr>
    </c:plotArea>
    <c:plotVisOnly val="1"/>
    <c:dispBlanksAs val="gap"/>
    <c:showDLblsOverMax val="0"/>
  </c:chart>
  <c:spPr>
    <a:solidFill>
      <a:srgbClr val="000000"/>
    </a:solidFill>
    <a:ln>
      <a:noFill/>
    </a:ln>
  </c:spPr>
  <c:txPr>
    <a:bodyPr/>
    <a:lstStyle/>
    <a:p>
      <a:pPr>
        <a:defRPr sz="1400" b="0" i="0" u="none" strike="noStrike" baseline="0">
          <a:solidFill>
            <a:schemeClr val="bg1"/>
          </a:solidFill>
          <a:latin typeface="+mn-lt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594280797446"/>
          <c:y val="0.0260077160804599"/>
          <c:w val="0.884205813002351"/>
          <c:h val="0.647192026404612"/>
        </c:manualLayout>
      </c:layout>
      <c:lineChart>
        <c:grouping val="standard"/>
        <c:varyColors val="0"/>
        <c:ser>
          <c:idx val="0"/>
          <c:order val="0"/>
          <c:tx>
            <c:strRef>
              <c:f>'Summary Sheets (FINAL)'!$AB$10</c:f>
              <c:strCache>
                <c:ptCount val="1"/>
                <c:pt idx="0">
                  <c:v>CIELAB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(FINAL)'!$AD$12:$AD$30</c:f>
              <c:numCache>
                <c:formatCode>0.00</c:formatCode>
                <c:ptCount val="19"/>
                <c:pt idx="0">
                  <c:v>16.14481904262951</c:v>
                </c:pt>
                <c:pt idx="1">
                  <c:v>17.53365972401433</c:v>
                </c:pt>
                <c:pt idx="2">
                  <c:v>17.55753472592772</c:v>
                </c:pt>
                <c:pt idx="3">
                  <c:v>15.39390299193672</c:v>
                </c:pt>
                <c:pt idx="4">
                  <c:v>14.80011691715347</c:v>
                </c:pt>
                <c:pt idx="5">
                  <c:v>14.10511261925806</c:v>
                </c:pt>
                <c:pt idx="6">
                  <c:v>14.33646037001327</c:v>
                </c:pt>
                <c:pt idx="7">
                  <c:v>13.61853435350717</c:v>
                </c:pt>
                <c:pt idx="8">
                  <c:v>14.3667408342925</c:v>
                </c:pt>
                <c:pt idx="9">
                  <c:v>14.13156461812637</c:v>
                </c:pt>
                <c:pt idx="10">
                  <c:v>18.12532619174692</c:v>
                </c:pt>
                <c:pt idx="11">
                  <c:v>13.98024312306185</c:v>
                </c:pt>
                <c:pt idx="12">
                  <c:v>19.71238066329906</c:v>
                </c:pt>
                <c:pt idx="13">
                  <c:v>15.89487243011555</c:v>
                </c:pt>
                <c:pt idx="14">
                  <c:v>17.9951688210045</c:v>
                </c:pt>
                <c:pt idx="15">
                  <c:v>16.65823634250079</c:v>
                </c:pt>
                <c:pt idx="16">
                  <c:v>16.98075751149629</c:v>
                </c:pt>
                <c:pt idx="17">
                  <c:v>16.33751140555163</c:v>
                </c:pt>
                <c:pt idx="18">
                  <c:v>17.30741447724283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29626216"/>
        <c:axId val="-2029628056"/>
      </c:lineChart>
      <c:catAx>
        <c:axId val="-202962621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 dirty="0"/>
                  <a:t>Phases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29628056"/>
        <c:crosses val="autoZero"/>
        <c:auto val="1"/>
        <c:lblAlgn val="ctr"/>
        <c:lblOffset val="100"/>
        <c:noMultiLvlLbl val="0"/>
      </c:catAx>
      <c:valAx>
        <c:axId val="-2029628056"/>
        <c:scaling>
          <c:orientation val="minMax"/>
          <c:max val="40.0"/>
        </c:scaling>
        <c:delete val="0"/>
        <c:axPos val="l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 dirty="0"/>
                  <a:t>CVs of </a:t>
                </a:r>
                <a:r>
                  <a:rPr lang="en-GB" b="1" dirty="0">
                    <a:solidFill>
                      <a:srgbClr val="FFC000"/>
                    </a:solidFill>
                  </a:rPr>
                  <a:t>Hue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29626216"/>
        <c:crosses val="autoZero"/>
        <c:crossBetween val="between"/>
      </c:valAx>
      <c:spPr>
        <a:solidFill>
          <a:schemeClr val="tx1"/>
        </a:solidFill>
        <a:ln>
          <a:solidFill>
            <a:schemeClr val="bg1"/>
          </a:solidFill>
        </a:ln>
      </c:spPr>
    </c:plotArea>
    <c:plotVisOnly val="1"/>
    <c:dispBlanksAs val="gap"/>
    <c:showDLblsOverMax val="0"/>
  </c:chart>
  <c:spPr>
    <a:solidFill>
      <a:srgbClr val="000000"/>
    </a:solidFill>
    <a:ln>
      <a:noFill/>
    </a:ln>
  </c:spPr>
  <c:txPr>
    <a:bodyPr/>
    <a:lstStyle/>
    <a:p>
      <a:pPr>
        <a:defRPr sz="1400" b="0" i="0" u="none" strike="noStrike" baseline="0">
          <a:solidFill>
            <a:schemeClr val="bg1"/>
          </a:solidFill>
          <a:latin typeface="+mn-lt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3597793932595"/>
          <c:y val="0.02600771608046"/>
          <c:w val="0.886550828863226"/>
          <c:h val="0.646518858400444"/>
        </c:manualLayout>
      </c:layout>
      <c:lineChart>
        <c:grouping val="standard"/>
        <c:varyColors val="0"/>
        <c:ser>
          <c:idx val="0"/>
          <c:order val="0"/>
          <c:tx>
            <c:strRef>
              <c:f>'Summary Sheets (FINAL)'!$AB$10</c:f>
              <c:strCache>
                <c:ptCount val="1"/>
                <c:pt idx="0">
                  <c:v>CIELAB</c:v>
                </c:pt>
              </c:strCache>
            </c:strRef>
          </c:tx>
          <c:spPr>
            <a:ln>
              <a:solidFill>
                <a:srgbClr val="00B050"/>
              </a:solidFill>
              <a:prstDash val="solid"/>
            </a:ln>
          </c:spPr>
          <c:marker>
            <c:symbol val="circle"/>
            <c:size val="7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(FINAL)'!$AB$12:$AB$30</c:f>
              <c:numCache>
                <c:formatCode>0.00</c:formatCode>
                <c:ptCount val="19"/>
                <c:pt idx="0">
                  <c:v>21.93710653328666</c:v>
                </c:pt>
                <c:pt idx="1">
                  <c:v>23.24246587406258</c:v>
                </c:pt>
                <c:pt idx="2">
                  <c:v>36.09822074133054</c:v>
                </c:pt>
                <c:pt idx="3">
                  <c:v>22.77323639796648</c:v>
                </c:pt>
                <c:pt idx="4">
                  <c:v>16.19329423536858</c:v>
                </c:pt>
                <c:pt idx="5">
                  <c:v>29.16613659535349</c:v>
                </c:pt>
                <c:pt idx="6">
                  <c:v>27.12903655913958</c:v>
                </c:pt>
                <c:pt idx="7">
                  <c:v>31.76955837406668</c:v>
                </c:pt>
                <c:pt idx="8">
                  <c:v>30.68723447983132</c:v>
                </c:pt>
                <c:pt idx="9">
                  <c:v>29.91389800889684</c:v>
                </c:pt>
                <c:pt idx="10">
                  <c:v>23.65681080325893</c:v>
                </c:pt>
                <c:pt idx="11">
                  <c:v>20.62720981713401</c:v>
                </c:pt>
                <c:pt idx="12">
                  <c:v>29.05752397914289</c:v>
                </c:pt>
                <c:pt idx="13">
                  <c:v>26.43072241986759</c:v>
                </c:pt>
                <c:pt idx="14">
                  <c:v>28.05094086518762</c:v>
                </c:pt>
                <c:pt idx="15">
                  <c:v>24.22954972812558</c:v>
                </c:pt>
                <c:pt idx="16">
                  <c:v>19.05462181342502</c:v>
                </c:pt>
                <c:pt idx="17">
                  <c:v>28.40166249387929</c:v>
                </c:pt>
                <c:pt idx="18">
                  <c:v>22.98590148644773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'Summary Sheets (FINAL)'!$AE$10</c:f>
              <c:strCache>
                <c:ptCount val="1"/>
                <c:pt idx="0">
                  <c:v>RLAB</c:v>
                </c:pt>
              </c:strCache>
            </c:strRef>
          </c:tx>
          <c:spPr>
            <a:ln>
              <a:solidFill>
                <a:srgbClr val="DFA1CD"/>
              </a:solidFill>
            </a:ln>
          </c:spPr>
          <c:marker>
            <c:symbol val="circle"/>
            <c:size val="7"/>
            <c:spPr>
              <a:solidFill>
                <a:srgbClr val="DFA1CD"/>
              </a:solidFill>
              <a:ln>
                <a:solidFill>
                  <a:srgbClr val="DFA1CD"/>
                </a:solidFill>
              </a:ln>
            </c:spPr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(FINAL)'!$AE$12:$AE$30</c:f>
              <c:numCache>
                <c:formatCode>0.00</c:formatCode>
                <c:ptCount val="19"/>
                <c:pt idx="0">
                  <c:v>20.73461886194713</c:v>
                </c:pt>
                <c:pt idx="1">
                  <c:v>23.02291744082297</c:v>
                </c:pt>
                <c:pt idx="2">
                  <c:v>34.46909657525197</c:v>
                </c:pt>
                <c:pt idx="3">
                  <c:v>22.44852810172412</c:v>
                </c:pt>
                <c:pt idx="4">
                  <c:v>16.69362605657549</c:v>
                </c:pt>
                <c:pt idx="5">
                  <c:v>27.99927872236919</c:v>
                </c:pt>
                <c:pt idx="6">
                  <c:v>26.74520481141608</c:v>
                </c:pt>
                <c:pt idx="7">
                  <c:v>30.89913869537259</c:v>
                </c:pt>
                <c:pt idx="8">
                  <c:v>30.07890783878978</c:v>
                </c:pt>
                <c:pt idx="9">
                  <c:v>29.79934442871417</c:v>
                </c:pt>
                <c:pt idx="10">
                  <c:v>23.90887311947597</c:v>
                </c:pt>
                <c:pt idx="11">
                  <c:v>21.56449490743814</c:v>
                </c:pt>
                <c:pt idx="12">
                  <c:v>29.74308344651963</c:v>
                </c:pt>
                <c:pt idx="13">
                  <c:v>24.11413414226753</c:v>
                </c:pt>
                <c:pt idx="14">
                  <c:v>27.78264280920556</c:v>
                </c:pt>
                <c:pt idx="15">
                  <c:v>22.59733096967349</c:v>
                </c:pt>
                <c:pt idx="16">
                  <c:v>18.28255289207892</c:v>
                </c:pt>
                <c:pt idx="17">
                  <c:v>27.24714915107762</c:v>
                </c:pt>
                <c:pt idx="18">
                  <c:v>22.32347984585489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'Summary Sheets (FINAL)'!$AH$10</c:f>
              <c:strCache>
                <c:ptCount val="1"/>
                <c:pt idx="0">
                  <c:v>CIECAM02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triangle"/>
            <c:size val="7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(FINAL)'!$AH$12:$AH$30</c:f>
              <c:numCache>
                <c:formatCode>0.00</c:formatCode>
                <c:ptCount val="19"/>
                <c:pt idx="0">
                  <c:v>20.99422198245545</c:v>
                </c:pt>
                <c:pt idx="1">
                  <c:v>21.89566468277558</c:v>
                </c:pt>
                <c:pt idx="2">
                  <c:v>23.74696433789589</c:v>
                </c:pt>
                <c:pt idx="3">
                  <c:v>21.66311446431603</c:v>
                </c:pt>
                <c:pt idx="4">
                  <c:v>22.5988071888003</c:v>
                </c:pt>
                <c:pt idx="5">
                  <c:v>18.18964556153689</c:v>
                </c:pt>
                <c:pt idx="6">
                  <c:v>25.59156693682769</c:v>
                </c:pt>
                <c:pt idx="7">
                  <c:v>19.81023220009063</c:v>
                </c:pt>
                <c:pt idx="8">
                  <c:v>25.85207864248911</c:v>
                </c:pt>
                <c:pt idx="9">
                  <c:v>28.32235237020359</c:v>
                </c:pt>
                <c:pt idx="10">
                  <c:v>27.37082485417672</c:v>
                </c:pt>
                <c:pt idx="11">
                  <c:v>26.26801205589543</c:v>
                </c:pt>
                <c:pt idx="12">
                  <c:v>26.90308923271077</c:v>
                </c:pt>
                <c:pt idx="13">
                  <c:v>23.99003411113142</c:v>
                </c:pt>
                <c:pt idx="14">
                  <c:v>37.73623744484659</c:v>
                </c:pt>
                <c:pt idx="15">
                  <c:v>16.74685235927084</c:v>
                </c:pt>
                <c:pt idx="16">
                  <c:v>17.3079445225626</c:v>
                </c:pt>
                <c:pt idx="17">
                  <c:v>21.49649500952409</c:v>
                </c:pt>
                <c:pt idx="18">
                  <c:v>21.16646403629263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'Summary Sheets (FINAL)'!$AK$10</c:f>
              <c:strCache>
                <c:ptCount val="1"/>
                <c:pt idx="0">
                  <c:v>Our Model</c:v>
                </c:pt>
              </c:strCache>
            </c:strRef>
          </c:tx>
          <c:spPr>
            <a:ln>
              <a:solidFill>
                <a:srgbClr val="FF0000"/>
              </a:solidFill>
            </a:ln>
            <a:effectLst/>
          </c:spPr>
          <c:marker>
            <c:symbol val="diamond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(FINAL)'!$AK$12:$AK$30</c:f>
              <c:numCache>
                <c:formatCode>0.00</c:formatCode>
                <c:ptCount val="19"/>
                <c:pt idx="0">
                  <c:v>11.14590226615585</c:v>
                </c:pt>
                <c:pt idx="1">
                  <c:v>12.30410049716727</c:v>
                </c:pt>
                <c:pt idx="2">
                  <c:v>8.37034507123867</c:v>
                </c:pt>
                <c:pt idx="3">
                  <c:v>11.54668523169108</c:v>
                </c:pt>
                <c:pt idx="4">
                  <c:v>10.89241306004177</c:v>
                </c:pt>
                <c:pt idx="5">
                  <c:v>9.104858751214948</c:v>
                </c:pt>
                <c:pt idx="6">
                  <c:v>13.03449258470613</c:v>
                </c:pt>
                <c:pt idx="7">
                  <c:v>7.256407515742342</c:v>
                </c:pt>
                <c:pt idx="8">
                  <c:v>11.25158767747672</c:v>
                </c:pt>
                <c:pt idx="9">
                  <c:v>13.9953413127981</c:v>
                </c:pt>
                <c:pt idx="10">
                  <c:v>13.25274631306582</c:v>
                </c:pt>
                <c:pt idx="11">
                  <c:v>16.53788182565981</c:v>
                </c:pt>
                <c:pt idx="12">
                  <c:v>12.12629467431422</c:v>
                </c:pt>
                <c:pt idx="13">
                  <c:v>11.02362457542882</c:v>
                </c:pt>
                <c:pt idx="14">
                  <c:v>13.97037272250387</c:v>
                </c:pt>
                <c:pt idx="15">
                  <c:v>12.71248100275475</c:v>
                </c:pt>
                <c:pt idx="16">
                  <c:v>9.831510898885326</c:v>
                </c:pt>
                <c:pt idx="17">
                  <c:v>9.685078018387972</c:v>
                </c:pt>
                <c:pt idx="18">
                  <c:v>8.740229978142203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29665512"/>
        <c:axId val="-2029686936"/>
      </c:lineChart>
      <c:catAx>
        <c:axId val="-202966551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 dirty="0"/>
                  <a:t>Phases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29686936"/>
        <c:crosses val="autoZero"/>
        <c:auto val="1"/>
        <c:lblAlgn val="ctr"/>
        <c:lblOffset val="100"/>
        <c:noMultiLvlLbl val="0"/>
      </c:catAx>
      <c:valAx>
        <c:axId val="-202968693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 dirty="0"/>
                  <a:t>CVs of </a:t>
                </a:r>
                <a:r>
                  <a:rPr lang="en-GB" b="1" dirty="0">
                    <a:solidFill>
                      <a:srgbClr val="FFC000"/>
                    </a:solidFill>
                  </a:rPr>
                  <a:t>Lightness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29665512"/>
        <c:crosses val="autoZero"/>
        <c:crossBetween val="between"/>
      </c:valAx>
      <c:spPr>
        <a:solidFill>
          <a:schemeClr val="tx1"/>
        </a:solidFill>
        <a:ln>
          <a:solidFill>
            <a:schemeClr val="bg1"/>
          </a:solidFill>
        </a:ln>
      </c:spPr>
    </c:plotArea>
    <c:legend>
      <c:legendPos val="r"/>
      <c:layout>
        <c:manualLayout>
          <c:xMode val="edge"/>
          <c:yMode val="edge"/>
          <c:x val="0.613153092503042"/>
          <c:y val="0.608700001111404"/>
          <c:w val="0.376331915319497"/>
          <c:h val="0.151178731182999"/>
        </c:manualLayout>
      </c:layout>
      <c:overlay val="0"/>
      <c:spPr>
        <a:solidFill>
          <a:schemeClr val="bg2">
            <a:lumMod val="20000"/>
            <a:lumOff val="80000"/>
          </a:schemeClr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en-GB" sz="1100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tx1"/>
    </a:solidFill>
    <a:ln>
      <a:noFill/>
    </a:ln>
  </c:spPr>
  <c:txPr>
    <a:bodyPr/>
    <a:lstStyle/>
    <a:p>
      <a:pPr>
        <a:defRPr sz="1400" b="0" i="0" u="none" strike="noStrike" baseline="0">
          <a:solidFill>
            <a:schemeClr val="bg1"/>
          </a:solidFill>
          <a:latin typeface="+mn-lt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359777480376"/>
          <c:y val="0.02600771608046"/>
          <c:w val="0.886550849811071"/>
          <c:h val="0.646012110173599"/>
        </c:manualLayout>
      </c:layout>
      <c:lineChart>
        <c:grouping val="standard"/>
        <c:varyColors val="0"/>
        <c:ser>
          <c:idx val="0"/>
          <c:order val="0"/>
          <c:tx>
            <c:strRef>
              <c:f>'Summary Sheets (FINAL)'!$AB$10</c:f>
              <c:strCache>
                <c:ptCount val="1"/>
                <c:pt idx="0">
                  <c:v>CIELAB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circle"/>
            <c:size val="7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(FINAL)'!$AC$12:$AC$30</c:f>
              <c:numCache>
                <c:formatCode>0.00</c:formatCode>
                <c:ptCount val="19"/>
                <c:pt idx="0">
                  <c:v>43.14669047891034</c:v>
                </c:pt>
                <c:pt idx="1">
                  <c:v>34.008697377306</c:v>
                </c:pt>
                <c:pt idx="2">
                  <c:v>38.91184630811181</c:v>
                </c:pt>
                <c:pt idx="3">
                  <c:v>24.89312440372108</c:v>
                </c:pt>
                <c:pt idx="4">
                  <c:v>37.21096017909279</c:v>
                </c:pt>
                <c:pt idx="5">
                  <c:v>33.76521175864244</c:v>
                </c:pt>
                <c:pt idx="6">
                  <c:v>24.29878495890829</c:v>
                </c:pt>
                <c:pt idx="7">
                  <c:v>32.71216672557431</c:v>
                </c:pt>
                <c:pt idx="8">
                  <c:v>29.98497423767752</c:v>
                </c:pt>
                <c:pt idx="9">
                  <c:v>24.42864829186105</c:v>
                </c:pt>
                <c:pt idx="10">
                  <c:v>25.12361633671819</c:v>
                </c:pt>
                <c:pt idx="11">
                  <c:v>27.47459848433928</c:v>
                </c:pt>
                <c:pt idx="12">
                  <c:v>32.21986457753599</c:v>
                </c:pt>
                <c:pt idx="13">
                  <c:v>29.27552423224276</c:v>
                </c:pt>
                <c:pt idx="14">
                  <c:v>27.56659508921541</c:v>
                </c:pt>
                <c:pt idx="15">
                  <c:v>37.50164793220274</c:v>
                </c:pt>
                <c:pt idx="16">
                  <c:v>33.91091018306305</c:v>
                </c:pt>
                <c:pt idx="17">
                  <c:v>34.91767882063419</c:v>
                </c:pt>
                <c:pt idx="18">
                  <c:v>31.45062101420816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'Summary Sheets (FINAL)'!$AE$10</c:f>
              <c:strCache>
                <c:ptCount val="1"/>
                <c:pt idx="0">
                  <c:v>RLAB</c:v>
                </c:pt>
              </c:strCache>
            </c:strRef>
          </c:tx>
          <c:spPr>
            <a:ln>
              <a:solidFill>
                <a:srgbClr val="DFA1CD"/>
              </a:solidFill>
            </a:ln>
          </c:spPr>
          <c:marker>
            <c:symbol val="circle"/>
            <c:size val="7"/>
            <c:spPr>
              <a:solidFill>
                <a:srgbClr val="DFA1CD"/>
              </a:solidFill>
              <a:ln>
                <a:solidFill>
                  <a:srgbClr val="DFA1CD"/>
                </a:solidFill>
              </a:ln>
            </c:spPr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(FINAL)'!$AF$12:$AF$30</c:f>
              <c:numCache>
                <c:formatCode>0.00</c:formatCode>
                <c:ptCount val="19"/>
                <c:pt idx="0">
                  <c:v>16.91069361986769</c:v>
                </c:pt>
                <c:pt idx="1">
                  <c:v>20.35449196077569</c:v>
                </c:pt>
                <c:pt idx="2">
                  <c:v>16.30788324364503</c:v>
                </c:pt>
                <c:pt idx="3">
                  <c:v>18.8889628492881</c:v>
                </c:pt>
                <c:pt idx="4">
                  <c:v>30.76183478512578</c:v>
                </c:pt>
                <c:pt idx="5">
                  <c:v>19.03908733532483</c:v>
                </c:pt>
                <c:pt idx="6">
                  <c:v>26.8591482442109</c:v>
                </c:pt>
                <c:pt idx="7">
                  <c:v>24.10483828660823</c:v>
                </c:pt>
                <c:pt idx="8">
                  <c:v>21.23766732269513</c:v>
                </c:pt>
                <c:pt idx="9">
                  <c:v>22.71118050465473</c:v>
                </c:pt>
                <c:pt idx="10">
                  <c:v>16.56497501488236</c:v>
                </c:pt>
                <c:pt idx="11">
                  <c:v>23.13678848246503</c:v>
                </c:pt>
                <c:pt idx="12">
                  <c:v>21.40534926364868</c:v>
                </c:pt>
                <c:pt idx="13">
                  <c:v>42.21</c:v>
                </c:pt>
                <c:pt idx="14">
                  <c:v>23.51247017658899</c:v>
                </c:pt>
                <c:pt idx="15">
                  <c:v>39.19386409610895</c:v>
                </c:pt>
                <c:pt idx="16">
                  <c:v>39.91499833320883</c:v>
                </c:pt>
                <c:pt idx="17">
                  <c:v>20.84363286943162</c:v>
                </c:pt>
                <c:pt idx="18">
                  <c:v>20.17191841925924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'Summary Sheets (FINAL)'!$AH$10</c:f>
              <c:strCache>
                <c:ptCount val="1"/>
                <c:pt idx="0">
                  <c:v>CIECAM02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triangle"/>
            <c:size val="7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(FINAL)'!$AI$12:$AI$30</c:f>
              <c:numCache>
                <c:formatCode>0.00</c:formatCode>
                <c:ptCount val="19"/>
                <c:pt idx="0">
                  <c:v>26.06739143974993</c:v>
                </c:pt>
                <c:pt idx="1">
                  <c:v>20.26814088895958</c:v>
                </c:pt>
                <c:pt idx="2">
                  <c:v>40.0890448124641</c:v>
                </c:pt>
                <c:pt idx="3">
                  <c:v>23.31050793533098</c:v>
                </c:pt>
                <c:pt idx="4">
                  <c:v>31.31066182926483</c:v>
                </c:pt>
                <c:pt idx="5">
                  <c:v>39.9675391499907</c:v>
                </c:pt>
                <c:pt idx="6">
                  <c:v>21.57767473869126</c:v>
                </c:pt>
                <c:pt idx="7">
                  <c:v>39.99571831584451</c:v>
                </c:pt>
                <c:pt idx="8">
                  <c:v>24.3177116698258</c:v>
                </c:pt>
                <c:pt idx="9">
                  <c:v>18.72594876986609</c:v>
                </c:pt>
                <c:pt idx="10">
                  <c:v>22.3481811902398</c:v>
                </c:pt>
                <c:pt idx="11">
                  <c:v>25.60636697947967</c:v>
                </c:pt>
                <c:pt idx="12">
                  <c:v>26.57754192741131</c:v>
                </c:pt>
                <c:pt idx="13">
                  <c:v>27.37713756970156</c:v>
                </c:pt>
                <c:pt idx="14">
                  <c:v>22.43946903893863</c:v>
                </c:pt>
                <c:pt idx="15">
                  <c:v>20.91332370002409</c:v>
                </c:pt>
                <c:pt idx="16">
                  <c:v>22.29546600982253</c:v>
                </c:pt>
                <c:pt idx="17">
                  <c:v>18.28161254205258</c:v>
                </c:pt>
                <c:pt idx="18">
                  <c:v>19.67013743394205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'Summary Sheets (FINAL)'!$AK$10</c:f>
              <c:strCache>
                <c:ptCount val="1"/>
                <c:pt idx="0">
                  <c:v>Our Model</c:v>
                </c:pt>
              </c:strCache>
            </c:strRef>
          </c:tx>
          <c:spPr>
            <a:ln>
              <a:solidFill>
                <a:srgbClr val="FF0000"/>
              </a:solidFill>
            </a:ln>
            <a:effectLst/>
          </c:spPr>
          <c:marker>
            <c:symbol val="diamond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(FINAL)'!$AL$12:$AL$30</c:f>
              <c:numCache>
                <c:formatCode>0.00</c:formatCode>
                <c:ptCount val="19"/>
                <c:pt idx="0">
                  <c:v>21.89156483136079</c:v>
                </c:pt>
                <c:pt idx="1">
                  <c:v>16.99987174675883</c:v>
                </c:pt>
                <c:pt idx="2">
                  <c:v>22.30069913277048</c:v>
                </c:pt>
                <c:pt idx="3">
                  <c:v>16.47591429851838</c:v>
                </c:pt>
                <c:pt idx="4">
                  <c:v>19.46384515177072</c:v>
                </c:pt>
                <c:pt idx="5">
                  <c:v>19.25028209372275</c:v>
                </c:pt>
                <c:pt idx="6">
                  <c:v>16.13956295799863</c:v>
                </c:pt>
                <c:pt idx="7">
                  <c:v>14.29881321546294</c:v>
                </c:pt>
                <c:pt idx="8">
                  <c:v>15.17022011997075</c:v>
                </c:pt>
                <c:pt idx="9">
                  <c:v>15.72148924813942</c:v>
                </c:pt>
                <c:pt idx="10">
                  <c:v>15.03216728720173</c:v>
                </c:pt>
                <c:pt idx="11">
                  <c:v>19.07810067007289</c:v>
                </c:pt>
                <c:pt idx="12">
                  <c:v>18.57048552127578</c:v>
                </c:pt>
                <c:pt idx="13">
                  <c:v>22.02862871301013</c:v>
                </c:pt>
                <c:pt idx="14">
                  <c:v>18.96452842409204</c:v>
                </c:pt>
                <c:pt idx="15">
                  <c:v>17.42923484103271</c:v>
                </c:pt>
                <c:pt idx="16">
                  <c:v>18.33464929730218</c:v>
                </c:pt>
                <c:pt idx="17">
                  <c:v>15.86441403057552</c:v>
                </c:pt>
                <c:pt idx="18">
                  <c:v>14.49580533934611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29697176"/>
        <c:axId val="-2029688616"/>
      </c:lineChart>
      <c:catAx>
        <c:axId val="-202969717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 dirty="0"/>
                  <a:t>Phases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29688616"/>
        <c:crosses val="autoZero"/>
        <c:auto val="1"/>
        <c:lblAlgn val="ctr"/>
        <c:lblOffset val="100"/>
        <c:noMultiLvlLbl val="0"/>
      </c:catAx>
      <c:valAx>
        <c:axId val="-202968861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 dirty="0"/>
                  <a:t>CVs of </a:t>
                </a:r>
                <a:r>
                  <a:rPr lang="en-US" b="1" noProof="0" dirty="0" smtClean="0">
                    <a:solidFill>
                      <a:srgbClr val="FFC000"/>
                    </a:solidFill>
                  </a:rPr>
                  <a:t>Colorfulness</a:t>
                </a:r>
                <a:endParaRPr lang="en-US" b="1" noProof="0" dirty="0">
                  <a:solidFill>
                    <a:srgbClr val="FFC000"/>
                  </a:solidFill>
                </a:endParaRP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29697176"/>
        <c:crosses val="autoZero"/>
        <c:crossBetween val="between"/>
      </c:valAx>
      <c:spPr>
        <a:solidFill>
          <a:schemeClr val="tx1"/>
        </a:solidFill>
        <a:ln>
          <a:solidFill>
            <a:schemeClr val="bg1"/>
          </a:solidFill>
        </a:ln>
      </c:spPr>
    </c:plotArea>
    <c:legend>
      <c:legendPos val="r"/>
      <c:layout>
        <c:manualLayout>
          <c:xMode val="edge"/>
          <c:yMode val="edge"/>
          <c:x val="0.615055748078952"/>
          <c:y val="0.535499123487393"/>
          <c:w val="0.37317422825692"/>
          <c:h val="0.150420982497338"/>
        </c:manualLayout>
      </c:layout>
      <c:overlay val="0"/>
      <c:spPr>
        <a:solidFill>
          <a:schemeClr val="bg2">
            <a:lumMod val="20000"/>
            <a:lumOff val="80000"/>
          </a:schemeClr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en-GB" sz="1100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000000"/>
    </a:solidFill>
    <a:ln>
      <a:noFill/>
    </a:ln>
  </c:spPr>
  <c:txPr>
    <a:bodyPr/>
    <a:lstStyle/>
    <a:p>
      <a:pPr>
        <a:defRPr sz="1400" b="0" i="0" u="none" strike="noStrike" baseline="0">
          <a:solidFill>
            <a:schemeClr val="bg1"/>
          </a:solidFill>
          <a:latin typeface="+mn-lt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594280797446"/>
          <c:y val="0.02600771608046"/>
          <c:w val="0.884205813002351"/>
          <c:h val="0.647192026404612"/>
        </c:manualLayout>
      </c:layout>
      <c:lineChart>
        <c:grouping val="standard"/>
        <c:varyColors val="0"/>
        <c:ser>
          <c:idx val="0"/>
          <c:order val="0"/>
          <c:tx>
            <c:strRef>
              <c:f>'Summary Sheets (FINAL)'!$AB$10</c:f>
              <c:strCache>
                <c:ptCount val="1"/>
                <c:pt idx="0">
                  <c:v>CIELAB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circle"/>
            <c:size val="7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(FINAL)'!$AD$12:$AD$30</c:f>
              <c:numCache>
                <c:formatCode>0.00</c:formatCode>
                <c:ptCount val="19"/>
                <c:pt idx="0">
                  <c:v>16.14481904262951</c:v>
                </c:pt>
                <c:pt idx="1">
                  <c:v>17.53365972401433</c:v>
                </c:pt>
                <c:pt idx="2">
                  <c:v>17.55753472592772</c:v>
                </c:pt>
                <c:pt idx="3">
                  <c:v>15.39390299193672</c:v>
                </c:pt>
                <c:pt idx="4">
                  <c:v>14.80011691715347</c:v>
                </c:pt>
                <c:pt idx="5">
                  <c:v>14.10511261925806</c:v>
                </c:pt>
                <c:pt idx="6">
                  <c:v>14.33646037001327</c:v>
                </c:pt>
                <c:pt idx="7">
                  <c:v>13.61853435350717</c:v>
                </c:pt>
                <c:pt idx="8">
                  <c:v>14.3667408342925</c:v>
                </c:pt>
                <c:pt idx="9">
                  <c:v>14.13156461812637</c:v>
                </c:pt>
                <c:pt idx="10">
                  <c:v>18.12532619174692</c:v>
                </c:pt>
                <c:pt idx="11">
                  <c:v>13.98024312306185</c:v>
                </c:pt>
                <c:pt idx="12">
                  <c:v>19.71238066329906</c:v>
                </c:pt>
                <c:pt idx="13">
                  <c:v>15.89487243011555</c:v>
                </c:pt>
                <c:pt idx="14">
                  <c:v>17.9951688210045</c:v>
                </c:pt>
                <c:pt idx="15">
                  <c:v>16.65823634250079</c:v>
                </c:pt>
                <c:pt idx="16">
                  <c:v>16.98075751149629</c:v>
                </c:pt>
                <c:pt idx="17">
                  <c:v>16.33751140555163</c:v>
                </c:pt>
                <c:pt idx="18">
                  <c:v>17.30741447724283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'Summary Sheets (FINAL)'!$AE$10</c:f>
              <c:strCache>
                <c:ptCount val="1"/>
                <c:pt idx="0">
                  <c:v>RLAB</c:v>
                </c:pt>
              </c:strCache>
            </c:strRef>
          </c:tx>
          <c:spPr>
            <a:ln>
              <a:solidFill>
                <a:srgbClr val="DFA1CD"/>
              </a:solidFill>
            </a:ln>
          </c:spPr>
          <c:marker>
            <c:symbol val="circle"/>
            <c:size val="7"/>
            <c:spPr>
              <a:solidFill>
                <a:srgbClr val="DFA1CD"/>
              </a:solidFill>
              <a:ln>
                <a:solidFill>
                  <a:srgbClr val="DFA1CD"/>
                </a:solidFill>
              </a:ln>
            </c:spPr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(FINAL)'!$AG$12:$AG$30</c:f>
              <c:numCache>
                <c:formatCode>0.00</c:formatCode>
                <c:ptCount val="19"/>
                <c:pt idx="0">
                  <c:v>13.7547853125641</c:v>
                </c:pt>
                <c:pt idx="1">
                  <c:v>18.43624516393998</c:v>
                </c:pt>
                <c:pt idx="2">
                  <c:v>14.52762351013166</c:v>
                </c:pt>
                <c:pt idx="3">
                  <c:v>17.84738724078248</c:v>
                </c:pt>
                <c:pt idx="4">
                  <c:v>29.98119254535858</c:v>
                </c:pt>
                <c:pt idx="5">
                  <c:v>17.66653519679279</c:v>
                </c:pt>
                <c:pt idx="6">
                  <c:v>24.72894525905386</c:v>
                </c:pt>
                <c:pt idx="7">
                  <c:v>21.85223818711129</c:v>
                </c:pt>
                <c:pt idx="8">
                  <c:v>19.32963047543673</c:v>
                </c:pt>
                <c:pt idx="9">
                  <c:v>20.31476601059473</c:v>
                </c:pt>
                <c:pt idx="10">
                  <c:v>13.88972939623912</c:v>
                </c:pt>
                <c:pt idx="11">
                  <c:v>20.23444718734289</c:v>
                </c:pt>
                <c:pt idx="12">
                  <c:v>21.58902828524468</c:v>
                </c:pt>
                <c:pt idx="13">
                  <c:v>18.20695322494715</c:v>
                </c:pt>
                <c:pt idx="14">
                  <c:v>20.30476356518015</c:v>
                </c:pt>
                <c:pt idx="15">
                  <c:v>14.55281143709927</c:v>
                </c:pt>
                <c:pt idx="16">
                  <c:v>21.30663408214743</c:v>
                </c:pt>
                <c:pt idx="17">
                  <c:v>17.06173467482723</c:v>
                </c:pt>
                <c:pt idx="18">
                  <c:v>15.43632498376452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'Summary Sheets (FINAL)'!$AH$10</c:f>
              <c:strCache>
                <c:ptCount val="1"/>
                <c:pt idx="0">
                  <c:v>CIECAM02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triangle"/>
            <c:size val="7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(FINAL)'!$AJ$12:$AJ$30</c:f>
              <c:numCache>
                <c:formatCode>0.00</c:formatCode>
                <c:ptCount val="19"/>
                <c:pt idx="0">
                  <c:v>12.94858839099328</c:v>
                </c:pt>
                <c:pt idx="1">
                  <c:v>12.27859757018532</c:v>
                </c:pt>
                <c:pt idx="2">
                  <c:v>13.15763023173613</c:v>
                </c:pt>
                <c:pt idx="3">
                  <c:v>14.09428924942167</c:v>
                </c:pt>
                <c:pt idx="4">
                  <c:v>14.81778522304002</c:v>
                </c:pt>
                <c:pt idx="5">
                  <c:v>10.0866901342615</c:v>
                </c:pt>
                <c:pt idx="6">
                  <c:v>13.1648254410265</c:v>
                </c:pt>
                <c:pt idx="7">
                  <c:v>11.83005899716672</c:v>
                </c:pt>
                <c:pt idx="8">
                  <c:v>15.63922410493705</c:v>
                </c:pt>
                <c:pt idx="9">
                  <c:v>13.47378044670302</c:v>
                </c:pt>
                <c:pt idx="10">
                  <c:v>19.02715125872789</c:v>
                </c:pt>
                <c:pt idx="11">
                  <c:v>13.41532719583634</c:v>
                </c:pt>
                <c:pt idx="12">
                  <c:v>21.5771734774642</c:v>
                </c:pt>
                <c:pt idx="13">
                  <c:v>16.57263693149668</c:v>
                </c:pt>
                <c:pt idx="14">
                  <c:v>18.21358251678018</c:v>
                </c:pt>
                <c:pt idx="15">
                  <c:v>13.74409961806702</c:v>
                </c:pt>
                <c:pt idx="16">
                  <c:v>11.9336247221201</c:v>
                </c:pt>
                <c:pt idx="17">
                  <c:v>12.19611324254207</c:v>
                </c:pt>
                <c:pt idx="18">
                  <c:v>12.59510641280352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'Summary Sheets (FINAL)'!$AK$10</c:f>
              <c:strCache>
                <c:ptCount val="1"/>
                <c:pt idx="0">
                  <c:v>Our Model</c:v>
                </c:pt>
              </c:strCache>
            </c:strRef>
          </c:tx>
          <c:spPr>
            <a:ln>
              <a:solidFill>
                <a:srgbClr val="FF0000"/>
              </a:solidFill>
            </a:ln>
            <a:effectLst/>
          </c:spPr>
          <c:marker>
            <c:symbol val="diamond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(FINAL)'!$AM$12:$AM$30</c:f>
              <c:numCache>
                <c:formatCode>0.00</c:formatCode>
                <c:ptCount val="19"/>
                <c:pt idx="0">
                  <c:v>16.32944422573043</c:v>
                </c:pt>
                <c:pt idx="1">
                  <c:v>15.48640934080557</c:v>
                </c:pt>
                <c:pt idx="2">
                  <c:v>15.16281894421362</c:v>
                </c:pt>
                <c:pt idx="3">
                  <c:v>17.77975196334137</c:v>
                </c:pt>
                <c:pt idx="4">
                  <c:v>14.51615717354162</c:v>
                </c:pt>
                <c:pt idx="5">
                  <c:v>11.84849113076602</c:v>
                </c:pt>
                <c:pt idx="6">
                  <c:v>14.43993433670017</c:v>
                </c:pt>
                <c:pt idx="7">
                  <c:v>14.09443229647683</c:v>
                </c:pt>
                <c:pt idx="8">
                  <c:v>13.9021365245425</c:v>
                </c:pt>
                <c:pt idx="9">
                  <c:v>12.2959075642295</c:v>
                </c:pt>
                <c:pt idx="10">
                  <c:v>18.57826908692643</c:v>
                </c:pt>
                <c:pt idx="11">
                  <c:v>13.0295340507654</c:v>
                </c:pt>
                <c:pt idx="12">
                  <c:v>21.20161643023288</c:v>
                </c:pt>
                <c:pt idx="13">
                  <c:v>15.53100215378452</c:v>
                </c:pt>
                <c:pt idx="14">
                  <c:v>17.44632577990743</c:v>
                </c:pt>
                <c:pt idx="15">
                  <c:v>15.07621647162122</c:v>
                </c:pt>
                <c:pt idx="16">
                  <c:v>13.09074844553771</c:v>
                </c:pt>
                <c:pt idx="17">
                  <c:v>14.17863625289585</c:v>
                </c:pt>
                <c:pt idx="18">
                  <c:v>13.7431994870154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29806040"/>
        <c:axId val="-2029797480"/>
      </c:lineChart>
      <c:catAx>
        <c:axId val="-2029806040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 dirty="0"/>
                  <a:t>Phases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29797480"/>
        <c:crosses val="autoZero"/>
        <c:auto val="1"/>
        <c:lblAlgn val="ctr"/>
        <c:lblOffset val="100"/>
        <c:noMultiLvlLbl val="0"/>
      </c:catAx>
      <c:valAx>
        <c:axId val="-202979748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 dirty="0"/>
                  <a:t>CVs of </a:t>
                </a:r>
                <a:r>
                  <a:rPr lang="en-GB" b="1" dirty="0">
                    <a:solidFill>
                      <a:srgbClr val="FFC000"/>
                    </a:solidFill>
                  </a:rPr>
                  <a:t>Hue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29806040"/>
        <c:crosses val="autoZero"/>
        <c:crossBetween val="between"/>
      </c:valAx>
      <c:spPr>
        <a:solidFill>
          <a:schemeClr val="tx1"/>
        </a:solidFill>
        <a:ln>
          <a:solidFill>
            <a:schemeClr val="bg1"/>
          </a:solidFill>
        </a:ln>
      </c:spPr>
    </c:plotArea>
    <c:legend>
      <c:legendPos val="r"/>
      <c:layout>
        <c:manualLayout>
          <c:xMode val="edge"/>
          <c:yMode val="edge"/>
          <c:x val="0.614685022868338"/>
          <c:y val="0.0652341585039553"/>
          <c:w val="0.370829186508339"/>
          <c:h val="0.156661346252829"/>
        </c:manualLayout>
      </c:layout>
      <c:overlay val="0"/>
      <c:spPr>
        <a:solidFill>
          <a:schemeClr val="bg2">
            <a:lumMod val="20000"/>
            <a:lumOff val="80000"/>
          </a:schemeClr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en-GB" sz="1100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000000"/>
    </a:solidFill>
    <a:ln>
      <a:noFill/>
    </a:ln>
  </c:spPr>
  <c:txPr>
    <a:bodyPr/>
    <a:lstStyle/>
    <a:p>
      <a:pPr>
        <a:defRPr sz="1400" b="0" i="0" u="none" strike="noStrike" baseline="0">
          <a:solidFill>
            <a:schemeClr val="bg1"/>
          </a:solidFill>
          <a:latin typeface="+mn-lt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3597793932595"/>
          <c:y val="0.0260077160804599"/>
          <c:w val="0.886550828863226"/>
          <c:h val="0.646518858400444"/>
        </c:manualLayout>
      </c:layout>
      <c:lineChart>
        <c:grouping val="standard"/>
        <c:varyColors val="0"/>
        <c:ser>
          <c:idx val="0"/>
          <c:order val="0"/>
          <c:tx>
            <c:strRef>
              <c:f>'Summary Sheets (FINAL)'!$AB$10</c:f>
              <c:strCache>
                <c:ptCount val="1"/>
                <c:pt idx="0">
                  <c:v>CIELAB</c:v>
                </c:pt>
              </c:strCache>
            </c:strRef>
          </c:tx>
          <c:spPr>
            <a:ln>
              <a:solidFill>
                <a:srgbClr val="00B050"/>
              </a:solidFill>
              <a:prstDash val="solid"/>
            </a:ln>
          </c:spPr>
          <c:marker>
            <c:symbol val="circle"/>
            <c:size val="7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(FINAL)'!$AB$12:$AB$30</c:f>
              <c:numCache>
                <c:formatCode>0.00</c:formatCode>
                <c:ptCount val="19"/>
                <c:pt idx="0">
                  <c:v>21.93710653328666</c:v>
                </c:pt>
                <c:pt idx="1">
                  <c:v>23.24246587406258</c:v>
                </c:pt>
                <c:pt idx="2">
                  <c:v>36.09822074133054</c:v>
                </c:pt>
                <c:pt idx="3">
                  <c:v>22.77323639796648</c:v>
                </c:pt>
                <c:pt idx="4">
                  <c:v>16.19329423536858</c:v>
                </c:pt>
                <c:pt idx="5">
                  <c:v>29.16613659535349</c:v>
                </c:pt>
                <c:pt idx="6">
                  <c:v>27.12903655913958</c:v>
                </c:pt>
                <c:pt idx="7">
                  <c:v>31.76955837406668</c:v>
                </c:pt>
                <c:pt idx="8">
                  <c:v>30.68723447983132</c:v>
                </c:pt>
                <c:pt idx="9">
                  <c:v>29.91389800889684</c:v>
                </c:pt>
                <c:pt idx="10">
                  <c:v>23.65681080325893</c:v>
                </c:pt>
                <c:pt idx="11">
                  <c:v>20.62720981713401</c:v>
                </c:pt>
                <c:pt idx="12">
                  <c:v>29.05752397914289</c:v>
                </c:pt>
                <c:pt idx="13">
                  <c:v>26.43072241986759</c:v>
                </c:pt>
                <c:pt idx="14">
                  <c:v>28.05094086518762</c:v>
                </c:pt>
                <c:pt idx="15">
                  <c:v>24.22954972812559</c:v>
                </c:pt>
                <c:pt idx="16">
                  <c:v>19.05462181342502</c:v>
                </c:pt>
                <c:pt idx="17">
                  <c:v>28.40166249387929</c:v>
                </c:pt>
                <c:pt idx="18">
                  <c:v>22.98590148644773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'Summary Sheets (FINAL)'!$AE$10</c:f>
              <c:strCache>
                <c:ptCount val="1"/>
                <c:pt idx="0">
                  <c:v>RLAB</c:v>
                </c:pt>
              </c:strCache>
            </c:strRef>
          </c:tx>
          <c:spPr>
            <a:ln>
              <a:solidFill>
                <a:srgbClr val="DFA1CD"/>
              </a:solidFill>
            </a:ln>
          </c:spPr>
          <c:marker>
            <c:symbol val="circle"/>
            <c:size val="7"/>
            <c:spPr>
              <a:solidFill>
                <a:srgbClr val="DFA1CD"/>
              </a:solidFill>
              <a:ln>
                <a:solidFill>
                  <a:srgbClr val="DFA1CD"/>
                </a:solidFill>
              </a:ln>
            </c:spPr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(FINAL)'!$AE$12:$AE$30</c:f>
              <c:numCache>
                <c:formatCode>0.00</c:formatCode>
                <c:ptCount val="19"/>
                <c:pt idx="0">
                  <c:v>20.73461886194713</c:v>
                </c:pt>
                <c:pt idx="1">
                  <c:v>23.02291744082297</c:v>
                </c:pt>
                <c:pt idx="2">
                  <c:v>34.46909657525197</c:v>
                </c:pt>
                <c:pt idx="3">
                  <c:v>22.44852810172414</c:v>
                </c:pt>
                <c:pt idx="4">
                  <c:v>16.69362605657549</c:v>
                </c:pt>
                <c:pt idx="5">
                  <c:v>27.99927872236919</c:v>
                </c:pt>
                <c:pt idx="6">
                  <c:v>26.74520481141608</c:v>
                </c:pt>
                <c:pt idx="7">
                  <c:v>30.89913869537259</c:v>
                </c:pt>
                <c:pt idx="8">
                  <c:v>30.07890783878978</c:v>
                </c:pt>
                <c:pt idx="9">
                  <c:v>29.79934442871417</c:v>
                </c:pt>
                <c:pt idx="10">
                  <c:v>23.90887311947597</c:v>
                </c:pt>
                <c:pt idx="11">
                  <c:v>21.56449490743814</c:v>
                </c:pt>
                <c:pt idx="12">
                  <c:v>29.74308344651963</c:v>
                </c:pt>
                <c:pt idx="13">
                  <c:v>24.11413414226753</c:v>
                </c:pt>
                <c:pt idx="14">
                  <c:v>27.7826428092056</c:v>
                </c:pt>
                <c:pt idx="15">
                  <c:v>22.59733096967349</c:v>
                </c:pt>
                <c:pt idx="16">
                  <c:v>18.28255289207892</c:v>
                </c:pt>
                <c:pt idx="17">
                  <c:v>27.24714915107762</c:v>
                </c:pt>
                <c:pt idx="18">
                  <c:v>22.32347984585489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'Summary Sheets (FINAL)'!$AH$10</c:f>
              <c:strCache>
                <c:ptCount val="1"/>
                <c:pt idx="0">
                  <c:v>CIECAM02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triangle"/>
            <c:size val="7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(FINAL)'!$AH$12:$AH$30</c:f>
              <c:numCache>
                <c:formatCode>0.00</c:formatCode>
                <c:ptCount val="19"/>
                <c:pt idx="0">
                  <c:v>20.99422198245545</c:v>
                </c:pt>
                <c:pt idx="1">
                  <c:v>21.89566468277558</c:v>
                </c:pt>
                <c:pt idx="2">
                  <c:v>23.74696433789589</c:v>
                </c:pt>
                <c:pt idx="3">
                  <c:v>21.66311446431603</c:v>
                </c:pt>
                <c:pt idx="4">
                  <c:v>22.5988071888003</c:v>
                </c:pt>
                <c:pt idx="5">
                  <c:v>18.18964556153689</c:v>
                </c:pt>
                <c:pt idx="6">
                  <c:v>25.59156693682769</c:v>
                </c:pt>
                <c:pt idx="7">
                  <c:v>19.81023220009063</c:v>
                </c:pt>
                <c:pt idx="8">
                  <c:v>25.85207864248911</c:v>
                </c:pt>
                <c:pt idx="9">
                  <c:v>28.32235237020359</c:v>
                </c:pt>
                <c:pt idx="10">
                  <c:v>27.37082485417672</c:v>
                </c:pt>
                <c:pt idx="11">
                  <c:v>26.26801205589543</c:v>
                </c:pt>
                <c:pt idx="12">
                  <c:v>26.90308923271078</c:v>
                </c:pt>
                <c:pt idx="13">
                  <c:v>23.99003411113142</c:v>
                </c:pt>
                <c:pt idx="14">
                  <c:v>37.73623744484659</c:v>
                </c:pt>
                <c:pt idx="15">
                  <c:v>16.74685235927084</c:v>
                </c:pt>
                <c:pt idx="16">
                  <c:v>17.3079445225626</c:v>
                </c:pt>
                <c:pt idx="17">
                  <c:v>21.49649500952409</c:v>
                </c:pt>
                <c:pt idx="18">
                  <c:v>21.16646403629263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'Summary Sheets (FINAL)'!$AK$10</c:f>
              <c:strCache>
                <c:ptCount val="1"/>
                <c:pt idx="0">
                  <c:v>Our Model</c:v>
                </c:pt>
              </c:strCache>
            </c:strRef>
          </c:tx>
          <c:spPr>
            <a:ln>
              <a:solidFill>
                <a:srgbClr val="FF000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c:spPr>
          <c:marker>
            <c:symbol val="diamond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c:spPr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(FINAL)'!$AK$12:$AK$30</c:f>
              <c:numCache>
                <c:formatCode>0.00</c:formatCode>
                <c:ptCount val="19"/>
                <c:pt idx="0">
                  <c:v>11.14590226615585</c:v>
                </c:pt>
                <c:pt idx="1">
                  <c:v>12.30410049716727</c:v>
                </c:pt>
                <c:pt idx="2">
                  <c:v>8.37034507123867</c:v>
                </c:pt>
                <c:pt idx="3">
                  <c:v>11.54668523169108</c:v>
                </c:pt>
                <c:pt idx="4">
                  <c:v>10.89241306004177</c:v>
                </c:pt>
                <c:pt idx="5">
                  <c:v>9.104858751214948</c:v>
                </c:pt>
                <c:pt idx="6">
                  <c:v>13.03449258470613</c:v>
                </c:pt>
                <c:pt idx="7">
                  <c:v>7.256407515742342</c:v>
                </c:pt>
                <c:pt idx="8">
                  <c:v>11.25158767747672</c:v>
                </c:pt>
                <c:pt idx="9">
                  <c:v>13.9953413127981</c:v>
                </c:pt>
                <c:pt idx="10">
                  <c:v>13.25274631306581</c:v>
                </c:pt>
                <c:pt idx="11">
                  <c:v>16.53788182565981</c:v>
                </c:pt>
                <c:pt idx="12">
                  <c:v>12.12629467431422</c:v>
                </c:pt>
                <c:pt idx="13">
                  <c:v>11.02362457542882</c:v>
                </c:pt>
                <c:pt idx="14">
                  <c:v>13.97037272250387</c:v>
                </c:pt>
                <c:pt idx="15">
                  <c:v>12.71248100275475</c:v>
                </c:pt>
                <c:pt idx="16">
                  <c:v>9.831510898885326</c:v>
                </c:pt>
                <c:pt idx="17">
                  <c:v>9.685078018387972</c:v>
                </c:pt>
                <c:pt idx="18">
                  <c:v>8.740229978142203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29755192"/>
        <c:axId val="-2029917656"/>
      </c:lineChart>
      <c:catAx>
        <c:axId val="-202975519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 dirty="0"/>
                  <a:t>Phases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29917656"/>
        <c:crosses val="autoZero"/>
        <c:auto val="1"/>
        <c:lblAlgn val="ctr"/>
        <c:lblOffset val="100"/>
        <c:noMultiLvlLbl val="0"/>
      </c:catAx>
      <c:valAx>
        <c:axId val="-202991765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 dirty="0"/>
                  <a:t>CVs of </a:t>
                </a:r>
                <a:r>
                  <a:rPr lang="en-GB" b="1" dirty="0">
                    <a:solidFill>
                      <a:srgbClr val="FFC000"/>
                    </a:solidFill>
                  </a:rPr>
                  <a:t>Lightness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29755192"/>
        <c:crosses val="autoZero"/>
        <c:crossBetween val="between"/>
      </c:valAx>
      <c:spPr>
        <a:solidFill>
          <a:schemeClr val="tx1"/>
        </a:solidFill>
        <a:ln>
          <a:solidFill>
            <a:schemeClr val="bg1"/>
          </a:solidFill>
        </a:ln>
      </c:spPr>
    </c:plotArea>
    <c:legend>
      <c:legendPos val="r"/>
      <c:layout>
        <c:manualLayout>
          <c:xMode val="edge"/>
          <c:yMode val="edge"/>
          <c:x val="0.613153092503042"/>
          <c:y val="0.608700001111404"/>
          <c:w val="0.376331915319497"/>
          <c:h val="0.151178731182999"/>
        </c:manualLayout>
      </c:layout>
      <c:overlay val="0"/>
      <c:spPr>
        <a:solidFill>
          <a:schemeClr val="bg2">
            <a:lumMod val="20000"/>
            <a:lumOff val="80000"/>
          </a:schemeClr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en-GB" sz="1100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tx1"/>
    </a:solidFill>
    <a:ln>
      <a:noFill/>
    </a:ln>
  </c:spPr>
  <c:txPr>
    <a:bodyPr/>
    <a:lstStyle/>
    <a:p>
      <a:pPr>
        <a:defRPr sz="1400" b="0" i="0" u="none" strike="noStrike" baseline="0">
          <a:solidFill>
            <a:schemeClr val="bg1"/>
          </a:solidFill>
          <a:latin typeface="+mn-lt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359777480376"/>
          <c:y val="0.0260077160804599"/>
          <c:w val="0.886550849811071"/>
          <c:h val="0.646012110173599"/>
        </c:manualLayout>
      </c:layout>
      <c:lineChart>
        <c:grouping val="standard"/>
        <c:varyColors val="0"/>
        <c:ser>
          <c:idx val="0"/>
          <c:order val="0"/>
          <c:tx>
            <c:strRef>
              <c:f>'Summary Sheets (FINAL)'!$AB$10</c:f>
              <c:strCache>
                <c:ptCount val="1"/>
                <c:pt idx="0">
                  <c:v>CIELAB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circle"/>
            <c:size val="7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(FINAL)'!$AC$12:$AC$30</c:f>
              <c:numCache>
                <c:formatCode>0.00</c:formatCode>
                <c:ptCount val="19"/>
                <c:pt idx="0">
                  <c:v>43.14669047891034</c:v>
                </c:pt>
                <c:pt idx="1">
                  <c:v>34.008697377306</c:v>
                </c:pt>
                <c:pt idx="2">
                  <c:v>38.91184630811181</c:v>
                </c:pt>
                <c:pt idx="3">
                  <c:v>24.89312440372108</c:v>
                </c:pt>
                <c:pt idx="4">
                  <c:v>37.21096017909279</c:v>
                </c:pt>
                <c:pt idx="5">
                  <c:v>33.76521175864244</c:v>
                </c:pt>
                <c:pt idx="6">
                  <c:v>24.29878495890829</c:v>
                </c:pt>
                <c:pt idx="7">
                  <c:v>32.71216672557431</c:v>
                </c:pt>
                <c:pt idx="8">
                  <c:v>29.98497423767752</c:v>
                </c:pt>
                <c:pt idx="9">
                  <c:v>24.42864829186106</c:v>
                </c:pt>
                <c:pt idx="10">
                  <c:v>25.12361633671819</c:v>
                </c:pt>
                <c:pt idx="11">
                  <c:v>27.47459848433928</c:v>
                </c:pt>
                <c:pt idx="12">
                  <c:v>32.21986457753599</c:v>
                </c:pt>
                <c:pt idx="13">
                  <c:v>29.27552423224276</c:v>
                </c:pt>
                <c:pt idx="14">
                  <c:v>27.56659508921541</c:v>
                </c:pt>
                <c:pt idx="15">
                  <c:v>37.50164793220274</c:v>
                </c:pt>
                <c:pt idx="16">
                  <c:v>33.91091018306305</c:v>
                </c:pt>
                <c:pt idx="17">
                  <c:v>34.91767882063419</c:v>
                </c:pt>
                <c:pt idx="18">
                  <c:v>31.45062101420816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'Summary Sheets (FINAL)'!$AE$10</c:f>
              <c:strCache>
                <c:ptCount val="1"/>
                <c:pt idx="0">
                  <c:v>RLAB</c:v>
                </c:pt>
              </c:strCache>
            </c:strRef>
          </c:tx>
          <c:spPr>
            <a:ln>
              <a:solidFill>
                <a:srgbClr val="DFA1CD"/>
              </a:solidFill>
            </a:ln>
          </c:spPr>
          <c:marker>
            <c:symbol val="circle"/>
            <c:size val="7"/>
            <c:spPr>
              <a:solidFill>
                <a:srgbClr val="DFA1CD"/>
              </a:solidFill>
              <a:ln>
                <a:solidFill>
                  <a:srgbClr val="DFA1CD"/>
                </a:solidFill>
              </a:ln>
            </c:spPr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(FINAL)'!$AF$12:$AF$30</c:f>
              <c:numCache>
                <c:formatCode>0.00</c:formatCode>
                <c:ptCount val="19"/>
                <c:pt idx="0">
                  <c:v>16.91069361986769</c:v>
                </c:pt>
                <c:pt idx="1">
                  <c:v>20.35449196077569</c:v>
                </c:pt>
                <c:pt idx="2">
                  <c:v>16.30788324364503</c:v>
                </c:pt>
                <c:pt idx="3">
                  <c:v>18.8889628492881</c:v>
                </c:pt>
                <c:pt idx="4">
                  <c:v>30.76183478512578</c:v>
                </c:pt>
                <c:pt idx="5">
                  <c:v>19.03908733532483</c:v>
                </c:pt>
                <c:pt idx="6">
                  <c:v>26.8591482442109</c:v>
                </c:pt>
                <c:pt idx="7">
                  <c:v>24.10483828660823</c:v>
                </c:pt>
                <c:pt idx="8">
                  <c:v>21.23766732269513</c:v>
                </c:pt>
                <c:pt idx="9">
                  <c:v>22.71118050465473</c:v>
                </c:pt>
                <c:pt idx="10">
                  <c:v>16.56497501488236</c:v>
                </c:pt>
                <c:pt idx="11">
                  <c:v>23.13678848246503</c:v>
                </c:pt>
                <c:pt idx="12">
                  <c:v>21.4053492636487</c:v>
                </c:pt>
                <c:pt idx="13">
                  <c:v>42.21</c:v>
                </c:pt>
                <c:pt idx="14">
                  <c:v>23.51247017658899</c:v>
                </c:pt>
                <c:pt idx="15">
                  <c:v>39.19386409610895</c:v>
                </c:pt>
                <c:pt idx="16">
                  <c:v>39.91499833320883</c:v>
                </c:pt>
                <c:pt idx="17">
                  <c:v>20.84363286943162</c:v>
                </c:pt>
                <c:pt idx="18">
                  <c:v>20.17191841925924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'Summary Sheets (FINAL)'!$AH$10</c:f>
              <c:strCache>
                <c:ptCount val="1"/>
                <c:pt idx="0">
                  <c:v>CIECAM02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triangle"/>
            <c:size val="7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(FINAL)'!$AI$12:$AI$30</c:f>
              <c:numCache>
                <c:formatCode>0.00</c:formatCode>
                <c:ptCount val="19"/>
                <c:pt idx="0">
                  <c:v>26.06739143974993</c:v>
                </c:pt>
                <c:pt idx="1">
                  <c:v>20.26814088895959</c:v>
                </c:pt>
                <c:pt idx="2">
                  <c:v>40.0890448124641</c:v>
                </c:pt>
                <c:pt idx="3">
                  <c:v>23.31050793533098</c:v>
                </c:pt>
                <c:pt idx="4">
                  <c:v>31.31066182926483</c:v>
                </c:pt>
                <c:pt idx="5">
                  <c:v>39.9675391499907</c:v>
                </c:pt>
                <c:pt idx="6">
                  <c:v>21.57767473869126</c:v>
                </c:pt>
                <c:pt idx="7">
                  <c:v>39.99571831584451</c:v>
                </c:pt>
                <c:pt idx="8">
                  <c:v>24.3177116698258</c:v>
                </c:pt>
                <c:pt idx="9">
                  <c:v>18.72594876986609</c:v>
                </c:pt>
                <c:pt idx="10">
                  <c:v>22.3481811902398</c:v>
                </c:pt>
                <c:pt idx="11">
                  <c:v>25.60636697947967</c:v>
                </c:pt>
                <c:pt idx="12">
                  <c:v>26.57754192741131</c:v>
                </c:pt>
                <c:pt idx="13">
                  <c:v>27.37713756970156</c:v>
                </c:pt>
                <c:pt idx="14">
                  <c:v>22.43946903893863</c:v>
                </c:pt>
                <c:pt idx="15">
                  <c:v>20.91332370002409</c:v>
                </c:pt>
                <c:pt idx="16">
                  <c:v>22.29546600982253</c:v>
                </c:pt>
                <c:pt idx="17">
                  <c:v>18.28161254205258</c:v>
                </c:pt>
                <c:pt idx="18">
                  <c:v>19.67013743394205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'Summary Sheets (FINAL)'!$AK$10</c:f>
              <c:strCache>
                <c:ptCount val="1"/>
                <c:pt idx="0">
                  <c:v>Our Model</c:v>
                </c:pt>
              </c:strCache>
            </c:strRef>
          </c:tx>
          <c:spPr>
            <a:ln>
              <a:solidFill>
                <a:srgbClr val="FF000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c:spPr>
          <c:marker>
            <c:symbol val="diamond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c:spPr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(FINAL)'!$AL$12:$AL$30</c:f>
              <c:numCache>
                <c:formatCode>0.00</c:formatCode>
                <c:ptCount val="19"/>
                <c:pt idx="0">
                  <c:v>21.89156483136079</c:v>
                </c:pt>
                <c:pt idx="1">
                  <c:v>16.99987174675883</c:v>
                </c:pt>
                <c:pt idx="2">
                  <c:v>22.30069913277048</c:v>
                </c:pt>
                <c:pt idx="3">
                  <c:v>16.47591429851838</c:v>
                </c:pt>
                <c:pt idx="4">
                  <c:v>19.46384515177072</c:v>
                </c:pt>
                <c:pt idx="5">
                  <c:v>19.25028209372275</c:v>
                </c:pt>
                <c:pt idx="6">
                  <c:v>16.13956295799863</c:v>
                </c:pt>
                <c:pt idx="7">
                  <c:v>14.29881321546294</c:v>
                </c:pt>
                <c:pt idx="8">
                  <c:v>15.17022011997075</c:v>
                </c:pt>
                <c:pt idx="9">
                  <c:v>15.72148924813942</c:v>
                </c:pt>
                <c:pt idx="10">
                  <c:v>15.03216728720173</c:v>
                </c:pt>
                <c:pt idx="11">
                  <c:v>19.07810067007289</c:v>
                </c:pt>
                <c:pt idx="12">
                  <c:v>18.57048552127578</c:v>
                </c:pt>
                <c:pt idx="13">
                  <c:v>22.02862871301013</c:v>
                </c:pt>
                <c:pt idx="14">
                  <c:v>18.96452842409204</c:v>
                </c:pt>
                <c:pt idx="15">
                  <c:v>17.42923484103272</c:v>
                </c:pt>
                <c:pt idx="16">
                  <c:v>18.33464929730218</c:v>
                </c:pt>
                <c:pt idx="17">
                  <c:v>15.86441403057552</c:v>
                </c:pt>
                <c:pt idx="18">
                  <c:v>14.4958053393461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29875176"/>
        <c:axId val="-2029866616"/>
      </c:lineChart>
      <c:catAx>
        <c:axId val="-202987517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 dirty="0"/>
                  <a:t>Phases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29866616"/>
        <c:crosses val="autoZero"/>
        <c:auto val="1"/>
        <c:lblAlgn val="ctr"/>
        <c:lblOffset val="100"/>
        <c:noMultiLvlLbl val="0"/>
      </c:catAx>
      <c:valAx>
        <c:axId val="-202986661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 dirty="0"/>
                  <a:t>CVs of </a:t>
                </a:r>
                <a:r>
                  <a:rPr lang="en-US" b="1" noProof="0" dirty="0" smtClean="0">
                    <a:solidFill>
                      <a:srgbClr val="FFC000"/>
                    </a:solidFill>
                  </a:rPr>
                  <a:t>Colorfulness</a:t>
                </a:r>
                <a:endParaRPr lang="en-US" b="1" noProof="0" dirty="0">
                  <a:solidFill>
                    <a:srgbClr val="FFC000"/>
                  </a:solidFill>
                </a:endParaRP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29875176"/>
        <c:crosses val="autoZero"/>
        <c:crossBetween val="between"/>
      </c:valAx>
      <c:spPr>
        <a:solidFill>
          <a:schemeClr val="tx1"/>
        </a:solidFill>
        <a:ln>
          <a:solidFill>
            <a:schemeClr val="bg1"/>
          </a:solidFill>
        </a:ln>
      </c:spPr>
    </c:plotArea>
    <c:legend>
      <c:legendPos val="r"/>
      <c:layout>
        <c:manualLayout>
          <c:xMode val="edge"/>
          <c:yMode val="edge"/>
          <c:x val="0.615055748078952"/>
          <c:y val="0.535499123487393"/>
          <c:w val="0.37317422825692"/>
          <c:h val="0.150420982497338"/>
        </c:manualLayout>
      </c:layout>
      <c:overlay val="0"/>
      <c:spPr>
        <a:solidFill>
          <a:schemeClr val="bg2">
            <a:lumMod val="20000"/>
            <a:lumOff val="80000"/>
          </a:schemeClr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en-GB" sz="1100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000000"/>
    </a:solidFill>
    <a:ln>
      <a:noFill/>
    </a:ln>
  </c:spPr>
  <c:txPr>
    <a:bodyPr/>
    <a:lstStyle/>
    <a:p>
      <a:pPr>
        <a:defRPr sz="1400" b="0" i="0" u="none" strike="noStrike" baseline="0">
          <a:solidFill>
            <a:schemeClr val="bg1"/>
          </a:solidFill>
          <a:latin typeface="+mn-lt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594280797446"/>
          <c:y val="0.0260077160804599"/>
          <c:w val="0.884205813002351"/>
          <c:h val="0.647192026404612"/>
        </c:manualLayout>
      </c:layout>
      <c:lineChart>
        <c:grouping val="standard"/>
        <c:varyColors val="0"/>
        <c:ser>
          <c:idx val="0"/>
          <c:order val="0"/>
          <c:tx>
            <c:strRef>
              <c:f>'Summary Sheets (FINAL)'!$AB$10</c:f>
              <c:strCache>
                <c:ptCount val="1"/>
                <c:pt idx="0">
                  <c:v>CIELAB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circle"/>
            <c:size val="7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(FINAL)'!$AD$12:$AD$30</c:f>
              <c:numCache>
                <c:formatCode>0.00</c:formatCode>
                <c:ptCount val="19"/>
                <c:pt idx="0">
                  <c:v>16.14481904262951</c:v>
                </c:pt>
                <c:pt idx="1">
                  <c:v>17.53365972401433</c:v>
                </c:pt>
                <c:pt idx="2">
                  <c:v>17.55753472592772</c:v>
                </c:pt>
                <c:pt idx="3">
                  <c:v>15.39390299193672</c:v>
                </c:pt>
                <c:pt idx="4">
                  <c:v>14.80011691715347</c:v>
                </c:pt>
                <c:pt idx="5">
                  <c:v>14.10511261925806</c:v>
                </c:pt>
                <c:pt idx="6">
                  <c:v>14.33646037001327</c:v>
                </c:pt>
                <c:pt idx="7">
                  <c:v>13.61853435350717</c:v>
                </c:pt>
                <c:pt idx="8">
                  <c:v>14.3667408342925</c:v>
                </c:pt>
                <c:pt idx="9">
                  <c:v>14.13156461812637</c:v>
                </c:pt>
                <c:pt idx="10">
                  <c:v>18.12532619174692</c:v>
                </c:pt>
                <c:pt idx="11">
                  <c:v>13.98024312306185</c:v>
                </c:pt>
                <c:pt idx="12">
                  <c:v>19.71238066329906</c:v>
                </c:pt>
                <c:pt idx="13">
                  <c:v>15.89487243011555</c:v>
                </c:pt>
                <c:pt idx="14">
                  <c:v>17.9951688210045</c:v>
                </c:pt>
                <c:pt idx="15">
                  <c:v>16.65823634250079</c:v>
                </c:pt>
                <c:pt idx="16">
                  <c:v>16.98075751149629</c:v>
                </c:pt>
                <c:pt idx="17">
                  <c:v>16.33751140555163</c:v>
                </c:pt>
                <c:pt idx="18">
                  <c:v>17.30741447724283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'Summary Sheets (FINAL)'!$AE$10</c:f>
              <c:strCache>
                <c:ptCount val="1"/>
                <c:pt idx="0">
                  <c:v>RLAB</c:v>
                </c:pt>
              </c:strCache>
            </c:strRef>
          </c:tx>
          <c:spPr>
            <a:ln>
              <a:solidFill>
                <a:srgbClr val="DFA1CD"/>
              </a:solidFill>
            </a:ln>
          </c:spPr>
          <c:marker>
            <c:symbol val="circle"/>
            <c:size val="7"/>
            <c:spPr>
              <a:solidFill>
                <a:srgbClr val="DFA1CD"/>
              </a:solidFill>
              <a:ln>
                <a:solidFill>
                  <a:srgbClr val="DFA1CD"/>
                </a:solidFill>
              </a:ln>
            </c:spPr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(FINAL)'!$AG$12:$AG$30</c:f>
              <c:numCache>
                <c:formatCode>0.00</c:formatCode>
                <c:ptCount val="19"/>
                <c:pt idx="0">
                  <c:v>13.7547853125641</c:v>
                </c:pt>
                <c:pt idx="1">
                  <c:v>18.43624516393998</c:v>
                </c:pt>
                <c:pt idx="2">
                  <c:v>14.52762351013166</c:v>
                </c:pt>
                <c:pt idx="3">
                  <c:v>17.84738724078248</c:v>
                </c:pt>
                <c:pt idx="4">
                  <c:v>29.98119254535858</c:v>
                </c:pt>
                <c:pt idx="5">
                  <c:v>17.66653519679279</c:v>
                </c:pt>
                <c:pt idx="6">
                  <c:v>24.72894525905386</c:v>
                </c:pt>
                <c:pt idx="7">
                  <c:v>21.85223818711129</c:v>
                </c:pt>
                <c:pt idx="8">
                  <c:v>19.32963047543673</c:v>
                </c:pt>
                <c:pt idx="9">
                  <c:v>20.31476601059473</c:v>
                </c:pt>
                <c:pt idx="10">
                  <c:v>13.88972939623912</c:v>
                </c:pt>
                <c:pt idx="11">
                  <c:v>20.23444718734289</c:v>
                </c:pt>
                <c:pt idx="12">
                  <c:v>21.58902828524468</c:v>
                </c:pt>
                <c:pt idx="13">
                  <c:v>18.20695322494715</c:v>
                </c:pt>
                <c:pt idx="14">
                  <c:v>20.30476356518015</c:v>
                </c:pt>
                <c:pt idx="15">
                  <c:v>14.55281143709927</c:v>
                </c:pt>
                <c:pt idx="16">
                  <c:v>21.30663408214743</c:v>
                </c:pt>
                <c:pt idx="17">
                  <c:v>17.06173467482725</c:v>
                </c:pt>
                <c:pt idx="18">
                  <c:v>15.43632498376452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'Summary Sheets (FINAL)'!$AH$10</c:f>
              <c:strCache>
                <c:ptCount val="1"/>
                <c:pt idx="0">
                  <c:v>CIECAM02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triangle"/>
            <c:size val="7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(FINAL)'!$AJ$12:$AJ$30</c:f>
              <c:numCache>
                <c:formatCode>0.00</c:formatCode>
                <c:ptCount val="19"/>
                <c:pt idx="0">
                  <c:v>12.94858839099328</c:v>
                </c:pt>
                <c:pt idx="1">
                  <c:v>12.27859757018532</c:v>
                </c:pt>
                <c:pt idx="2">
                  <c:v>13.15763023173613</c:v>
                </c:pt>
                <c:pt idx="3">
                  <c:v>14.09428924942167</c:v>
                </c:pt>
                <c:pt idx="4">
                  <c:v>14.81778522304002</c:v>
                </c:pt>
                <c:pt idx="5">
                  <c:v>10.0866901342615</c:v>
                </c:pt>
                <c:pt idx="6">
                  <c:v>13.1648254410265</c:v>
                </c:pt>
                <c:pt idx="7">
                  <c:v>11.83005899716672</c:v>
                </c:pt>
                <c:pt idx="8">
                  <c:v>15.63922410493705</c:v>
                </c:pt>
                <c:pt idx="9">
                  <c:v>13.47378044670302</c:v>
                </c:pt>
                <c:pt idx="10">
                  <c:v>19.02715125872789</c:v>
                </c:pt>
                <c:pt idx="11">
                  <c:v>13.41532719583634</c:v>
                </c:pt>
                <c:pt idx="12">
                  <c:v>21.5771734774642</c:v>
                </c:pt>
                <c:pt idx="13">
                  <c:v>16.57263693149668</c:v>
                </c:pt>
                <c:pt idx="14">
                  <c:v>18.21358251678018</c:v>
                </c:pt>
                <c:pt idx="15">
                  <c:v>13.74409961806702</c:v>
                </c:pt>
                <c:pt idx="16">
                  <c:v>11.9336247221201</c:v>
                </c:pt>
                <c:pt idx="17">
                  <c:v>12.19611324254207</c:v>
                </c:pt>
                <c:pt idx="18">
                  <c:v>12.59510641280352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'Summary Sheets (FINAL)'!$AK$10</c:f>
              <c:strCache>
                <c:ptCount val="1"/>
                <c:pt idx="0">
                  <c:v>Our Model</c:v>
                </c:pt>
              </c:strCache>
            </c:strRef>
          </c:tx>
          <c:spPr>
            <a:ln>
              <a:solidFill>
                <a:srgbClr val="FF000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c:spPr>
          <c:marker>
            <c:symbol val="diamond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c:spPr>
          </c:marker>
          <c:cat>
            <c:numRef>
              <c:f>'Summary Sheets (FINAL)'!$AA$12:$AA$30</c:f>
              <c:numCache>
                <c:formatCode>General</c:formatCode>
                <c:ptCount val="19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</c:numCache>
            </c:numRef>
          </c:cat>
          <c:val>
            <c:numRef>
              <c:f>'Summary Sheets (FINAL)'!$AM$12:$AM$30</c:f>
              <c:numCache>
                <c:formatCode>0.00</c:formatCode>
                <c:ptCount val="19"/>
                <c:pt idx="0">
                  <c:v>16.32944422573043</c:v>
                </c:pt>
                <c:pt idx="1">
                  <c:v>15.48640934080557</c:v>
                </c:pt>
                <c:pt idx="2">
                  <c:v>15.16281894421362</c:v>
                </c:pt>
                <c:pt idx="3">
                  <c:v>17.77975196334137</c:v>
                </c:pt>
                <c:pt idx="4">
                  <c:v>14.51615717354162</c:v>
                </c:pt>
                <c:pt idx="5">
                  <c:v>11.84849113076602</c:v>
                </c:pt>
                <c:pt idx="6">
                  <c:v>14.43993433670017</c:v>
                </c:pt>
                <c:pt idx="7">
                  <c:v>14.09443229647683</c:v>
                </c:pt>
                <c:pt idx="8">
                  <c:v>13.9021365245425</c:v>
                </c:pt>
                <c:pt idx="9">
                  <c:v>12.2959075642295</c:v>
                </c:pt>
                <c:pt idx="10">
                  <c:v>18.57826908692643</c:v>
                </c:pt>
                <c:pt idx="11">
                  <c:v>13.02953405076538</c:v>
                </c:pt>
                <c:pt idx="12">
                  <c:v>21.20161643023288</c:v>
                </c:pt>
                <c:pt idx="13">
                  <c:v>15.53100215378452</c:v>
                </c:pt>
                <c:pt idx="14">
                  <c:v>17.44632577990743</c:v>
                </c:pt>
                <c:pt idx="15">
                  <c:v>15.07621647162122</c:v>
                </c:pt>
                <c:pt idx="16">
                  <c:v>13.09074844553771</c:v>
                </c:pt>
                <c:pt idx="17">
                  <c:v>14.17863625289585</c:v>
                </c:pt>
                <c:pt idx="18">
                  <c:v>13.7431994870154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30037992"/>
        <c:axId val="-2030029432"/>
      </c:lineChart>
      <c:catAx>
        <c:axId val="-203003799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 dirty="0"/>
                  <a:t>Phases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30029432"/>
        <c:crosses val="autoZero"/>
        <c:auto val="1"/>
        <c:lblAlgn val="ctr"/>
        <c:lblOffset val="100"/>
        <c:noMultiLvlLbl val="0"/>
      </c:catAx>
      <c:valAx>
        <c:axId val="-203002943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 dirty="0"/>
                  <a:t>CVs of </a:t>
                </a:r>
                <a:r>
                  <a:rPr lang="en-GB" b="1" dirty="0">
                    <a:solidFill>
                      <a:srgbClr val="FFC000"/>
                    </a:solidFill>
                  </a:rPr>
                  <a:t>Hue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30037992"/>
        <c:crosses val="autoZero"/>
        <c:crossBetween val="between"/>
      </c:valAx>
      <c:spPr>
        <a:solidFill>
          <a:schemeClr val="tx1"/>
        </a:solidFill>
        <a:ln>
          <a:solidFill>
            <a:schemeClr val="bg1"/>
          </a:solidFill>
        </a:ln>
      </c:spPr>
    </c:plotArea>
    <c:legend>
      <c:legendPos val="r"/>
      <c:layout>
        <c:manualLayout>
          <c:xMode val="edge"/>
          <c:yMode val="edge"/>
          <c:x val="0.614685022868337"/>
          <c:y val="0.0652341585039553"/>
          <c:w val="0.370829186508339"/>
          <c:h val="0.156661346252828"/>
        </c:manualLayout>
      </c:layout>
      <c:overlay val="0"/>
      <c:spPr>
        <a:solidFill>
          <a:schemeClr val="bg2">
            <a:lumMod val="20000"/>
            <a:lumOff val="80000"/>
          </a:schemeClr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en-GB" sz="1100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000000"/>
    </a:solidFill>
    <a:ln>
      <a:noFill/>
    </a:ln>
  </c:spPr>
  <c:txPr>
    <a:bodyPr/>
    <a:lstStyle/>
    <a:p>
      <a:pPr>
        <a:defRPr sz="1400" b="0" i="0" u="none" strike="noStrike" baseline="0">
          <a:solidFill>
            <a:schemeClr val="bg1"/>
          </a:solidFill>
          <a:latin typeface="+mn-lt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GB"/>
            </a:pPr>
            <a:r>
              <a:rPr lang="en-GB"/>
              <a:t>Peak Luminance Increase</a:t>
            </a:r>
          </a:p>
        </c:rich>
      </c:tx>
      <c:layout>
        <c:manualLayout>
          <c:xMode val="edge"/>
          <c:yMode val="edge"/>
          <c:x val="0.270620399193095"/>
          <c:y val="0.0714526597119278"/>
        </c:manualLayout>
      </c:layout>
      <c:overlay val="0"/>
      <c:spPr>
        <a:noFill/>
        <a:ln w="25400">
          <a:noFill/>
        </a:ln>
      </c:spPr>
    </c:title>
    <c:autoTitleDeleted val="0"/>
    <c:view3D>
      <c:rotX val="0"/>
      <c:rotY val="20"/>
      <c:rAngAx val="0"/>
      <c:perspective val="30"/>
    </c:view3D>
    <c:floor>
      <c:thickness val="0"/>
    </c:floor>
    <c:sideWall>
      <c:thickness val="0"/>
      <c:spPr>
        <a:solidFill>
          <a:schemeClr val="tx1"/>
        </a:solidFill>
        <a:ln w="12700">
          <a:solidFill>
            <a:schemeClr val="tx1"/>
          </a:solidFill>
          <a:prstDash val="solid"/>
        </a:ln>
      </c:spPr>
    </c:sideWall>
    <c:backWall>
      <c:thickness val="0"/>
      <c:spPr>
        <a:solidFill>
          <a:schemeClr val="tx1"/>
        </a:solidFill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14494635977984"/>
          <c:y val="0.113490364025696"/>
          <c:w val="0.885505364022"/>
          <c:h val="0.700214132762313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 w="25400">
              <a:solidFill>
                <a:srgbClr val="000080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Lbls>
            <c:numFmt formatCode="#,##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lang="en-GB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Sheet1!$B$10:$B$16</c:f>
              <c:strCache>
                <c:ptCount val="7"/>
                <c:pt idx="0">
                  <c:v>1970s</c:v>
                </c:pt>
                <c:pt idx="1">
                  <c:v>1980s</c:v>
                </c:pt>
                <c:pt idx="2">
                  <c:v>1990s</c:v>
                </c:pt>
                <c:pt idx="3">
                  <c:v>2000s</c:v>
                </c:pt>
                <c:pt idx="4">
                  <c:v>2005s</c:v>
                </c:pt>
                <c:pt idx="5">
                  <c:v>2010s</c:v>
                </c:pt>
                <c:pt idx="6">
                  <c:v>2015s</c:v>
                </c:pt>
              </c:strCache>
            </c:strRef>
          </c:cat>
          <c:val>
            <c:numRef>
              <c:f>Sheet1!$C$10:$C$16</c:f>
              <c:numCache>
                <c:formatCode>General</c:formatCode>
                <c:ptCount val="7"/>
                <c:pt idx="0">
                  <c:v>50.0</c:v>
                </c:pt>
                <c:pt idx="1">
                  <c:v>100.0</c:v>
                </c:pt>
                <c:pt idx="2">
                  <c:v>125.0</c:v>
                </c:pt>
                <c:pt idx="3">
                  <c:v>150.0</c:v>
                </c:pt>
                <c:pt idx="4">
                  <c:v>250.0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-2065826856"/>
        <c:axId val="-2050206248"/>
        <c:axId val="0"/>
      </c:bar3DChart>
      <c:catAx>
        <c:axId val="-20658268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/>
                  <a:t>Years</a:t>
                </a:r>
              </a:p>
            </c:rich>
          </c:tx>
          <c:layout>
            <c:manualLayout>
              <c:xMode val="edge"/>
              <c:yMode val="edge"/>
              <c:x val="0.453290153728833"/>
              <c:y val="0.86956675084140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502062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050206248"/>
        <c:scaling>
          <c:orientation val="minMax"/>
          <c:max val="10000.0"/>
        </c:scaling>
        <c:delete val="0"/>
        <c:axPos val="l"/>
        <c:majorGridlines>
          <c:spPr>
            <a:ln w="3175">
              <a:solidFill>
                <a:schemeClr val="bg1">
                  <a:lumMod val="75000"/>
                </a:schemeClr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/>
                  <a:t>Peak Luminance [cd/sqm]</a:t>
                </a:r>
              </a:p>
            </c:rich>
          </c:tx>
          <c:layout>
            <c:manualLayout>
              <c:xMode val="edge"/>
              <c:yMode val="edge"/>
              <c:x val="0.0264624195377963"/>
              <c:y val="0.156316916488229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65826856"/>
        <c:crosses val="autoZero"/>
        <c:crossBetween val="between"/>
      </c:valAx>
    </c:plotArea>
    <c:plotVisOnly val="1"/>
    <c:dispBlanksAs val="gap"/>
    <c:showDLblsOverMax val="0"/>
  </c:chart>
  <c:spPr>
    <a:solidFill>
      <a:schemeClr val="tx1"/>
    </a:solidFill>
    <a:ln w="9525">
      <a:noFill/>
    </a:ln>
  </c:spPr>
  <c:txPr>
    <a:bodyPr/>
    <a:lstStyle/>
    <a:p>
      <a:pPr>
        <a:defRPr sz="1800" b="0" i="0" u="none" strike="noStrike" baseline="0">
          <a:solidFill>
            <a:schemeClr val="bg1"/>
          </a:solidFill>
          <a:latin typeface="+mn-lt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'Summary Sheets'!$T$4</c:f>
              <c:strCache>
                <c:ptCount val="1"/>
                <c:pt idx="0">
                  <c:v>Lightness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('Summary Sheets'!$T$21,'Summary Sheets'!$W$21,'Summary Sheets'!$Z$21,'Summary Sheets'!$AC$21)</c:f>
                <c:numCache>
                  <c:formatCode>General</c:formatCode>
                  <c:ptCount val="4"/>
                  <c:pt idx="0">
                    <c:v>9.955605497355376</c:v>
                  </c:pt>
                  <c:pt idx="1">
                    <c:v>9.553674729811637</c:v>
                  </c:pt>
                  <c:pt idx="2">
                    <c:v>3.437760980252643</c:v>
                  </c:pt>
                  <c:pt idx="3">
                    <c:v>4.097155496515676</c:v>
                  </c:pt>
                </c:numCache>
              </c:numRef>
            </c:plus>
            <c:minus>
              <c:numRef>
                <c:f>('Summary Sheets'!$T$21,'Summary Sheets'!$W$21,'Summary Sheets'!$Z$21,'Summary Sheets'!$AC$21)</c:f>
                <c:numCache>
                  <c:formatCode>General</c:formatCode>
                  <c:ptCount val="4"/>
                  <c:pt idx="0">
                    <c:v>9.955605497355376</c:v>
                  </c:pt>
                  <c:pt idx="1">
                    <c:v>9.553674729811637</c:v>
                  </c:pt>
                  <c:pt idx="2">
                    <c:v>3.437760980252643</c:v>
                  </c:pt>
                  <c:pt idx="3">
                    <c:v>4.097155496515676</c:v>
                  </c:pt>
                </c:numCache>
              </c:numRef>
            </c:minus>
            <c:spPr>
              <a:ln>
                <a:solidFill>
                  <a:srgbClr val="FFFFFF"/>
                </a:solidFill>
              </a:ln>
            </c:spPr>
          </c:errBars>
          <c:cat>
            <c:strRef>
              <c:f>('Summary Sheets'!$T$3,'Summary Sheets'!$W$3,'Summary Sheets'!$Z$3,'Summary Sheets'!$AC$3)</c:f>
              <c:strCache>
                <c:ptCount val="4"/>
                <c:pt idx="0">
                  <c:v>CIELAB</c:v>
                </c:pt>
                <c:pt idx="1">
                  <c:v>RLAB</c:v>
                </c:pt>
                <c:pt idx="2">
                  <c:v>CIECAM02</c:v>
                </c:pt>
                <c:pt idx="3">
                  <c:v>Our Model</c:v>
                </c:pt>
              </c:strCache>
            </c:strRef>
          </c:cat>
          <c:val>
            <c:numRef>
              <c:f>('Summary Sheets'!$T$20,'Summary Sheets'!$W$20,'Summary Sheets'!$Z$20,'Summary Sheets'!$AC$20)</c:f>
              <c:numCache>
                <c:formatCode>0.00</c:formatCode>
                <c:ptCount val="4"/>
                <c:pt idx="0">
                  <c:v>17.66793885896579</c:v>
                </c:pt>
                <c:pt idx="1">
                  <c:v>16.80561191495729</c:v>
                </c:pt>
                <c:pt idx="2">
                  <c:v>12.91026364635005</c:v>
                </c:pt>
                <c:pt idx="3">
                  <c:v>10.841321945271</c:v>
                </c:pt>
              </c:numCache>
            </c:numRef>
          </c:val>
        </c:ser>
        <c:ser>
          <c:idx val="1"/>
          <c:order val="1"/>
          <c:tx>
            <c:strRef>
              <c:f>'Summary Sheets'!$U$4</c:f>
              <c:strCache>
                <c:ptCount val="1"/>
                <c:pt idx="0">
                  <c:v>Colorfulness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('Summary Sheets'!$U$21,'Summary Sheets'!$X$21,'Summary Sheets'!$AA$21,'Summary Sheets'!$AD$21)</c:f>
                <c:numCache>
                  <c:formatCode>General</c:formatCode>
                  <c:ptCount val="4"/>
                  <c:pt idx="0">
                    <c:v>5.11076924917374</c:v>
                  </c:pt>
                  <c:pt idx="1">
                    <c:v>5.566812746916646</c:v>
                  </c:pt>
                  <c:pt idx="2">
                    <c:v>8.95958807340502</c:v>
                  </c:pt>
                  <c:pt idx="3">
                    <c:v>2.151682202128984</c:v>
                  </c:pt>
                </c:numCache>
              </c:numRef>
            </c:plus>
            <c:minus>
              <c:numRef>
                <c:f>('Summary Sheets'!$U$21,'Summary Sheets'!$X$21,'Summary Sheets'!$AA$21,'Summary Sheets'!$AD$21)</c:f>
                <c:numCache>
                  <c:formatCode>General</c:formatCode>
                  <c:ptCount val="4"/>
                  <c:pt idx="0">
                    <c:v>5.11076924917374</c:v>
                  </c:pt>
                  <c:pt idx="1">
                    <c:v>5.566812746916646</c:v>
                  </c:pt>
                  <c:pt idx="2">
                    <c:v>8.95958807340502</c:v>
                  </c:pt>
                  <c:pt idx="3">
                    <c:v>2.151682202128984</c:v>
                  </c:pt>
                </c:numCache>
              </c:numRef>
            </c:minus>
            <c:spPr>
              <a:ln>
                <a:solidFill>
                  <a:srgbClr val="FFFFFF"/>
                </a:solidFill>
              </a:ln>
            </c:spPr>
          </c:errBars>
          <c:val>
            <c:numRef>
              <c:f>('Summary Sheets'!$U$20,'Summary Sheets'!$X$20,'Summary Sheets'!$AA$20,'Summary Sheets'!$AD$20)</c:f>
              <c:numCache>
                <c:formatCode>0.00</c:formatCode>
                <c:ptCount val="4"/>
                <c:pt idx="0">
                  <c:v>26.94229472604311</c:v>
                </c:pt>
                <c:pt idx="1">
                  <c:v>35.25144132098433</c:v>
                </c:pt>
                <c:pt idx="2">
                  <c:v>24.910177260104</c:v>
                </c:pt>
                <c:pt idx="3">
                  <c:v>20.25308916459813</c:v>
                </c:pt>
              </c:numCache>
            </c:numRef>
          </c:val>
        </c:ser>
        <c:ser>
          <c:idx val="2"/>
          <c:order val="2"/>
          <c:tx>
            <c:strRef>
              <c:f>'Summary Sheets'!$V$4</c:f>
              <c:strCache>
                <c:ptCount val="1"/>
                <c:pt idx="0">
                  <c:v>Hue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('Summary Sheets'!$V$21,'Summary Sheets'!$Y$21,'Summary Sheets'!$AB$21,'Summary Sheets'!$AE$21)</c:f>
                <c:numCache>
                  <c:formatCode>General</c:formatCode>
                  <c:ptCount val="4"/>
                  <c:pt idx="0">
                    <c:v>5.845294925087813</c:v>
                  </c:pt>
                  <c:pt idx="1">
                    <c:v>3.776857832277837</c:v>
                  </c:pt>
                  <c:pt idx="2">
                    <c:v>9.157831613619471</c:v>
                  </c:pt>
                  <c:pt idx="3">
                    <c:v>8.520179758000148</c:v>
                  </c:pt>
                </c:numCache>
              </c:numRef>
            </c:plus>
            <c:minus>
              <c:numRef>
                <c:f>('Summary Sheets'!$V$21,'Summary Sheets'!$Y$21,'Summary Sheets'!$AB$21,'Summary Sheets'!$AE$21)</c:f>
                <c:numCache>
                  <c:formatCode>General</c:formatCode>
                  <c:ptCount val="4"/>
                  <c:pt idx="0">
                    <c:v>5.845294925087813</c:v>
                  </c:pt>
                  <c:pt idx="1">
                    <c:v>3.776857832277837</c:v>
                  </c:pt>
                  <c:pt idx="2">
                    <c:v>9.157831613619471</c:v>
                  </c:pt>
                  <c:pt idx="3">
                    <c:v>8.520179758000148</c:v>
                  </c:pt>
                </c:numCache>
              </c:numRef>
            </c:minus>
            <c:spPr>
              <a:ln>
                <a:solidFill>
                  <a:srgbClr val="FFFFFF"/>
                </a:solidFill>
              </a:ln>
            </c:spPr>
          </c:errBars>
          <c:val>
            <c:numRef>
              <c:f>('Summary Sheets'!$V$20,'Summary Sheets'!$Y$20,'Summary Sheets'!$AB$20,'Summary Sheets'!$AE$20)</c:f>
              <c:numCache>
                <c:formatCode>0.00</c:formatCode>
                <c:ptCount val="4"/>
                <c:pt idx="0">
                  <c:v>20.50797569670564</c:v>
                </c:pt>
                <c:pt idx="1">
                  <c:v>23.42176273808023</c:v>
                </c:pt>
                <c:pt idx="2">
                  <c:v>21.88336681155978</c:v>
                </c:pt>
                <c:pt idx="3">
                  <c:v>14.59309182911265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41306904"/>
        <c:axId val="-2041186232"/>
      </c:barChart>
      <c:catAx>
        <c:axId val="-2041306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lang="en-GB"/>
            </a:pPr>
            <a:endParaRPr lang="en-US"/>
          </a:p>
        </c:txPr>
        <c:crossAx val="-2041186232"/>
        <c:crosses val="autoZero"/>
        <c:auto val="1"/>
        <c:lblAlgn val="ctr"/>
        <c:lblOffset val="100"/>
        <c:noMultiLvlLbl val="0"/>
      </c:catAx>
      <c:valAx>
        <c:axId val="-2041186232"/>
        <c:scaling>
          <c:orientation val="minMax"/>
          <c:min val="0.0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lang="en-GB"/>
                </a:pPr>
                <a:r>
                  <a:rPr lang="en-GB"/>
                  <a:t>Aver. CV of Estimation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lang="en-GB"/>
            </a:pPr>
            <a:endParaRPr lang="en-US"/>
          </a:p>
        </c:txPr>
        <c:crossAx val="-2041306904"/>
        <c:crosses val="autoZero"/>
        <c:crossBetween val="between"/>
      </c:valAx>
      <c:spPr>
        <a:solidFill>
          <a:schemeClr val="tx1"/>
        </a:solidFill>
        <a:ln>
          <a:solidFill>
            <a:schemeClr val="bg1"/>
          </a:solidFill>
        </a:ln>
      </c:spPr>
    </c:plotArea>
    <c:legend>
      <c:legendPos val="r"/>
      <c:layout>
        <c:manualLayout>
          <c:xMode val="edge"/>
          <c:yMode val="edge"/>
          <c:x val="0.680035166071775"/>
          <c:y val="0.090496443281786"/>
          <c:w val="0.265450175921111"/>
          <c:h val="0.213265019294984"/>
        </c:manualLayout>
      </c:layout>
      <c:overlay val="1"/>
      <c:spPr>
        <a:solidFill>
          <a:schemeClr val="bg2">
            <a:lumMod val="20000"/>
            <a:lumOff val="80000"/>
          </a:schemeClr>
        </a:solidFill>
        <a:ln>
          <a:solidFill>
            <a:srgbClr val="000000"/>
          </a:solidFill>
        </a:ln>
      </c:spPr>
      <c:txPr>
        <a:bodyPr/>
        <a:lstStyle/>
        <a:p>
          <a:pPr>
            <a:defRPr lang="en-GB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solidFill>
            <a:schemeClr val="bg1"/>
          </a:solidFill>
          <a:latin typeface="+mn-lt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'Summary Sheets'!$T$4</c:f>
              <c:strCache>
                <c:ptCount val="1"/>
                <c:pt idx="0">
                  <c:v>Lightness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c:spPr>
          </c:dPt>
          <c:errBars>
            <c:errBarType val="both"/>
            <c:errValType val="cust"/>
            <c:noEndCap val="0"/>
            <c:plus>
              <c:numRef>
                <c:f>('Summary Sheets'!$T$21,'Summary Sheets'!$W$21,'Summary Sheets'!$Z$21,'Summary Sheets'!$AC$21)</c:f>
                <c:numCache>
                  <c:formatCode>General</c:formatCode>
                  <c:ptCount val="4"/>
                  <c:pt idx="0">
                    <c:v>9.955605497355376</c:v>
                  </c:pt>
                  <c:pt idx="1">
                    <c:v>9.553674729811637</c:v>
                  </c:pt>
                  <c:pt idx="2">
                    <c:v>3.437760980252643</c:v>
                  </c:pt>
                  <c:pt idx="3">
                    <c:v>4.097155496515676</c:v>
                  </c:pt>
                </c:numCache>
              </c:numRef>
            </c:plus>
            <c:minus>
              <c:numRef>
                <c:f>('Summary Sheets'!$T$21,'Summary Sheets'!$W$21,'Summary Sheets'!$Z$21,'Summary Sheets'!$AC$21)</c:f>
                <c:numCache>
                  <c:formatCode>General</c:formatCode>
                  <c:ptCount val="4"/>
                  <c:pt idx="0">
                    <c:v>9.955605497355376</c:v>
                  </c:pt>
                  <c:pt idx="1">
                    <c:v>9.553674729811637</c:v>
                  </c:pt>
                  <c:pt idx="2">
                    <c:v>3.437760980252643</c:v>
                  </c:pt>
                  <c:pt idx="3">
                    <c:v>4.097155496515676</c:v>
                  </c:pt>
                </c:numCache>
              </c:numRef>
            </c:minus>
            <c:spPr>
              <a:ln>
                <a:solidFill>
                  <a:schemeClr val="bg1"/>
                </a:solidFill>
              </a:ln>
            </c:spPr>
          </c:errBars>
          <c:cat>
            <c:strRef>
              <c:f>('Summary Sheets'!$T$3,'Summary Sheets'!$W$3,'Summary Sheets'!$Z$3,'Summary Sheets'!$AC$3)</c:f>
              <c:strCache>
                <c:ptCount val="4"/>
                <c:pt idx="0">
                  <c:v>CIELAB</c:v>
                </c:pt>
                <c:pt idx="1">
                  <c:v>RLAB</c:v>
                </c:pt>
                <c:pt idx="2">
                  <c:v>CIECAM02</c:v>
                </c:pt>
                <c:pt idx="3">
                  <c:v>Our Model</c:v>
                </c:pt>
              </c:strCache>
            </c:strRef>
          </c:cat>
          <c:val>
            <c:numRef>
              <c:f>('Summary Sheets'!$T$20,'Summary Sheets'!$W$20,'Summary Sheets'!$Z$20,'Summary Sheets'!$AC$20)</c:f>
              <c:numCache>
                <c:formatCode>0.00</c:formatCode>
                <c:ptCount val="4"/>
                <c:pt idx="0">
                  <c:v>17.66793885896579</c:v>
                </c:pt>
                <c:pt idx="1">
                  <c:v>16.80561191495729</c:v>
                </c:pt>
                <c:pt idx="2">
                  <c:v>12.91026364635005</c:v>
                </c:pt>
                <c:pt idx="3">
                  <c:v>10.841321945271</c:v>
                </c:pt>
              </c:numCache>
            </c:numRef>
          </c:val>
        </c:ser>
        <c:ser>
          <c:idx val="1"/>
          <c:order val="1"/>
          <c:tx>
            <c:strRef>
              <c:f>'Summary Sheets'!$U$4</c:f>
              <c:strCache>
                <c:ptCount val="1"/>
                <c:pt idx="0">
                  <c:v>Colorfulness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rgbClr val="92D05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c:spPr>
          </c:dPt>
          <c:errBars>
            <c:errBarType val="both"/>
            <c:errValType val="cust"/>
            <c:noEndCap val="0"/>
            <c:plus>
              <c:numRef>
                <c:f>('Summary Sheets'!$U$21,'Summary Sheets'!$X$21,'Summary Sheets'!$AA$21,'Summary Sheets'!$AD$21)</c:f>
                <c:numCache>
                  <c:formatCode>General</c:formatCode>
                  <c:ptCount val="4"/>
                  <c:pt idx="0">
                    <c:v>5.11076924917374</c:v>
                  </c:pt>
                  <c:pt idx="1">
                    <c:v>5.566812746916646</c:v>
                  </c:pt>
                  <c:pt idx="2">
                    <c:v>8.959588073405027</c:v>
                  </c:pt>
                  <c:pt idx="3">
                    <c:v>2.151682202128984</c:v>
                  </c:pt>
                </c:numCache>
              </c:numRef>
            </c:plus>
            <c:minus>
              <c:numRef>
                <c:f>('Summary Sheets'!$U$21,'Summary Sheets'!$X$21,'Summary Sheets'!$AA$21,'Summary Sheets'!$AD$21)</c:f>
                <c:numCache>
                  <c:formatCode>General</c:formatCode>
                  <c:ptCount val="4"/>
                  <c:pt idx="0">
                    <c:v>5.11076924917374</c:v>
                  </c:pt>
                  <c:pt idx="1">
                    <c:v>5.566812746916646</c:v>
                  </c:pt>
                  <c:pt idx="2">
                    <c:v>8.959588073405027</c:v>
                  </c:pt>
                  <c:pt idx="3">
                    <c:v>2.151682202128984</c:v>
                  </c:pt>
                </c:numCache>
              </c:numRef>
            </c:minus>
            <c:spPr>
              <a:ln>
                <a:solidFill>
                  <a:srgbClr val="FFFFFF"/>
                </a:solidFill>
              </a:ln>
            </c:spPr>
          </c:errBars>
          <c:val>
            <c:numRef>
              <c:f>('Summary Sheets'!$U$20,'Summary Sheets'!$X$20,'Summary Sheets'!$AA$20,'Summary Sheets'!$AD$20)</c:f>
              <c:numCache>
                <c:formatCode>0.00</c:formatCode>
                <c:ptCount val="4"/>
                <c:pt idx="0">
                  <c:v>26.94229472604311</c:v>
                </c:pt>
                <c:pt idx="1">
                  <c:v>35.25144132098433</c:v>
                </c:pt>
                <c:pt idx="2">
                  <c:v>24.910177260104</c:v>
                </c:pt>
                <c:pt idx="3">
                  <c:v>20.25308916459813</c:v>
                </c:pt>
              </c:numCache>
            </c:numRef>
          </c:val>
        </c:ser>
        <c:ser>
          <c:idx val="2"/>
          <c:order val="2"/>
          <c:tx>
            <c:strRef>
              <c:f>'Summary Sheets'!$V$4</c:f>
              <c:strCache>
                <c:ptCount val="1"/>
                <c:pt idx="0">
                  <c:v>Hue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c:spPr>
          </c:dPt>
          <c:errBars>
            <c:errBarType val="both"/>
            <c:errValType val="cust"/>
            <c:noEndCap val="0"/>
            <c:plus>
              <c:numRef>
                <c:f>('Summary Sheets'!$V$21,'Summary Sheets'!$Y$21,'Summary Sheets'!$AB$21,'Summary Sheets'!$AE$21)</c:f>
                <c:numCache>
                  <c:formatCode>General</c:formatCode>
                  <c:ptCount val="4"/>
                  <c:pt idx="0">
                    <c:v>5.845294925087813</c:v>
                  </c:pt>
                  <c:pt idx="1">
                    <c:v>3.776857832277837</c:v>
                  </c:pt>
                  <c:pt idx="2">
                    <c:v>9.157831613619471</c:v>
                  </c:pt>
                  <c:pt idx="3">
                    <c:v>8.520179758000148</c:v>
                  </c:pt>
                </c:numCache>
              </c:numRef>
            </c:plus>
            <c:minus>
              <c:numRef>
                <c:f>('Summary Sheets'!$V$21,'Summary Sheets'!$Y$21,'Summary Sheets'!$AB$21,'Summary Sheets'!$AE$21)</c:f>
                <c:numCache>
                  <c:formatCode>General</c:formatCode>
                  <c:ptCount val="4"/>
                  <c:pt idx="0">
                    <c:v>5.845294925087813</c:v>
                  </c:pt>
                  <c:pt idx="1">
                    <c:v>3.776857832277837</c:v>
                  </c:pt>
                  <c:pt idx="2">
                    <c:v>9.157831613619471</c:v>
                  </c:pt>
                  <c:pt idx="3">
                    <c:v>8.520179758000148</c:v>
                  </c:pt>
                </c:numCache>
              </c:numRef>
            </c:minus>
            <c:spPr>
              <a:ln>
                <a:solidFill>
                  <a:srgbClr val="FFFFFF"/>
                </a:solidFill>
              </a:ln>
            </c:spPr>
          </c:errBars>
          <c:val>
            <c:numRef>
              <c:f>('Summary Sheets'!$V$20,'Summary Sheets'!$Y$20,'Summary Sheets'!$AB$20,'Summary Sheets'!$AE$20)</c:f>
              <c:numCache>
                <c:formatCode>0.00</c:formatCode>
                <c:ptCount val="4"/>
                <c:pt idx="0">
                  <c:v>20.50797569670564</c:v>
                </c:pt>
                <c:pt idx="1">
                  <c:v>23.42176273808023</c:v>
                </c:pt>
                <c:pt idx="2">
                  <c:v>21.88336681155978</c:v>
                </c:pt>
                <c:pt idx="3">
                  <c:v>14.59309182911265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40588152"/>
        <c:axId val="-2040593160"/>
      </c:barChart>
      <c:catAx>
        <c:axId val="-2040588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lang="en-GB"/>
            </a:pPr>
            <a:endParaRPr lang="en-US"/>
          </a:p>
        </c:txPr>
        <c:crossAx val="-2040593160"/>
        <c:crosses val="autoZero"/>
        <c:auto val="1"/>
        <c:lblAlgn val="ctr"/>
        <c:lblOffset val="100"/>
        <c:noMultiLvlLbl val="0"/>
      </c:catAx>
      <c:valAx>
        <c:axId val="-2040593160"/>
        <c:scaling>
          <c:orientation val="minMax"/>
          <c:min val="0.0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lang="en-GB"/>
                </a:pPr>
                <a:r>
                  <a:rPr lang="en-GB"/>
                  <a:t>Aver. CV of Estimation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lang="en-GB"/>
            </a:pPr>
            <a:endParaRPr lang="en-US"/>
          </a:p>
        </c:txPr>
        <c:crossAx val="-2040588152"/>
        <c:crosses val="autoZero"/>
        <c:crossBetween val="between"/>
      </c:valAx>
      <c:spPr>
        <a:solidFill>
          <a:schemeClr val="tx1"/>
        </a:solidFill>
        <a:ln>
          <a:solidFill>
            <a:schemeClr val="bg1"/>
          </a:solidFill>
        </a:ln>
      </c:spPr>
    </c:plotArea>
    <c:legend>
      <c:legendPos val="r"/>
      <c:layout>
        <c:manualLayout>
          <c:xMode val="edge"/>
          <c:yMode val="edge"/>
          <c:x val="0.680035166071775"/>
          <c:y val="0.090496443281786"/>
          <c:w val="0.265450175921111"/>
          <c:h val="0.213265019294984"/>
        </c:manualLayout>
      </c:layout>
      <c:overlay val="1"/>
      <c:spPr>
        <a:solidFill>
          <a:schemeClr val="bg2">
            <a:lumMod val="20000"/>
            <a:lumOff val="80000"/>
          </a:schemeClr>
        </a:solidFill>
        <a:ln>
          <a:solidFill>
            <a:srgbClr val="000000"/>
          </a:solidFill>
        </a:ln>
      </c:spPr>
      <c:txPr>
        <a:bodyPr/>
        <a:lstStyle/>
        <a:p>
          <a:pPr>
            <a:defRPr lang="en-GB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tx1"/>
    </a:solidFill>
    <a:ln>
      <a:noFill/>
    </a:ln>
  </c:spPr>
  <c:txPr>
    <a:bodyPr/>
    <a:lstStyle/>
    <a:p>
      <a:pPr>
        <a:defRPr sz="1600">
          <a:solidFill>
            <a:schemeClr val="bg1"/>
          </a:solidFill>
          <a:latin typeface="+mn-lt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GB" sz="1600">
                <a:solidFill>
                  <a:schemeClr val="bg1"/>
                </a:solidFill>
              </a:defRPr>
            </a:pPr>
            <a:r>
              <a:rPr lang="en-GB" sz="1600" dirty="0">
                <a:solidFill>
                  <a:schemeClr val="bg1"/>
                </a:solidFill>
              </a:rPr>
              <a:t>16,400 </a:t>
            </a:r>
            <a:r>
              <a:rPr lang="en-GB" sz="1600" dirty="0" err="1" smtClean="0">
                <a:solidFill>
                  <a:schemeClr val="bg1"/>
                </a:solidFill>
              </a:rPr>
              <a:t>cd</a:t>
            </a:r>
            <a:r>
              <a:rPr lang="en-GB" sz="1600" dirty="0" smtClean="0">
                <a:solidFill>
                  <a:schemeClr val="bg1"/>
                </a:solidFill>
              </a:rPr>
              <a:t>/m</a:t>
            </a:r>
            <a:r>
              <a:rPr lang="en-GB" sz="1600" baseline="30000" dirty="0" smtClean="0">
                <a:solidFill>
                  <a:schemeClr val="bg1"/>
                </a:solidFill>
              </a:rPr>
              <a:t>2</a:t>
            </a:r>
            <a:endParaRPr lang="en-GB" sz="1600" baseline="3000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70885410622753"/>
          <c:y val="0.0528455577867619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60825136350915"/>
          <c:y val="0.0487805604226617"/>
          <c:w val="0.660437756404601"/>
          <c:h val="0.701544559227706"/>
        </c:manualLayout>
      </c:layout>
      <c:scatterChart>
        <c:scatterStyle val="lineMarker"/>
        <c:varyColors val="0"/>
        <c:ser>
          <c:idx val="1"/>
          <c:order val="0"/>
          <c:spPr>
            <a:ln w="12700">
              <a:solidFill>
                <a:schemeClr val="bg1"/>
              </a:solidFill>
            </a:ln>
          </c:spPr>
          <c:marker>
            <c:symbol val="none"/>
          </c:marker>
          <c:xVal>
            <c:numRef>
              <c:f>'HDRCAM09 (selectiveLa)'!$AJ$1:$AK$1</c:f>
              <c:numCache>
                <c:formatCode>General</c:formatCode>
                <c:ptCount val="2"/>
                <c:pt idx="0">
                  <c:v>0.0</c:v>
                </c:pt>
                <c:pt idx="1">
                  <c:v>400.0</c:v>
                </c:pt>
              </c:numCache>
            </c:numRef>
          </c:xVal>
          <c:yVal>
            <c:numRef>
              <c:f>'HDRCAM09 (selectiveLa)'!$AJ$1:$AK$1</c:f>
              <c:numCache>
                <c:formatCode>General</c:formatCode>
                <c:ptCount val="2"/>
                <c:pt idx="0">
                  <c:v>0.0</c:v>
                </c:pt>
                <c:pt idx="1">
                  <c:v>400.0</c:v>
                </c:pt>
              </c:numCache>
            </c:numRef>
          </c:yVal>
          <c:smooth val="0"/>
        </c:ser>
        <c:ser>
          <c:idx val="2"/>
          <c:order val="1"/>
          <c:tx>
            <c:v>CIECAM02</c:v>
          </c:tx>
          <c:spPr>
            <a:ln w="28575">
              <a:noFill/>
            </a:ln>
          </c:spPr>
          <c:marker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xVal>
            <c:numRef>
              <c:f>'CIECAM02 &amp; CIELAB'!$R$818:$R$857</c:f>
              <c:numCache>
                <c:formatCode>General</c:formatCode>
                <c:ptCount val="40"/>
                <c:pt idx="2" formatCode="0.0">
                  <c:v>315.1249703959923</c:v>
                </c:pt>
                <c:pt idx="3" formatCode="0.0">
                  <c:v>-3.407661084863946</c:v>
                </c:pt>
                <c:pt idx="4" formatCode="0.0">
                  <c:v>320.1022390154023</c:v>
                </c:pt>
                <c:pt idx="5" formatCode="0.0">
                  <c:v>8.738504304069717</c:v>
                </c:pt>
                <c:pt idx="6" formatCode="0.0">
                  <c:v>312.7344302791658</c:v>
                </c:pt>
                <c:pt idx="7" formatCode="0.0">
                  <c:v>73.81020667720292</c:v>
                </c:pt>
                <c:pt idx="8" formatCode="0.0">
                  <c:v>190.6915759263435</c:v>
                </c:pt>
                <c:pt idx="9" formatCode="0.0">
                  <c:v>16.48985609435592</c:v>
                </c:pt>
                <c:pt idx="10" formatCode="0.0">
                  <c:v>173.7872042335156</c:v>
                </c:pt>
                <c:pt idx="11" formatCode="0.0">
                  <c:v>103.3365390164773</c:v>
                </c:pt>
                <c:pt idx="12" formatCode="0.0">
                  <c:v>358.421204274342</c:v>
                </c:pt>
                <c:pt idx="13" formatCode="0.0">
                  <c:v>-8.83558735136587</c:v>
                </c:pt>
                <c:pt idx="14" formatCode="0.0">
                  <c:v>268.0757111378183</c:v>
                </c:pt>
                <c:pt idx="15" formatCode="0.0">
                  <c:v>316.9461169089026</c:v>
                </c:pt>
                <c:pt idx="16" formatCode="0.0">
                  <c:v>173.1535457211274</c:v>
                </c:pt>
                <c:pt idx="17" formatCode="0.0">
                  <c:v>326.8485428203701</c:v>
                </c:pt>
                <c:pt idx="18" formatCode="0.0">
                  <c:v>52.72220510879691</c:v>
                </c:pt>
                <c:pt idx="19" formatCode="0.0">
                  <c:v>345.3487788618003</c:v>
                </c:pt>
                <c:pt idx="20" formatCode="0.0">
                  <c:v>63.5947289134874</c:v>
                </c:pt>
                <c:pt idx="21" formatCode="0.0">
                  <c:v>283.9282767350102</c:v>
                </c:pt>
                <c:pt idx="22" formatCode="0.0">
                  <c:v>21.75879077138469</c:v>
                </c:pt>
                <c:pt idx="23" formatCode="0.0">
                  <c:v>167.6834502192818</c:v>
                </c:pt>
                <c:pt idx="24" formatCode="0.0">
                  <c:v>362.7557013159893</c:v>
                </c:pt>
                <c:pt idx="25" formatCode="0.0">
                  <c:v>300.7483663358577</c:v>
                </c:pt>
                <c:pt idx="26" formatCode="0.0">
                  <c:v>203.8140281604582</c:v>
                </c:pt>
                <c:pt idx="27" formatCode="0.0">
                  <c:v>54.23071035524895</c:v>
                </c:pt>
                <c:pt idx="28" formatCode="0.0">
                  <c:v>352.802689754912</c:v>
                </c:pt>
                <c:pt idx="29" formatCode="0.0">
                  <c:v>100.1411619358196</c:v>
                </c:pt>
                <c:pt idx="30" formatCode="0.0">
                  <c:v>155.3274275732497</c:v>
                </c:pt>
                <c:pt idx="31" formatCode="0.0">
                  <c:v>36.8357213594138</c:v>
                </c:pt>
                <c:pt idx="32" formatCode="0.0">
                  <c:v>125.296697509446</c:v>
                </c:pt>
                <c:pt idx="33" formatCode="0.0">
                  <c:v>106.7168930170442</c:v>
                </c:pt>
                <c:pt idx="34" formatCode="0.0">
                  <c:v>152.1635306293253</c:v>
                </c:pt>
                <c:pt idx="35" formatCode="0.0">
                  <c:v>146.5933804033724</c:v>
                </c:pt>
                <c:pt idx="36" formatCode="0.0">
                  <c:v>91.2132005853807</c:v>
                </c:pt>
                <c:pt idx="37" formatCode="0.0">
                  <c:v>125.7883359055276</c:v>
                </c:pt>
                <c:pt idx="39" formatCode="0.0">
                  <c:v>131.49407384565</c:v>
                </c:pt>
              </c:numCache>
            </c:numRef>
          </c:xVal>
          <c:yVal>
            <c:numRef>
              <c:f>'CIECAM02 &amp; CIELAB'!$AA$818:$AA$857</c:f>
              <c:numCache>
                <c:formatCode>General</c:formatCode>
                <c:ptCount val="40"/>
                <c:pt idx="2" formatCode="0.00">
                  <c:v>302.5</c:v>
                </c:pt>
                <c:pt idx="3" formatCode="0.00">
                  <c:v>-4.166666666666686</c:v>
                </c:pt>
                <c:pt idx="4" formatCode="0.00">
                  <c:v>328.8333333333333</c:v>
                </c:pt>
                <c:pt idx="5" formatCode="0.00">
                  <c:v>-1.666666666666686</c:v>
                </c:pt>
                <c:pt idx="6" formatCode="0.00">
                  <c:v>303.3333333333333</c:v>
                </c:pt>
                <c:pt idx="7" formatCode="0.00">
                  <c:v>105.0</c:v>
                </c:pt>
                <c:pt idx="8" formatCode="0.00">
                  <c:v>215.8333333333355</c:v>
                </c:pt>
                <c:pt idx="9" formatCode="0.00">
                  <c:v>10.16666666666677</c:v>
                </c:pt>
                <c:pt idx="10" formatCode="0.00">
                  <c:v>198.8333333333355</c:v>
                </c:pt>
                <c:pt idx="11" formatCode="0.00">
                  <c:v>131.6666666666663</c:v>
                </c:pt>
                <c:pt idx="12" formatCode="0.00">
                  <c:v>358.3333333333333</c:v>
                </c:pt>
                <c:pt idx="13" formatCode="0.00">
                  <c:v>2.166666666666666</c:v>
                </c:pt>
                <c:pt idx="14" formatCode="0.00">
                  <c:v>285.5</c:v>
                </c:pt>
                <c:pt idx="15" formatCode="0.00">
                  <c:v>309.5</c:v>
                </c:pt>
                <c:pt idx="16" formatCode="0.00">
                  <c:v>192.5</c:v>
                </c:pt>
                <c:pt idx="17" formatCode="0.00">
                  <c:v>336.0</c:v>
                </c:pt>
                <c:pt idx="18" formatCode="0.00">
                  <c:v>48.83333333333334</c:v>
                </c:pt>
                <c:pt idx="19" formatCode="0.00">
                  <c:v>386.6666666666673</c:v>
                </c:pt>
                <c:pt idx="20" formatCode="0.00">
                  <c:v>50.0</c:v>
                </c:pt>
                <c:pt idx="21" formatCode="0.00">
                  <c:v>258.3333333333333</c:v>
                </c:pt>
                <c:pt idx="22" formatCode="0.00">
                  <c:v>28.0</c:v>
                </c:pt>
                <c:pt idx="23" formatCode="0.00">
                  <c:v>223.3333333333355</c:v>
                </c:pt>
                <c:pt idx="24" formatCode="0.00">
                  <c:v>369.1666666666673</c:v>
                </c:pt>
                <c:pt idx="25" formatCode="0.00">
                  <c:v>295.1666666666673</c:v>
                </c:pt>
                <c:pt idx="26" formatCode="0.00">
                  <c:v>254.5</c:v>
                </c:pt>
                <c:pt idx="27" formatCode="0.00">
                  <c:v>59.16666666666598</c:v>
                </c:pt>
                <c:pt idx="28" formatCode="0.00">
                  <c:v>378.0</c:v>
                </c:pt>
                <c:pt idx="29" formatCode="0.00">
                  <c:v>89.83333333333313</c:v>
                </c:pt>
                <c:pt idx="30" formatCode="0.00">
                  <c:v>175.0</c:v>
                </c:pt>
                <c:pt idx="31" formatCode="0.00">
                  <c:v>52.5</c:v>
                </c:pt>
                <c:pt idx="32" formatCode="0.00">
                  <c:v>166.0</c:v>
                </c:pt>
                <c:pt idx="33" formatCode="0.00">
                  <c:v>91.66666666666667</c:v>
                </c:pt>
                <c:pt idx="34" formatCode="0.00">
                  <c:v>181.3333333333355</c:v>
                </c:pt>
                <c:pt idx="35" formatCode="0.00">
                  <c:v>184.0</c:v>
                </c:pt>
                <c:pt idx="36" formatCode="0.00">
                  <c:v>89.16666666666667</c:v>
                </c:pt>
                <c:pt idx="37" formatCode="0.00">
                  <c:v>101.6666666666667</c:v>
                </c:pt>
                <c:pt idx="39" formatCode="0.00">
                  <c:v>117.5</c:v>
                </c:pt>
              </c:numCache>
            </c:numRef>
          </c:yVal>
          <c:smooth val="0"/>
        </c:ser>
        <c:ser>
          <c:idx val="0"/>
          <c:order val="2"/>
          <c:tx>
            <c:v>Our Model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'HDRCAM09 (selectiveLa)'!$R$818:$R$857</c:f>
              <c:numCache>
                <c:formatCode>General</c:formatCode>
                <c:ptCount val="40"/>
                <c:pt idx="2" formatCode="0.0">
                  <c:v>314.5179999999996</c:v>
                </c:pt>
                <c:pt idx="3" formatCode="0.0">
                  <c:v>-3.309300000000007</c:v>
                </c:pt>
                <c:pt idx="4" formatCode="0.0">
                  <c:v>316.3575</c:v>
                </c:pt>
                <c:pt idx="5" formatCode="0.0">
                  <c:v>10.85000000000006</c:v>
                </c:pt>
                <c:pt idx="6" formatCode="0.0">
                  <c:v>305.9387999999865</c:v>
                </c:pt>
                <c:pt idx="7" formatCode="0.0">
                  <c:v>77.4368</c:v>
                </c:pt>
                <c:pt idx="8" formatCode="0.0">
                  <c:v>189.9361</c:v>
                </c:pt>
                <c:pt idx="9" formatCode="0.0">
                  <c:v>22.87859999999979</c:v>
                </c:pt>
                <c:pt idx="10" formatCode="0.0">
                  <c:v>170.4334</c:v>
                </c:pt>
                <c:pt idx="11" formatCode="0.0">
                  <c:v>108.4611000000011</c:v>
                </c:pt>
                <c:pt idx="12" formatCode="0.0">
                  <c:v>359.116</c:v>
                </c:pt>
                <c:pt idx="13" formatCode="0.0">
                  <c:v>-8.30880000000002</c:v>
                </c:pt>
                <c:pt idx="14" formatCode="0.0">
                  <c:v>263.8804</c:v>
                </c:pt>
                <c:pt idx="15" formatCode="0.0">
                  <c:v>313.2171999999982</c:v>
                </c:pt>
                <c:pt idx="16" formatCode="0.0">
                  <c:v>168.7534</c:v>
                </c:pt>
                <c:pt idx="17" formatCode="0.0">
                  <c:v>326.3478000000047</c:v>
                </c:pt>
                <c:pt idx="18" formatCode="0.0">
                  <c:v>73.67569999999998</c:v>
                </c:pt>
                <c:pt idx="19" formatCode="0.0">
                  <c:v>348.0575999999992</c:v>
                </c:pt>
                <c:pt idx="20" formatCode="0.0">
                  <c:v>84.50160000000002</c:v>
                </c:pt>
                <c:pt idx="21" formatCode="0.0">
                  <c:v>280.8573999999996</c:v>
                </c:pt>
                <c:pt idx="22" formatCode="0.0">
                  <c:v>29.47429999999998</c:v>
                </c:pt>
                <c:pt idx="23" formatCode="0.0">
                  <c:v>162.659</c:v>
                </c:pt>
                <c:pt idx="24" formatCode="0.0">
                  <c:v>363.4920999999986</c:v>
                </c:pt>
                <c:pt idx="25" formatCode="0.0">
                  <c:v>293.7866999999986</c:v>
                </c:pt>
                <c:pt idx="26" formatCode="0.0">
                  <c:v>203.4452</c:v>
                </c:pt>
                <c:pt idx="27" formatCode="0.0">
                  <c:v>64.31420000000012</c:v>
                </c:pt>
                <c:pt idx="28" formatCode="0.0">
                  <c:v>353.5845</c:v>
                </c:pt>
                <c:pt idx="29" formatCode="0.0">
                  <c:v>117.761600000001</c:v>
                </c:pt>
                <c:pt idx="30" formatCode="0.0">
                  <c:v>150.0958</c:v>
                </c:pt>
                <c:pt idx="31" formatCode="0.0">
                  <c:v>43.7075</c:v>
                </c:pt>
                <c:pt idx="32" formatCode="0.0">
                  <c:v>126.3173</c:v>
                </c:pt>
                <c:pt idx="33" formatCode="0.0">
                  <c:v>120.9718</c:v>
                </c:pt>
                <c:pt idx="34" formatCode="0.0">
                  <c:v>148.1817</c:v>
                </c:pt>
                <c:pt idx="35" formatCode="0.0">
                  <c:v>144.9534</c:v>
                </c:pt>
                <c:pt idx="36" formatCode="0.0">
                  <c:v>95.68349999999998</c:v>
                </c:pt>
                <c:pt idx="37" formatCode="0.0">
                  <c:v>131.2436999999944</c:v>
                </c:pt>
                <c:pt idx="39" formatCode="0.0">
                  <c:v>134.1525</c:v>
                </c:pt>
              </c:numCache>
            </c:numRef>
          </c:xVal>
          <c:yVal>
            <c:numRef>
              <c:f>'HDRCAM09 (selectiveLa)'!$AA$818:$AA$857</c:f>
              <c:numCache>
                <c:formatCode>General</c:formatCode>
                <c:ptCount val="40"/>
                <c:pt idx="2" formatCode="0.00">
                  <c:v>302.5</c:v>
                </c:pt>
                <c:pt idx="3" formatCode="0.00">
                  <c:v>-4.166666666666686</c:v>
                </c:pt>
                <c:pt idx="4" formatCode="0.00">
                  <c:v>328.8333333333333</c:v>
                </c:pt>
                <c:pt idx="5" formatCode="0.00">
                  <c:v>-1.666666666666686</c:v>
                </c:pt>
                <c:pt idx="6" formatCode="0.00">
                  <c:v>303.3333333333333</c:v>
                </c:pt>
                <c:pt idx="7" formatCode="0.00">
                  <c:v>105.0</c:v>
                </c:pt>
                <c:pt idx="8" formatCode="0.00">
                  <c:v>215.8333333333355</c:v>
                </c:pt>
                <c:pt idx="9" formatCode="0.00">
                  <c:v>10.16666666666677</c:v>
                </c:pt>
                <c:pt idx="10" formatCode="0.00">
                  <c:v>198.8333333333355</c:v>
                </c:pt>
                <c:pt idx="11" formatCode="0.00">
                  <c:v>131.6666666666663</c:v>
                </c:pt>
                <c:pt idx="12" formatCode="0.00">
                  <c:v>358.3333333333333</c:v>
                </c:pt>
                <c:pt idx="13" formatCode="0.00">
                  <c:v>2.166666666666666</c:v>
                </c:pt>
                <c:pt idx="14" formatCode="0.00">
                  <c:v>285.5</c:v>
                </c:pt>
                <c:pt idx="15" formatCode="0.00">
                  <c:v>309.5</c:v>
                </c:pt>
                <c:pt idx="16" formatCode="0.00">
                  <c:v>192.5</c:v>
                </c:pt>
                <c:pt idx="17" formatCode="0.00">
                  <c:v>336.0</c:v>
                </c:pt>
                <c:pt idx="18" formatCode="0.00">
                  <c:v>48.83333333333334</c:v>
                </c:pt>
                <c:pt idx="19" formatCode="0.00">
                  <c:v>386.6666666666673</c:v>
                </c:pt>
                <c:pt idx="20" formatCode="0.00">
                  <c:v>50.0</c:v>
                </c:pt>
                <c:pt idx="21" formatCode="0.00">
                  <c:v>258.3333333333333</c:v>
                </c:pt>
                <c:pt idx="22" formatCode="0.00">
                  <c:v>28.0</c:v>
                </c:pt>
                <c:pt idx="23" formatCode="0.00">
                  <c:v>223.3333333333355</c:v>
                </c:pt>
                <c:pt idx="24" formatCode="0.00">
                  <c:v>369.1666666666673</c:v>
                </c:pt>
                <c:pt idx="25" formatCode="0.00">
                  <c:v>295.1666666666673</c:v>
                </c:pt>
                <c:pt idx="26" formatCode="0.00">
                  <c:v>254.5</c:v>
                </c:pt>
                <c:pt idx="27" formatCode="0.00">
                  <c:v>59.16666666666598</c:v>
                </c:pt>
                <c:pt idx="28" formatCode="0.00">
                  <c:v>378.0</c:v>
                </c:pt>
                <c:pt idx="29" formatCode="0.00">
                  <c:v>89.83333333333313</c:v>
                </c:pt>
                <c:pt idx="30" formatCode="0.00">
                  <c:v>175.0</c:v>
                </c:pt>
                <c:pt idx="31" formatCode="0.00">
                  <c:v>52.5</c:v>
                </c:pt>
                <c:pt idx="32" formatCode="0.00">
                  <c:v>166.0</c:v>
                </c:pt>
                <c:pt idx="33" formatCode="0.00">
                  <c:v>91.66666666666667</c:v>
                </c:pt>
                <c:pt idx="34" formatCode="0.00">
                  <c:v>181.3333333333355</c:v>
                </c:pt>
                <c:pt idx="35" formatCode="0.00">
                  <c:v>184.0</c:v>
                </c:pt>
                <c:pt idx="36" formatCode="0.00">
                  <c:v>89.16666666666667</c:v>
                </c:pt>
                <c:pt idx="37" formatCode="0.00">
                  <c:v>101.6666666666667</c:v>
                </c:pt>
                <c:pt idx="39" formatCode="0.00">
                  <c:v>117.5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0658200"/>
        <c:axId val="-2040675800"/>
      </c:scatterChart>
      <c:valAx>
        <c:axId val="-2040658200"/>
        <c:scaling>
          <c:orientation val="minMax"/>
          <c:max val="40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 dirty="0" smtClean="0"/>
                  <a:t>Predicted </a:t>
                </a:r>
                <a:r>
                  <a:rPr lang="en-GB" dirty="0"/>
                  <a:t>Hue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40675800"/>
        <c:crosses val="autoZero"/>
        <c:crossBetween val="midCat"/>
        <c:majorUnit val="75.0"/>
      </c:valAx>
      <c:valAx>
        <c:axId val="-2040675800"/>
        <c:scaling>
          <c:orientation val="minMax"/>
          <c:max val="400.0"/>
          <c:min val="0.0"/>
        </c:scaling>
        <c:delete val="0"/>
        <c:axPos val="l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/>
                  <a:t>Perceived Hue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40658200"/>
        <c:crosses val="autoZero"/>
        <c:crossBetween val="midCat"/>
        <c:majorUnit val="75.0"/>
      </c:valAx>
      <c:spPr>
        <a:solidFill>
          <a:schemeClr val="tx1"/>
        </a:solidFill>
        <a:ln w="9525">
          <a:solidFill>
            <a:schemeClr val="bg1"/>
          </a:solidFill>
        </a:ln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561256203198702"/>
          <c:y val="0.563851426188257"/>
          <c:w val="0.34750848140236"/>
          <c:h val="0.167752726212698"/>
        </c:manualLayout>
      </c:layout>
      <c:overlay val="0"/>
      <c:spPr>
        <a:solidFill>
          <a:schemeClr val="bg2">
            <a:lumMod val="20000"/>
            <a:lumOff val="80000"/>
          </a:schemeClr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en-GB" sz="1400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 b="0" i="0" u="none" strike="noStrike" baseline="0">
          <a:solidFill>
            <a:schemeClr val="bg1"/>
          </a:solidFill>
          <a:latin typeface="+mn-lt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GB" sz="1600">
                <a:solidFill>
                  <a:schemeClr val="bg1"/>
                </a:solidFill>
              </a:defRPr>
            </a:pPr>
            <a:r>
              <a:rPr lang="en-GB" sz="1600" dirty="0">
                <a:solidFill>
                  <a:schemeClr val="bg1"/>
                </a:solidFill>
              </a:rPr>
              <a:t>16,400 </a:t>
            </a:r>
            <a:r>
              <a:rPr lang="en-GB" sz="1600" dirty="0" err="1" smtClean="0">
                <a:solidFill>
                  <a:schemeClr val="bg1"/>
                </a:solidFill>
              </a:rPr>
              <a:t>cd</a:t>
            </a:r>
            <a:r>
              <a:rPr lang="en-GB" sz="1600" dirty="0" smtClean="0">
                <a:solidFill>
                  <a:schemeClr val="bg1"/>
                </a:solidFill>
              </a:rPr>
              <a:t>/m</a:t>
            </a:r>
            <a:r>
              <a:rPr lang="en-GB" sz="1600" baseline="30000" dirty="0" smtClean="0">
                <a:solidFill>
                  <a:schemeClr val="bg1"/>
                </a:solidFill>
              </a:rPr>
              <a:t>2</a:t>
            </a:r>
            <a:endParaRPr lang="en-GB" sz="1600" baseline="3000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70885410622753"/>
          <c:y val="0.0528455577867619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60825136350915"/>
          <c:y val="0.0487805604226617"/>
          <c:w val="0.660437756404602"/>
          <c:h val="0.701544559227706"/>
        </c:manualLayout>
      </c:layout>
      <c:scatterChart>
        <c:scatterStyle val="lineMarker"/>
        <c:varyColors val="0"/>
        <c:ser>
          <c:idx val="1"/>
          <c:order val="0"/>
          <c:spPr>
            <a:ln w="12700">
              <a:solidFill>
                <a:schemeClr val="bg1"/>
              </a:solidFill>
            </a:ln>
          </c:spPr>
          <c:marker>
            <c:symbol val="none"/>
          </c:marker>
          <c:xVal>
            <c:numRef>
              <c:f>'HDRCAM09 (selectiveLa)'!$AJ$1:$AK$1</c:f>
              <c:numCache>
                <c:formatCode>General</c:formatCode>
                <c:ptCount val="2"/>
                <c:pt idx="0">
                  <c:v>0.0</c:v>
                </c:pt>
                <c:pt idx="1">
                  <c:v>400.0</c:v>
                </c:pt>
              </c:numCache>
            </c:numRef>
          </c:xVal>
          <c:yVal>
            <c:numRef>
              <c:f>'HDRCAM09 (selectiveLa)'!$AJ$1:$AK$1</c:f>
              <c:numCache>
                <c:formatCode>General</c:formatCode>
                <c:ptCount val="2"/>
                <c:pt idx="0">
                  <c:v>0.0</c:v>
                </c:pt>
                <c:pt idx="1">
                  <c:v>400.0</c:v>
                </c:pt>
              </c:numCache>
            </c:numRef>
          </c:yVal>
          <c:smooth val="0"/>
        </c:ser>
        <c:ser>
          <c:idx val="2"/>
          <c:order val="1"/>
          <c:tx>
            <c:v>CIECAM02</c:v>
          </c:tx>
          <c:spPr>
            <a:ln w="28575">
              <a:noFill/>
            </a:ln>
          </c:spPr>
          <c:marker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xVal>
            <c:numRef>
              <c:f>'CIECAM02 &amp; CIELAB'!$R$818:$R$857</c:f>
              <c:numCache>
                <c:formatCode>General</c:formatCode>
                <c:ptCount val="40"/>
                <c:pt idx="2" formatCode="0.0">
                  <c:v>315.1249703959923</c:v>
                </c:pt>
                <c:pt idx="3" formatCode="0.0">
                  <c:v>-3.407661084863946</c:v>
                </c:pt>
                <c:pt idx="4" formatCode="0.0">
                  <c:v>320.1022390154023</c:v>
                </c:pt>
                <c:pt idx="5" formatCode="0.0">
                  <c:v>8.738504304069717</c:v>
                </c:pt>
                <c:pt idx="6" formatCode="0.0">
                  <c:v>312.7344302791658</c:v>
                </c:pt>
                <c:pt idx="7" formatCode="0.0">
                  <c:v>73.81020667720292</c:v>
                </c:pt>
                <c:pt idx="8" formatCode="0.0">
                  <c:v>190.6915759263433</c:v>
                </c:pt>
                <c:pt idx="9" formatCode="0.0">
                  <c:v>16.48985609435592</c:v>
                </c:pt>
                <c:pt idx="10" formatCode="0.0">
                  <c:v>173.7872042335156</c:v>
                </c:pt>
                <c:pt idx="11" formatCode="0.0">
                  <c:v>103.3365390164773</c:v>
                </c:pt>
                <c:pt idx="12" formatCode="0.0">
                  <c:v>358.421204274342</c:v>
                </c:pt>
                <c:pt idx="13" formatCode="0.0">
                  <c:v>-8.83558735136587</c:v>
                </c:pt>
                <c:pt idx="14" formatCode="0.0">
                  <c:v>268.0757111378183</c:v>
                </c:pt>
                <c:pt idx="15" formatCode="0.0">
                  <c:v>316.9461169089024</c:v>
                </c:pt>
                <c:pt idx="16" formatCode="0.0">
                  <c:v>173.1535457211273</c:v>
                </c:pt>
                <c:pt idx="17" formatCode="0.0">
                  <c:v>326.8485428203701</c:v>
                </c:pt>
                <c:pt idx="18" formatCode="0.0">
                  <c:v>52.72220510879691</c:v>
                </c:pt>
                <c:pt idx="19" formatCode="0.0">
                  <c:v>345.3487788618003</c:v>
                </c:pt>
                <c:pt idx="20" formatCode="0.0">
                  <c:v>63.5947289134874</c:v>
                </c:pt>
                <c:pt idx="21" formatCode="0.0">
                  <c:v>283.9282767350102</c:v>
                </c:pt>
                <c:pt idx="22" formatCode="0.0">
                  <c:v>21.75879077138469</c:v>
                </c:pt>
                <c:pt idx="23" formatCode="0.0">
                  <c:v>167.6834502192818</c:v>
                </c:pt>
                <c:pt idx="24" formatCode="0.0">
                  <c:v>362.7557013159893</c:v>
                </c:pt>
                <c:pt idx="25" formatCode="0.0">
                  <c:v>300.7483663358577</c:v>
                </c:pt>
                <c:pt idx="26" formatCode="0.0">
                  <c:v>203.8140281604582</c:v>
                </c:pt>
                <c:pt idx="27" formatCode="0.0">
                  <c:v>54.23071035524895</c:v>
                </c:pt>
                <c:pt idx="28" formatCode="0.0">
                  <c:v>352.802689754912</c:v>
                </c:pt>
                <c:pt idx="29" formatCode="0.0">
                  <c:v>100.1411619358196</c:v>
                </c:pt>
                <c:pt idx="30" formatCode="0.0">
                  <c:v>155.3274275732498</c:v>
                </c:pt>
                <c:pt idx="31" formatCode="0.0">
                  <c:v>36.8357213594138</c:v>
                </c:pt>
                <c:pt idx="32" formatCode="0.0">
                  <c:v>125.296697509446</c:v>
                </c:pt>
                <c:pt idx="33" formatCode="0.0">
                  <c:v>106.7168930170442</c:v>
                </c:pt>
                <c:pt idx="34" formatCode="0.0">
                  <c:v>152.1635306293252</c:v>
                </c:pt>
                <c:pt idx="35" formatCode="0.0">
                  <c:v>146.5933804033724</c:v>
                </c:pt>
                <c:pt idx="36" formatCode="0.0">
                  <c:v>91.21320058538077</c:v>
                </c:pt>
                <c:pt idx="37" formatCode="0.0">
                  <c:v>125.7883359055276</c:v>
                </c:pt>
                <c:pt idx="39" formatCode="0.0">
                  <c:v>131.49407384565</c:v>
                </c:pt>
              </c:numCache>
            </c:numRef>
          </c:xVal>
          <c:yVal>
            <c:numRef>
              <c:f>'CIECAM02 &amp; CIELAB'!$AA$818:$AA$857</c:f>
              <c:numCache>
                <c:formatCode>General</c:formatCode>
                <c:ptCount val="40"/>
                <c:pt idx="2" formatCode="0.00">
                  <c:v>302.5</c:v>
                </c:pt>
                <c:pt idx="3" formatCode="0.00">
                  <c:v>-4.166666666666686</c:v>
                </c:pt>
                <c:pt idx="4" formatCode="0.00">
                  <c:v>328.8333333333333</c:v>
                </c:pt>
                <c:pt idx="5" formatCode="0.00">
                  <c:v>-1.666666666666686</c:v>
                </c:pt>
                <c:pt idx="6" formatCode="0.00">
                  <c:v>303.3333333333333</c:v>
                </c:pt>
                <c:pt idx="7" formatCode="0.00">
                  <c:v>105.0</c:v>
                </c:pt>
                <c:pt idx="8" formatCode="0.00">
                  <c:v>215.8333333333355</c:v>
                </c:pt>
                <c:pt idx="9" formatCode="0.00">
                  <c:v>10.16666666666677</c:v>
                </c:pt>
                <c:pt idx="10" formatCode="0.00">
                  <c:v>198.8333333333355</c:v>
                </c:pt>
                <c:pt idx="11" formatCode="0.00">
                  <c:v>131.6666666666663</c:v>
                </c:pt>
                <c:pt idx="12" formatCode="0.00">
                  <c:v>358.3333333333333</c:v>
                </c:pt>
                <c:pt idx="13" formatCode="0.00">
                  <c:v>2.166666666666666</c:v>
                </c:pt>
                <c:pt idx="14" formatCode="0.00">
                  <c:v>285.5</c:v>
                </c:pt>
                <c:pt idx="15" formatCode="0.00">
                  <c:v>309.5</c:v>
                </c:pt>
                <c:pt idx="16" formatCode="0.00">
                  <c:v>192.5</c:v>
                </c:pt>
                <c:pt idx="17" formatCode="0.00">
                  <c:v>336.0</c:v>
                </c:pt>
                <c:pt idx="18" formatCode="0.00">
                  <c:v>48.83333333333334</c:v>
                </c:pt>
                <c:pt idx="19" formatCode="0.00">
                  <c:v>386.6666666666673</c:v>
                </c:pt>
                <c:pt idx="20" formatCode="0.00">
                  <c:v>50.0</c:v>
                </c:pt>
                <c:pt idx="21" formatCode="0.00">
                  <c:v>258.3333333333333</c:v>
                </c:pt>
                <c:pt idx="22" formatCode="0.00">
                  <c:v>28.0</c:v>
                </c:pt>
                <c:pt idx="23" formatCode="0.00">
                  <c:v>223.3333333333355</c:v>
                </c:pt>
                <c:pt idx="24" formatCode="0.00">
                  <c:v>369.1666666666673</c:v>
                </c:pt>
                <c:pt idx="25" formatCode="0.00">
                  <c:v>295.1666666666673</c:v>
                </c:pt>
                <c:pt idx="26" formatCode="0.00">
                  <c:v>254.5</c:v>
                </c:pt>
                <c:pt idx="27" formatCode="0.00">
                  <c:v>59.16666666666598</c:v>
                </c:pt>
                <c:pt idx="28" formatCode="0.00">
                  <c:v>378.0</c:v>
                </c:pt>
                <c:pt idx="29" formatCode="0.00">
                  <c:v>89.83333333333313</c:v>
                </c:pt>
                <c:pt idx="30" formatCode="0.00">
                  <c:v>175.0</c:v>
                </c:pt>
                <c:pt idx="31" formatCode="0.00">
                  <c:v>52.5</c:v>
                </c:pt>
                <c:pt idx="32" formatCode="0.00">
                  <c:v>166.0</c:v>
                </c:pt>
                <c:pt idx="33" formatCode="0.00">
                  <c:v>91.66666666666667</c:v>
                </c:pt>
                <c:pt idx="34" formatCode="0.00">
                  <c:v>181.3333333333355</c:v>
                </c:pt>
                <c:pt idx="35" formatCode="0.00">
                  <c:v>184.0</c:v>
                </c:pt>
                <c:pt idx="36" formatCode="0.00">
                  <c:v>89.16666666666667</c:v>
                </c:pt>
                <c:pt idx="37" formatCode="0.00">
                  <c:v>101.6666666666667</c:v>
                </c:pt>
                <c:pt idx="39" formatCode="0.00">
                  <c:v>117.5</c:v>
                </c:pt>
              </c:numCache>
            </c:numRef>
          </c:yVal>
          <c:smooth val="0"/>
        </c:ser>
        <c:ser>
          <c:idx val="0"/>
          <c:order val="2"/>
          <c:tx>
            <c:v>Our Model</c:v>
          </c:tx>
          <c:spPr>
            <a:ln w="28575"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c:spPr>
          <c:marker>
            <c:symbol val="diamond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c:spPr>
          </c:marker>
          <c:xVal>
            <c:numRef>
              <c:f>'HDRCAM09 (selectiveLa)'!$R$818:$R$857</c:f>
              <c:numCache>
                <c:formatCode>General</c:formatCode>
                <c:ptCount val="40"/>
                <c:pt idx="2" formatCode="0.0">
                  <c:v>314.5179999999996</c:v>
                </c:pt>
                <c:pt idx="3" formatCode="0.0">
                  <c:v>-3.309300000000007</c:v>
                </c:pt>
                <c:pt idx="4" formatCode="0.0">
                  <c:v>316.3575</c:v>
                </c:pt>
                <c:pt idx="5" formatCode="0.0">
                  <c:v>10.85000000000006</c:v>
                </c:pt>
                <c:pt idx="6" formatCode="0.0">
                  <c:v>305.9387999999863</c:v>
                </c:pt>
                <c:pt idx="7" formatCode="0.0">
                  <c:v>77.4368</c:v>
                </c:pt>
                <c:pt idx="8" formatCode="0.0">
                  <c:v>189.9361</c:v>
                </c:pt>
                <c:pt idx="9" formatCode="0.0">
                  <c:v>22.87859999999979</c:v>
                </c:pt>
                <c:pt idx="10" formatCode="0.0">
                  <c:v>170.4334</c:v>
                </c:pt>
                <c:pt idx="11" formatCode="0.0">
                  <c:v>108.4611000000011</c:v>
                </c:pt>
                <c:pt idx="12" formatCode="0.0">
                  <c:v>359.116</c:v>
                </c:pt>
                <c:pt idx="13" formatCode="0.0">
                  <c:v>-8.30880000000002</c:v>
                </c:pt>
                <c:pt idx="14" formatCode="0.0">
                  <c:v>263.8804</c:v>
                </c:pt>
                <c:pt idx="15" formatCode="0.0">
                  <c:v>313.2171999999982</c:v>
                </c:pt>
                <c:pt idx="16" formatCode="0.0">
                  <c:v>168.7534</c:v>
                </c:pt>
                <c:pt idx="17" formatCode="0.0">
                  <c:v>326.3478000000047</c:v>
                </c:pt>
                <c:pt idx="18" formatCode="0.0">
                  <c:v>73.67569999999998</c:v>
                </c:pt>
                <c:pt idx="19" formatCode="0.0">
                  <c:v>348.0575999999992</c:v>
                </c:pt>
                <c:pt idx="20" formatCode="0.0">
                  <c:v>84.50160000000002</c:v>
                </c:pt>
                <c:pt idx="21" formatCode="0.0">
                  <c:v>280.8573999999996</c:v>
                </c:pt>
                <c:pt idx="22" formatCode="0.0">
                  <c:v>29.47429999999998</c:v>
                </c:pt>
                <c:pt idx="23" formatCode="0.0">
                  <c:v>162.659</c:v>
                </c:pt>
                <c:pt idx="24" formatCode="0.0">
                  <c:v>363.4920999999986</c:v>
                </c:pt>
                <c:pt idx="25" formatCode="0.0">
                  <c:v>293.7866999999986</c:v>
                </c:pt>
                <c:pt idx="26" formatCode="0.0">
                  <c:v>203.4452</c:v>
                </c:pt>
                <c:pt idx="27" formatCode="0.0">
                  <c:v>64.31420000000012</c:v>
                </c:pt>
                <c:pt idx="28" formatCode="0.0">
                  <c:v>353.5845</c:v>
                </c:pt>
                <c:pt idx="29" formatCode="0.0">
                  <c:v>117.761600000001</c:v>
                </c:pt>
                <c:pt idx="30" formatCode="0.0">
                  <c:v>150.0958</c:v>
                </c:pt>
                <c:pt idx="31" formatCode="0.0">
                  <c:v>43.7075</c:v>
                </c:pt>
                <c:pt idx="32" formatCode="0.0">
                  <c:v>126.3173</c:v>
                </c:pt>
                <c:pt idx="33" formatCode="0.0">
                  <c:v>120.9718</c:v>
                </c:pt>
                <c:pt idx="34" formatCode="0.0">
                  <c:v>148.1817</c:v>
                </c:pt>
                <c:pt idx="35" formatCode="0.0">
                  <c:v>144.9534</c:v>
                </c:pt>
                <c:pt idx="36" formatCode="0.0">
                  <c:v>95.68349999999998</c:v>
                </c:pt>
                <c:pt idx="37" formatCode="0.0">
                  <c:v>131.2436999999943</c:v>
                </c:pt>
                <c:pt idx="39" formatCode="0.0">
                  <c:v>134.1525</c:v>
                </c:pt>
              </c:numCache>
            </c:numRef>
          </c:xVal>
          <c:yVal>
            <c:numRef>
              <c:f>'HDRCAM09 (selectiveLa)'!$AA$818:$AA$857</c:f>
              <c:numCache>
                <c:formatCode>General</c:formatCode>
                <c:ptCount val="40"/>
                <c:pt idx="2" formatCode="0.00">
                  <c:v>302.5</c:v>
                </c:pt>
                <c:pt idx="3" formatCode="0.00">
                  <c:v>-4.166666666666686</c:v>
                </c:pt>
                <c:pt idx="4" formatCode="0.00">
                  <c:v>328.8333333333333</c:v>
                </c:pt>
                <c:pt idx="5" formatCode="0.00">
                  <c:v>-1.666666666666686</c:v>
                </c:pt>
                <c:pt idx="6" formatCode="0.00">
                  <c:v>303.3333333333333</c:v>
                </c:pt>
                <c:pt idx="7" formatCode="0.00">
                  <c:v>105.0</c:v>
                </c:pt>
                <c:pt idx="8" formatCode="0.00">
                  <c:v>215.8333333333355</c:v>
                </c:pt>
                <c:pt idx="9" formatCode="0.00">
                  <c:v>10.16666666666677</c:v>
                </c:pt>
                <c:pt idx="10" formatCode="0.00">
                  <c:v>198.8333333333355</c:v>
                </c:pt>
                <c:pt idx="11" formatCode="0.00">
                  <c:v>131.6666666666663</c:v>
                </c:pt>
                <c:pt idx="12" formatCode="0.00">
                  <c:v>358.3333333333333</c:v>
                </c:pt>
                <c:pt idx="13" formatCode="0.00">
                  <c:v>2.166666666666666</c:v>
                </c:pt>
                <c:pt idx="14" formatCode="0.00">
                  <c:v>285.5</c:v>
                </c:pt>
                <c:pt idx="15" formatCode="0.00">
                  <c:v>309.5</c:v>
                </c:pt>
                <c:pt idx="16" formatCode="0.00">
                  <c:v>192.5</c:v>
                </c:pt>
                <c:pt idx="17" formatCode="0.00">
                  <c:v>336.0</c:v>
                </c:pt>
                <c:pt idx="18" formatCode="0.00">
                  <c:v>48.83333333333334</c:v>
                </c:pt>
                <c:pt idx="19" formatCode="0.00">
                  <c:v>386.6666666666673</c:v>
                </c:pt>
                <c:pt idx="20" formatCode="0.00">
                  <c:v>50.0</c:v>
                </c:pt>
                <c:pt idx="21" formatCode="0.00">
                  <c:v>258.3333333333333</c:v>
                </c:pt>
                <c:pt idx="22" formatCode="0.00">
                  <c:v>28.0</c:v>
                </c:pt>
                <c:pt idx="23" formatCode="0.00">
                  <c:v>223.3333333333355</c:v>
                </c:pt>
                <c:pt idx="24" formatCode="0.00">
                  <c:v>369.1666666666673</c:v>
                </c:pt>
                <c:pt idx="25" formatCode="0.00">
                  <c:v>295.1666666666673</c:v>
                </c:pt>
                <c:pt idx="26" formatCode="0.00">
                  <c:v>254.5</c:v>
                </c:pt>
                <c:pt idx="27" formatCode="0.00">
                  <c:v>59.16666666666598</c:v>
                </c:pt>
                <c:pt idx="28" formatCode="0.00">
                  <c:v>378.0</c:v>
                </c:pt>
                <c:pt idx="29" formatCode="0.00">
                  <c:v>89.83333333333313</c:v>
                </c:pt>
                <c:pt idx="30" formatCode="0.00">
                  <c:v>175.0</c:v>
                </c:pt>
                <c:pt idx="31" formatCode="0.00">
                  <c:v>52.5</c:v>
                </c:pt>
                <c:pt idx="32" formatCode="0.00">
                  <c:v>166.0</c:v>
                </c:pt>
                <c:pt idx="33" formatCode="0.00">
                  <c:v>91.66666666666667</c:v>
                </c:pt>
                <c:pt idx="34" formatCode="0.00">
                  <c:v>181.3333333333355</c:v>
                </c:pt>
                <c:pt idx="35" formatCode="0.00">
                  <c:v>184.0</c:v>
                </c:pt>
                <c:pt idx="36" formatCode="0.00">
                  <c:v>89.16666666666667</c:v>
                </c:pt>
                <c:pt idx="37" formatCode="0.00">
                  <c:v>101.6666666666667</c:v>
                </c:pt>
                <c:pt idx="39" formatCode="0.00">
                  <c:v>117.5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0726216"/>
        <c:axId val="-2040734552"/>
      </c:scatterChart>
      <c:valAx>
        <c:axId val="-2040726216"/>
        <c:scaling>
          <c:orientation val="minMax"/>
          <c:max val="40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 dirty="0" smtClean="0"/>
                  <a:t>Predicted </a:t>
                </a:r>
                <a:r>
                  <a:rPr lang="en-GB" dirty="0"/>
                  <a:t>Hue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40734552"/>
        <c:crosses val="autoZero"/>
        <c:crossBetween val="midCat"/>
        <c:majorUnit val="75.0"/>
      </c:valAx>
      <c:valAx>
        <c:axId val="-2040734552"/>
        <c:scaling>
          <c:orientation val="minMax"/>
          <c:max val="400.0"/>
          <c:min val="0.0"/>
        </c:scaling>
        <c:delete val="0"/>
        <c:axPos val="l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/>
                  <a:t>Perceived Hue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40726216"/>
        <c:crosses val="autoZero"/>
        <c:crossBetween val="midCat"/>
        <c:majorUnit val="75.0"/>
      </c:valAx>
      <c:spPr>
        <a:solidFill>
          <a:schemeClr val="tx1"/>
        </a:solidFill>
        <a:ln w="9525">
          <a:solidFill>
            <a:schemeClr val="bg1"/>
          </a:solidFill>
        </a:ln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561256203198702"/>
          <c:y val="0.563851426188257"/>
          <c:w val="0.347508481402361"/>
          <c:h val="0.167752726212698"/>
        </c:manualLayout>
      </c:layout>
      <c:overlay val="0"/>
      <c:spPr>
        <a:solidFill>
          <a:schemeClr val="bg2">
            <a:lumMod val="20000"/>
            <a:lumOff val="80000"/>
          </a:schemeClr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en-GB" sz="1400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000000"/>
    </a:solidFill>
    <a:ln>
      <a:noFill/>
    </a:ln>
  </c:spPr>
  <c:txPr>
    <a:bodyPr/>
    <a:lstStyle/>
    <a:p>
      <a:pPr>
        <a:defRPr sz="1600" b="0" i="0" u="none" strike="noStrike" baseline="0">
          <a:solidFill>
            <a:schemeClr val="bg1"/>
          </a:solidFill>
          <a:latin typeface="+mn-lt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GB" sz="1600">
                <a:solidFill>
                  <a:schemeClr val="bg1"/>
                </a:solidFill>
              </a:defRPr>
            </a:pPr>
            <a:r>
              <a:rPr lang="en-GB" sz="1600" dirty="0">
                <a:solidFill>
                  <a:schemeClr val="bg1"/>
                </a:solidFill>
              </a:rPr>
              <a:t>16,400 </a:t>
            </a:r>
            <a:r>
              <a:rPr lang="en-GB" sz="1600" dirty="0" err="1" smtClean="0">
                <a:solidFill>
                  <a:schemeClr val="bg1"/>
                </a:solidFill>
              </a:rPr>
              <a:t>cd</a:t>
            </a:r>
            <a:r>
              <a:rPr lang="en-GB" sz="1600" dirty="0" smtClean="0">
                <a:solidFill>
                  <a:schemeClr val="bg1"/>
                </a:solidFill>
              </a:rPr>
              <a:t>/m</a:t>
            </a:r>
            <a:r>
              <a:rPr lang="en-GB" sz="1600" baseline="30000" dirty="0" smtClean="0">
                <a:solidFill>
                  <a:schemeClr val="bg1"/>
                </a:solidFill>
              </a:rPr>
              <a:t>2</a:t>
            </a:r>
            <a:endParaRPr lang="en-GB" sz="1600" baseline="3000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59069380577971"/>
          <c:y val="0.0523285640996421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60825047330305"/>
          <c:y val="0.0487805604226617"/>
          <c:w val="0.660437872298482"/>
          <c:h val="0.701544559227706"/>
        </c:manualLayout>
      </c:layout>
      <c:scatterChart>
        <c:scatterStyle val="lineMarker"/>
        <c:varyColors val="0"/>
        <c:ser>
          <c:idx val="1"/>
          <c:order val="0"/>
          <c:spPr>
            <a:ln w="12700">
              <a:solidFill>
                <a:schemeClr val="bg1"/>
              </a:solidFill>
            </a:ln>
          </c:spPr>
          <c:marker>
            <c:symbol val="none"/>
          </c:marker>
          <c:xVal>
            <c:numRef>
              <c:f>'HDRCAM09 (selectiveLa)'!$AL$1:$AM$1</c:f>
              <c:numCache>
                <c:formatCode>General</c:formatCode>
                <c:ptCount val="2"/>
                <c:pt idx="0">
                  <c:v>0.0</c:v>
                </c:pt>
                <c:pt idx="1">
                  <c:v>140.0</c:v>
                </c:pt>
              </c:numCache>
            </c:numRef>
          </c:xVal>
          <c:yVal>
            <c:numRef>
              <c:f>'HDRCAM09 (selectiveLa)'!$AL$1:$AM$1</c:f>
              <c:numCache>
                <c:formatCode>General</c:formatCode>
                <c:ptCount val="2"/>
                <c:pt idx="0">
                  <c:v>0.0</c:v>
                </c:pt>
                <c:pt idx="1">
                  <c:v>140.0</c:v>
                </c:pt>
              </c:numCache>
            </c:numRef>
          </c:yVal>
          <c:smooth val="0"/>
        </c:ser>
        <c:ser>
          <c:idx val="2"/>
          <c:order val="1"/>
          <c:tx>
            <c:v>CIECAM02</c:v>
          </c:tx>
          <c:spPr>
            <a:ln w="28575">
              <a:noFill/>
            </a:ln>
          </c:spPr>
          <c:marker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xVal>
            <c:numRef>
              <c:f>'CIECAM02 &amp; CIELAB'!$P$818:$P$857</c:f>
              <c:numCache>
                <c:formatCode>0.00</c:formatCode>
                <c:ptCount val="40"/>
                <c:pt idx="0">
                  <c:v>5.990804801693542</c:v>
                </c:pt>
                <c:pt idx="1">
                  <c:v>6.629945487055195</c:v>
                </c:pt>
                <c:pt idx="2">
                  <c:v>61.8233765486175</c:v>
                </c:pt>
                <c:pt idx="3">
                  <c:v>77.59832922159917</c:v>
                </c:pt>
                <c:pt idx="4">
                  <c:v>114.1707227586548</c:v>
                </c:pt>
                <c:pt idx="5">
                  <c:v>100.0671414501731</c:v>
                </c:pt>
                <c:pt idx="6">
                  <c:v>120.2633713651291</c:v>
                </c:pt>
                <c:pt idx="7">
                  <c:v>52.76198719031294</c:v>
                </c:pt>
                <c:pt idx="8">
                  <c:v>57.57093589231231</c:v>
                </c:pt>
                <c:pt idx="9">
                  <c:v>92.72564396311342</c:v>
                </c:pt>
                <c:pt idx="10">
                  <c:v>106.9760182767922</c:v>
                </c:pt>
                <c:pt idx="11">
                  <c:v>44.04073397323678</c:v>
                </c:pt>
                <c:pt idx="12">
                  <c:v>38.37344026604104</c:v>
                </c:pt>
                <c:pt idx="13">
                  <c:v>85.66664912195385</c:v>
                </c:pt>
                <c:pt idx="14">
                  <c:v>74.92970135034915</c:v>
                </c:pt>
                <c:pt idx="15">
                  <c:v>83.48802910948099</c:v>
                </c:pt>
                <c:pt idx="16">
                  <c:v>115.3007333422572</c:v>
                </c:pt>
                <c:pt idx="17">
                  <c:v>59.80250975732945</c:v>
                </c:pt>
                <c:pt idx="18">
                  <c:v>116.131985678711</c:v>
                </c:pt>
                <c:pt idx="19">
                  <c:v>83.51118102640755</c:v>
                </c:pt>
                <c:pt idx="20">
                  <c:v>106.1211214294362</c:v>
                </c:pt>
                <c:pt idx="21">
                  <c:v>33.67027612063713</c:v>
                </c:pt>
                <c:pt idx="22">
                  <c:v>59.0014288019773</c:v>
                </c:pt>
                <c:pt idx="23">
                  <c:v>95.87467411058168</c:v>
                </c:pt>
                <c:pt idx="24">
                  <c:v>47.31131168457308</c:v>
                </c:pt>
                <c:pt idx="25">
                  <c:v>61.57547862961299</c:v>
                </c:pt>
                <c:pt idx="26">
                  <c:v>30.06067060452146</c:v>
                </c:pt>
                <c:pt idx="27">
                  <c:v>40.1828610926332</c:v>
                </c:pt>
                <c:pt idx="28">
                  <c:v>29.23483680181796</c:v>
                </c:pt>
                <c:pt idx="29">
                  <c:v>122.0832598137376</c:v>
                </c:pt>
                <c:pt idx="30">
                  <c:v>119.4188189912934</c:v>
                </c:pt>
                <c:pt idx="31">
                  <c:v>33.9099230905242</c:v>
                </c:pt>
                <c:pt idx="32">
                  <c:v>18.96191255669548</c:v>
                </c:pt>
                <c:pt idx="33">
                  <c:v>117.1266560670859</c:v>
                </c:pt>
                <c:pt idx="34">
                  <c:v>99.91049656543613</c:v>
                </c:pt>
                <c:pt idx="35">
                  <c:v>57.368233470712</c:v>
                </c:pt>
                <c:pt idx="36">
                  <c:v>22.32731460863461</c:v>
                </c:pt>
                <c:pt idx="37">
                  <c:v>123.1663508210123</c:v>
                </c:pt>
                <c:pt idx="38">
                  <c:v>7.684712340643394</c:v>
                </c:pt>
                <c:pt idx="39">
                  <c:v>113.736501167794</c:v>
                </c:pt>
              </c:numCache>
            </c:numRef>
          </c:xVal>
          <c:yVal>
            <c:numRef>
              <c:f>'CIECAM02 &amp; CIELAB'!$Z$818:$Z$857</c:f>
              <c:numCache>
                <c:formatCode>0.00</c:formatCode>
                <c:ptCount val="40"/>
                <c:pt idx="0">
                  <c:v>4.157929714055776</c:v>
                </c:pt>
                <c:pt idx="1">
                  <c:v>4.157929714055776</c:v>
                </c:pt>
                <c:pt idx="2">
                  <c:v>81.22890542540085</c:v>
                </c:pt>
                <c:pt idx="3">
                  <c:v>98.89041744952817</c:v>
                </c:pt>
                <c:pt idx="4">
                  <c:v>94.95900796820947</c:v>
                </c:pt>
                <c:pt idx="5">
                  <c:v>110.9157421475289</c:v>
                </c:pt>
                <c:pt idx="6">
                  <c:v>98.38436055484486</c:v>
                </c:pt>
                <c:pt idx="7">
                  <c:v>56.53716108749195</c:v>
                </c:pt>
                <c:pt idx="8">
                  <c:v>84.05640411767773</c:v>
                </c:pt>
                <c:pt idx="9">
                  <c:v>86.79605247977478</c:v>
                </c:pt>
                <c:pt idx="10">
                  <c:v>90.27641404644821</c:v>
                </c:pt>
                <c:pt idx="11">
                  <c:v>54.50085761162289</c:v>
                </c:pt>
                <c:pt idx="12">
                  <c:v>55.90935724162686</c:v>
                </c:pt>
                <c:pt idx="13">
                  <c:v>75.58293465993465</c:v>
                </c:pt>
                <c:pt idx="14">
                  <c:v>77.41258765688896</c:v>
                </c:pt>
                <c:pt idx="15">
                  <c:v>59.845583746242</c:v>
                </c:pt>
                <c:pt idx="16">
                  <c:v>97.58941165689383</c:v>
                </c:pt>
                <c:pt idx="17">
                  <c:v>52.54580252363884</c:v>
                </c:pt>
                <c:pt idx="18">
                  <c:v>107.8442126242142</c:v>
                </c:pt>
                <c:pt idx="19">
                  <c:v>80.80970351791413</c:v>
                </c:pt>
                <c:pt idx="20">
                  <c:v>105.7980753952586</c:v>
                </c:pt>
                <c:pt idx="21">
                  <c:v>48.99529994978818</c:v>
                </c:pt>
                <c:pt idx="22">
                  <c:v>68.21229928028432</c:v>
                </c:pt>
                <c:pt idx="23">
                  <c:v>87.77075518197171</c:v>
                </c:pt>
                <c:pt idx="24">
                  <c:v>57.33681931872011</c:v>
                </c:pt>
                <c:pt idx="25">
                  <c:v>64.17170121874743</c:v>
                </c:pt>
                <c:pt idx="26">
                  <c:v>45.26731098721636</c:v>
                </c:pt>
                <c:pt idx="27">
                  <c:v>41.86409010035295</c:v>
                </c:pt>
                <c:pt idx="28">
                  <c:v>26.32670517616299</c:v>
                </c:pt>
                <c:pt idx="29">
                  <c:v>108.952485781228</c:v>
                </c:pt>
                <c:pt idx="30">
                  <c:v>91.90972517445573</c:v>
                </c:pt>
                <c:pt idx="31">
                  <c:v>43.10027081022297</c:v>
                </c:pt>
                <c:pt idx="32">
                  <c:v>15.50317661671168</c:v>
                </c:pt>
                <c:pt idx="33">
                  <c:v>109.8643092679966</c:v>
                </c:pt>
                <c:pt idx="34">
                  <c:v>79.04212179024892</c:v>
                </c:pt>
                <c:pt idx="35">
                  <c:v>56.69073778322891</c:v>
                </c:pt>
                <c:pt idx="36">
                  <c:v>18.16142156349485</c:v>
                </c:pt>
                <c:pt idx="37">
                  <c:v>99.65107074052223</c:v>
                </c:pt>
                <c:pt idx="38">
                  <c:v>2.764541429139883</c:v>
                </c:pt>
                <c:pt idx="39">
                  <c:v>103.8500916849219</c:v>
                </c:pt>
              </c:numCache>
            </c:numRef>
          </c:yVal>
          <c:smooth val="0"/>
        </c:ser>
        <c:ser>
          <c:idx val="0"/>
          <c:order val="2"/>
          <c:tx>
            <c:v>Our Model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'HDRCAM09 (selectiveLa)'!$O$818:$O$857</c:f>
              <c:numCache>
                <c:formatCode>0.00</c:formatCode>
                <c:ptCount val="40"/>
                <c:pt idx="0">
                  <c:v>13.3671</c:v>
                </c:pt>
                <c:pt idx="1">
                  <c:v>14.7197</c:v>
                </c:pt>
                <c:pt idx="2">
                  <c:v>63.01600000000001</c:v>
                </c:pt>
                <c:pt idx="3">
                  <c:v>77.84920000000002</c:v>
                </c:pt>
                <c:pt idx="4">
                  <c:v>99.57549999999995</c:v>
                </c:pt>
                <c:pt idx="5">
                  <c:v>94.9765</c:v>
                </c:pt>
                <c:pt idx="6">
                  <c:v>102.8401</c:v>
                </c:pt>
                <c:pt idx="7">
                  <c:v>65.7423</c:v>
                </c:pt>
                <c:pt idx="8">
                  <c:v>62.3878</c:v>
                </c:pt>
                <c:pt idx="9">
                  <c:v>92.2699</c:v>
                </c:pt>
                <c:pt idx="10">
                  <c:v>95.87899999999995</c:v>
                </c:pt>
                <c:pt idx="11">
                  <c:v>61.4101</c:v>
                </c:pt>
                <c:pt idx="12">
                  <c:v>47.5794</c:v>
                </c:pt>
                <c:pt idx="13">
                  <c:v>86.194</c:v>
                </c:pt>
                <c:pt idx="14">
                  <c:v>70.41720000000182</c:v>
                </c:pt>
                <c:pt idx="15">
                  <c:v>67.2134</c:v>
                </c:pt>
                <c:pt idx="16">
                  <c:v>100.591</c:v>
                </c:pt>
                <c:pt idx="17">
                  <c:v>52.1488</c:v>
                </c:pt>
                <c:pt idx="18">
                  <c:v>109.3908</c:v>
                </c:pt>
                <c:pt idx="19">
                  <c:v>71.3262</c:v>
                </c:pt>
                <c:pt idx="20">
                  <c:v>105.6104</c:v>
                </c:pt>
                <c:pt idx="21">
                  <c:v>34.8166</c:v>
                </c:pt>
                <c:pt idx="22">
                  <c:v>63.8818</c:v>
                </c:pt>
                <c:pt idx="23">
                  <c:v>86.37629999999998</c:v>
                </c:pt>
                <c:pt idx="24">
                  <c:v>47.9441</c:v>
                </c:pt>
                <c:pt idx="25">
                  <c:v>49.5143</c:v>
                </c:pt>
                <c:pt idx="26">
                  <c:v>32.9199</c:v>
                </c:pt>
                <c:pt idx="27">
                  <c:v>48.3498</c:v>
                </c:pt>
                <c:pt idx="28">
                  <c:v>31.04569999999928</c:v>
                </c:pt>
                <c:pt idx="29">
                  <c:v>117.1007</c:v>
                </c:pt>
                <c:pt idx="30">
                  <c:v>101.2910000000001</c:v>
                </c:pt>
                <c:pt idx="31">
                  <c:v>40.92970000000001</c:v>
                </c:pt>
                <c:pt idx="32">
                  <c:v>27.24809999999959</c:v>
                </c:pt>
                <c:pt idx="33">
                  <c:v>112.0493</c:v>
                </c:pt>
                <c:pt idx="34">
                  <c:v>88.0095</c:v>
                </c:pt>
                <c:pt idx="35">
                  <c:v>56.1152</c:v>
                </c:pt>
                <c:pt idx="36">
                  <c:v>29.92239999999918</c:v>
                </c:pt>
                <c:pt idx="37">
                  <c:v>110.2876000000003</c:v>
                </c:pt>
                <c:pt idx="38">
                  <c:v>11.3408</c:v>
                </c:pt>
                <c:pt idx="39">
                  <c:v>100.3091</c:v>
                </c:pt>
              </c:numCache>
            </c:numRef>
          </c:xVal>
          <c:yVal>
            <c:numRef>
              <c:f>'HDRCAM09 (selectiveLa)'!$Z$818:$Z$857</c:f>
              <c:numCache>
                <c:formatCode>0.00</c:formatCode>
                <c:ptCount val="40"/>
                <c:pt idx="0">
                  <c:v>4.157929714055776</c:v>
                </c:pt>
                <c:pt idx="1">
                  <c:v>4.157929714055776</c:v>
                </c:pt>
                <c:pt idx="2">
                  <c:v>81.22890542540085</c:v>
                </c:pt>
                <c:pt idx="3">
                  <c:v>98.89041744952817</c:v>
                </c:pt>
                <c:pt idx="4">
                  <c:v>94.95900796820947</c:v>
                </c:pt>
                <c:pt idx="5">
                  <c:v>110.9157421475289</c:v>
                </c:pt>
                <c:pt idx="6">
                  <c:v>98.38436055484486</c:v>
                </c:pt>
                <c:pt idx="7">
                  <c:v>56.53716108749195</c:v>
                </c:pt>
                <c:pt idx="8">
                  <c:v>84.05640411767773</c:v>
                </c:pt>
                <c:pt idx="9">
                  <c:v>86.79605247977478</c:v>
                </c:pt>
                <c:pt idx="10">
                  <c:v>90.27641404644821</c:v>
                </c:pt>
                <c:pt idx="11">
                  <c:v>54.50085761162289</c:v>
                </c:pt>
                <c:pt idx="12">
                  <c:v>55.90935724162686</c:v>
                </c:pt>
                <c:pt idx="13">
                  <c:v>75.58293465993465</c:v>
                </c:pt>
                <c:pt idx="14">
                  <c:v>77.41258765688896</c:v>
                </c:pt>
                <c:pt idx="15">
                  <c:v>59.845583746242</c:v>
                </c:pt>
                <c:pt idx="16">
                  <c:v>97.58941165689383</c:v>
                </c:pt>
                <c:pt idx="17">
                  <c:v>52.54580252363884</c:v>
                </c:pt>
                <c:pt idx="18">
                  <c:v>107.8442126242142</c:v>
                </c:pt>
                <c:pt idx="19">
                  <c:v>80.80970351791413</c:v>
                </c:pt>
                <c:pt idx="20">
                  <c:v>105.7980753952586</c:v>
                </c:pt>
                <c:pt idx="21">
                  <c:v>48.99529994978818</c:v>
                </c:pt>
                <c:pt idx="22">
                  <c:v>68.21229928028432</c:v>
                </c:pt>
                <c:pt idx="23">
                  <c:v>87.77075518197171</c:v>
                </c:pt>
                <c:pt idx="24">
                  <c:v>57.33681931872011</c:v>
                </c:pt>
                <c:pt idx="25">
                  <c:v>64.17170121874743</c:v>
                </c:pt>
                <c:pt idx="26">
                  <c:v>45.26731098721636</c:v>
                </c:pt>
                <c:pt idx="27">
                  <c:v>41.86409010035295</c:v>
                </c:pt>
                <c:pt idx="28">
                  <c:v>26.32670517616299</c:v>
                </c:pt>
                <c:pt idx="29">
                  <c:v>108.952485781228</c:v>
                </c:pt>
                <c:pt idx="30">
                  <c:v>91.90972517445573</c:v>
                </c:pt>
                <c:pt idx="31">
                  <c:v>43.10027081022297</c:v>
                </c:pt>
                <c:pt idx="32">
                  <c:v>15.50317661671168</c:v>
                </c:pt>
                <c:pt idx="33">
                  <c:v>109.8643092679966</c:v>
                </c:pt>
                <c:pt idx="34">
                  <c:v>79.04212179024892</c:v>
                </c:pt>
                <c:pt idx="35">
                  <c:v>56.69073778322891</c:v>
                </c:pt>
                <c:pt idx="36">
                  <c:v>18.16142156349485</c:v>
                </c:pt>
                <c:pt idx="37">
                  <c:v>99.65107074052223</c:v>
                </c:pt>
                <c:pt idx="38">
                  <c:v>2.764541429139883</c:v>
                </c:pt>
                <c:pt idx="39">
                  <c:v>103.8500916849219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0777816"/>
        <c:axId val="-2040790952"/>
      </c:scatterChart>
      <c:valAx>
        <c:axId val="-2040777816"/>
        <c:scaling>
          <c:orientation val="minMax"/>
          <c:max val="14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 dirty="0" smtClean="0"/>
                  <a:t>Predicted </a:t>
                </a:r>
                <a:r>
                  <a:rPr lang="en-US" noProof="0" dirty="0" smtClean="0"/>
                  <a:t>Colorfulness</a:t>
                </a:r>
                <a:endParaRPr lang="en-US" noProof="0" dirty="0"/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40790952"/>
        <c:crosses val="autoZero"/>
        <c:crossBetween val="midCat"/>
        <c:majorUnit val="30.0"/>
      </c:valAx>
      <c:valAx>
        <c:axId val="-2040790952"/>
        <c:scaling>
          <c:orientation val="minMax"/>
          <c:max val="140.0"/>
          <c:min val="0.0"/>
        </c:scaling>
        <c:delete val="0"/>
        <c:axPos val="l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/>
                  <a:t>Perceived Colorfulness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40777816"/>
        <c:crosses val="autoZero"/>
        <c:crossBetween val="midCat"/>
        <c:majorUnit val="30.0"/>
      </c:valAx>
      <c:spPr>
        <a:solidFill>
          <a:schemeClr val="tx1"/>
        </a:solidFill>
        <a:ln w="9525">
          <a:solidFill>
            <a:schemeClr val="bg1"/>
          </a:solidFill>
        </a:ln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523601669794716"/>
          <c:y val="0.545558580471709"/>
          <c:w val="0.377850270705119"/>
          <c:h val="0.172334596293952"/>
        </c:manualLayout>
      </c:layout>
      <c:overlay val="0"/>
      <c:spPr>
        <a:solidFill>
          <a:schemeClr val="bg2">
            <a:lumMod val="20000"/>
            <a:lumOff val="80000"/>
          </a:schemeClr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en-GB" sz="1400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 b="0" i="0" u="none" strike="noStrike" baseline="0">
          <a:solidFill>
            <a:schemeClr val="bg1"/>
          </a:solidFill>
          <a:latin typeface="+mn-lt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GB" sz="1600">
                <a:solidFill>
                  <a:schemeClr val="bg1"/>
                </a:solidFill>
              </a:defRPr>
            </a:pPr>
            <a:r>
              <a:rPr lang="en-GB" sz="1600" dirty="0">
                <a:solidFill>
                  <a:schemeClr val="bg1"/>
                </a:solidFill>
              </a:rPr>
              <a:t>16,400 </a:t>
            </a:r>
            <a:r>
              <a:rPr lang="en-GB" sz="1600" dirty="0" err="1" smtClean="0">
                <a:solidFill>
                  <a:schemeClr val="bg1"/>
                </a:solidFill>
              </a:rPr>
              <a:t>cd</a:t>
            </a:r>
            <a:r>
              <a:rPr lang="en-GB" sz="1600" dirty="0" smtClean="0">
                <a:solidFill>
                  <a:schemeClr val="bg1"/>
                </a:solidFill>
              </a:rPr>
              <a:t>/m</a:t>
            </a:r>
            <a:r>
              <a:rPr lang="en-GB" sz="1600" baseline="30000" dirty="0" smtClean="0">
                <a:solidFill>
                  <a:schemeClr val="bg1"/>
                </a:solidFill>
              </a:rPr>
              <a:t>2</a:t>
            </a:r>
            <a:endParaRPr lang="en-GB" sz="1600" baseline="3000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59069380577971"/>
          <c:y val="0.0523285640996421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60825047330305"/>
          <c:y val="0.0487805604226617"/>
          <c:w val="0.660437872298482"/>
          <c:h val="0.701544559227706"/>
        </c:manualLayout>
      </c:layout>
      <c:scatterChart>
        <c:scatterStyle val="lineMarker"/>
        <c:varyColors val="0"/>
        <c:ser>
          <c:idx val="1"/>
          <c:order val="0"/>
          <c:spPr>
            <a:ln w="12700">
              <a:solidFill>
                <a:schemeClr val="bg1"/>
              </a:solidFill>
            </a:ln>
          </c:spPr>
          <c:marker>
            <c:symbol val="none"/>
          </c:marker>
          <c:xVal>
            <c:numRef>
              <c:f>'HDRCAM09 (selectiveLa)'!$AL$1:$AM$1</c:f>
              <c:numCache>
                <c:formatCode>General</c:formatCode>
                <c:ptCount val="2"/>
                <c:pt idx="0">
                  <c:v>0.0</c:v>
                </c:pt>
                <c:pt idx="1">
                  <c:v>140.0</c:v>
                </c:pt>
              </c:numCache>
            </c:numRef>
          </c:xVal>
          <c:yVal>
            <c:numRef>
              <c:f>'HDRCAM09 (selectiveLa)'!$AL$1:$AM$1</c:f>
              <c:numCache>
                <c:formatCode>General</c:formatCode>
                <c:ptCount val="2"/>
                <c:pt idx="0">
                  <c:v>0.0</c:v>
                </c:pt>
                <c:pt idx="1">
                  <c:v>140.0</c:v>
                </c:pt>
              </c:numCache>
            </c:numRef>
          </c:yVal>
          <c:smooth val="0"/>
        </c:ser>
        <c:ser>
          <c:idx val="2"/>
          <c:order val="1"/>
          <c:tx>
            <c:v>CIECAM02</c:v>
          </c:tx>
          <c:spPr>
            <a:ln w="28575">
              <a:noFill/>
            </a:ln>
          </c:spPr>
          <c:marker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xVal>
            <c:numRef>
              <c:f>'CIECAM02 &amp; CIELAB'!$P$818:$P$857</c:f>
              <c:numCache>
                <c:formatCode>0.00</c:formatCode>
                <c:ptCount val="40"/>
                <c:pt idx="0">
                  <c:v>5.990804801693542</c:v>
                </c:pt>
                <c:pt idx="1">
                  <c:v>6.629945487055195</c:v>
                </c:pt>
                <c:pt idx="2">
                  <c:v>61.8233765486175</c:v>
                </c:pt>
                <c:pt idx="3">
                  <c:v>77.59832922159917</c:v>
                </c:pt>
                <c:pt idx="4">
                  <c:v>114.1707227586546</c:v>
                </c:pt>
                <c:pt idx="5">
                  <c:v>100.0671414501731</c:v>
                </c:pt>
                <c:pt idx="6">
                  <c:v>120.2633713651291</c:v>
                </c:pt>
                <c:pt idx="7">
                  <c:v>52.76198719031294</c:v>
                </c:pt>
                <c:pt idx="8">
                  <c:v>57.57093589231231</c:v>
                </c:pt>
                <c:pt idx="9">
                  <c:v>92.72564396311342</c:v>
                </c:pt>
                <c:pt idx="10">
                  <c:v>106.9760182767922</c:v>
                </c:pt>
                <c:pt idx="11">
                  <c:v>44.04073397323678</c:v>
                </c:pt>
                <c:pt idx="12">
                  <c:v>38.37344026604104</c:v>
                </c:pt>
                <c:pt idx="13">
                  <c:v>85.66664912195385</c:v>
                </c:pt>
                <c:pt idx="14">
                  <c:v>74.92970135034915</c:v>
                </c:pt>
                <c:pt idx="15">
                  <c:v>83.48802910948099</c:v>
                </c:pt>
                <c:pt idx="16">
                  <c:v>115.3007333422572</c:v>
                </c:pt>
                <c:pt idx="17">
                  <c:v>59.80250975732945</c:v>
                </c:pt>
                <c:pt idx="18">
                  <c:v>116.131985678711</c:v>
                </c:pt>
                <c:pt idx="19">
                  <c:v>83.51118102640755</c:v>
                </c:pt>
                <c:pt idx="20">
                  <c:v>106.1211214294362</c:v>
                </c:pt>
                <c:pt idx="21">
                  <c:v>33.67027612063713</c:v>
                </c:pt>
                <c:pt idx="22">
                  <c:v>59.0014288019773</c:v>
                </c:pt>
                <c:pt idx="23">
                  <c:v>95.87467411058162</c:v>
                </c:pt>
                <c:pt idx="24">
                  <c:v>47.31131168457308</c:v>
                </c:pt>
                <c:pt idx="25">
                  <c:v>61.57547862961299</c:v>
                </c:pt>
                <c:pt idx="26">
                  <c:v>30.06067060452146</c:v>
                </c:pt>
                <c:pt idx="27">
                  <c:v>40.18286109263317</c:v>
                </c:pt>
                <c:pt idx="28">
                  <c:v>29.23483680181796</c:v>
                </c:pt>
                <c:pt idx="29">
                  <c:v>122.0832598137376</c:v>
                </c:pt>
                <c:pt idx="30">
                  <c:v>119.4188189912934</c:v>
                </c:pt>
                <c:pt idx="31">
                  <c:v>33.9099230905242</c:v>
                </c:pt>
                <c:pt idx="32">
                  <c:v>18.96191255669548</c:v>
                </c:pt>
                <c:pt idx="33">
                  <c:v>117.1266560670859</c:v>
                </c:pt>
                <c:pt idx="34">
                  <c:v>99.91049656543613</c:v>
                </c:pt>
                <c:pt idx="35">
                  <c:v>57.368233470712</c:v>
                </c:pt>
                <c:pt idx="36">
                  <c:v>22.32731460863461</c:v>
                </c:pt>
                <c:pt idx="37">
                  <c:v>123.1663508210123</c:v>
                </c:pt>
                <c:pt idx="38">
                  <c:v>7.684712340643394</c:v>
                </c:pt>
                <c:pt idx="39">
                  <c:v>113.736501167794</c:v>
                </c:pt>
              </c:numCache>
            </c:numRef>
          </c:xVal>
          <c:yVal>
            <c:numRef>
              <c:f>'CIECAM02 &amp; CIELAB'!$Z$818:$Z$857</c:f>
              <c:numCache>
                <c:formatCode>0.00</c:formatCode>
                <c:ptCount val="40"/>
                <c:pt idx="0">
                  <c:v>4.157929714055776</c:v>
                </c:pt>
                <c:pt idx="1">
                  <c:v>4.157929714055776</c:v>
                </c:pt>
                <c:pt idx="2">
                  <c:v>81.22890542540085</c:v>
                </c:pt>
                <c:pt idx="3">
                  <c:v>98.89041744952817</c:v>
                </c:pt>
                <c:pt idx="4">
                  <c:v>94.95900796820947</c:v>
                </c:pt>
                <c:pt idx="5">
                  <c:v>110.9157421475289</c:v>
                </c:pt>
                <c:pt idx="6">
                  <c:v>98.38436055484486</c:v>
                </c:pt>
                <c:pt idx="7">
                  <c:v>56.53716108749195</c:v>
                </c:pt>
                <c:pt idx="8">
                  <c:v>84.05640411767773</c:v>
                </c:pt>
                <c:pt idx="9">
                  <c:v>86.79605247977478</c:v>
                </c:pt>
                <c:pt idx="10">
                  <c:v>90.27641404644821</c:v>
                </c:pt>
                <c:pt idx="11">
                  <c:v>54.50085761162289</c:v>
                </c:pt>
                <c:pt idx="12">
                  <c:v>55.90935724162686</c:v>
                </c:pt>
                <c:pt idx="13">
                  <c:v>75.58293465993465</c:v>
                </c:pt>
                <c:pt idx="14">
                  <c:v>77.41258765688896</c:v>
                </c:pt>
                <c:pt idx="15">
                  <c:v>59.845583746242</c:v>
                </c:pt>
                <c:pt idx="16">
                  <c:v>97.58941165689383</c:v>
                </c:pt>
                <c:pt idx="17">
                  <c:v>52.54580252363884</c:v>
                </c:pt>
                <c:pt idx="18">
                  <c:v>107.8442126242143</c:v>
                </c:pt>
                <c:pt idx="19">
                  <c:v>80.80970351791413</c:v>
                </c:pt>
                <c:pt idx="20">
                  <c:v>105.7980753952586</c:v>
                </c:pt>
                <c:pt idx="21">
                  <c:v>48.99529994978818</c:v>
                </c:pt>
                <c:pt idx="22">
                  <c:v>68.21229928028432</c:v>
                </c:pt>
                <c:pt idx="23">
                  <c:v>87.77075518197171</c:v>
                </c:pt>
                <c:pt idx="24">
                  <c:v>57.33681931872011</c:v>
                </c:pt>
                <c:pt idx="25">
                  <c:v>64.17170121874743</c:v>
                </c:pt>
                <c:pt idx="26">
                  <c:v>45.26731098721636</c:v>
                </c:pt>
                <c:pt idx="27">
                  <c:v>41.86409010035295</c:v>
                </c:pt>
                <c:pt idx="28">
                  <c:v>26.32670517616299</c:v>
                </c:pt>
                <c:pt idx="29">
                  <c:v>108.952485781228</c:v>
                </c:pt>
                <c:pt idx="30">
                  <c:v>91.90972517445573</c:v>
                </c:pt>
                <c:pt idx="31">
                  <c:v>43.10027081022297</c:v>
                </c:pt>
                <c:pt idx="32">
                  <c:v>15.50317661671168</c:v>
                </c:pt>
                <c:pt idx="33">
                  <c:v>109.8643092679966</c:v>
                </c:pt>
                <c:pt idx="34">
                  <c:v>79.04212179024892</c:v>
                </c:pt>
                <c:pt idx="35">
                  <c:v>56.69073778322891</c:v>
                </c:pt>
                <c:pt idx="36">
                  <c:v>18.16142156349485</c:v>
                </c:pt>
                <c:pt idx="37">
                  <c:v>99.65107074052223</c:v>
                </c:pt>
                <c:pt idx="38">
                  <c:v>2.764541429139883</c:v>
                </c:pt>
                <c:pt idx="39">
                  <c:v>103.8500916849219</c:v>
                </c:pt>
              </c:numCache>
            </c:numRef>
          </c:yVal>
          <c:smooth val="0"/>
        </c:ser>
        <c:ser>
          <c:idx val="0"/>
          <c:order val="2"/>
          <c:tx>
            <c:v>Our Model</c:v>
          </c:tx>
          <c:spPr>
            <a:ln w="28575"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c:spPr>
          <c:marker>
            <c:symbol val="diamond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c:spPr>
          </c:marker>
          <c:xVal>
            <c:numRef>
              <c:f>'HDRCAM09 (selectiveLa)'!$O$818:$O$857</c:f>
              <c:numCache>
                <c:formatCode>0.00</c:formatCode>
                <c:ptCount val="40"/>
                <c:pt idx="0">
                  <c:v>13.3671</c:v>
                </c:pt>
                <c:pt idx="1">
                  <c:v>14.7197</c:v>
                </c:pt>
                <c:pt idx="2">
                  <c:v>63.01600000000001</c:v>
                </c:pt>
                <c:pt idx="3">
                  <c:v>77.84920000000002</c:v>
                </c:pt>
                <c:pt idx="4">
                  <c:v>99.57549999999995</c:v>
                </c:pt>
                <c:pt idx="5">
                  <c:v>94.9765</c:v>
                </c:pt>
                <c:pt idx="6">
                  <c:v>102.8401</c:v>
                </c:pt>
                <c:pt idx="7">
                  <c:v>65.7423</c:v>
                </c:pt>
                <c:pt idx="8">
                  <c:v>62.3878</c:v>
                </c:pt>
                <c:pt idx="9">
                  <c:v>92.2699</c:v>
                </c:pt>
                <c:pt idx="10">
                  <c:v>95.87899999999995</c:v>
                </c:pt>
                <c:pt idx="11">
                  <c:v>61.4101</c:v>
                </c:pt>
                <c:pt idx="12">
                  <c:v>47.5794</c:v>
                </c:pt>
                <c:pt idx="13">
                  <c:v>86.194</c:v>
                </c:pt>
                <c:pt idx="14">
                  <c:v>70.41720000000182</c:v>
                </c:pt>
                <c:pt idx="15">
                  <c:v>67.2134</c:v>
                </c:pt>
                <c:pt idx="16">
                  <c:v>100.591</c:v>
                </c:pt>
                <c:pt idx="17">
                  <c:v>52.1488</c:v>
                </c:pt>
                <c:pt idx="18">
                  <c:v>109.3908</c:v>
                </c:pt>
                <c:pt idx="19">
                  <c:v>71.3262</c:v>
                </c:pt>
                <c:pt idx="20">
                  <c:v>105.6104</c:v>
                </c:pt>
                <c:pt idx="21">
                  <c:v>34.8166</c:v>
                </c:pt>
                <c:pt idx="22">
                  <c:v>63.8818</c:v>
                </c:pt>
                <c:pt idx="23">
                  <c:v>86.37629999999998</c:v>
                </c:pt>
                <c:pt idx="24">
                  <c:v>47.9441</c:v>
                </c:pt>
                <c:pt idx="25">
                  <c:v>49.5143</c:v>
                </c:pt>
                <c:pt idx="26">
                  <c:v>32.9199</c:v>
                </c:pt>
                <c:pt idx="27">
                  <c:v>48.3498</c:v>
                </c:pt>
                <c:pt idx="28">
                  <c:v>31.04569999999925</c:v>
                </c:pt>
                <c:pt idx="29">
                  <c:v>117.1007</c:v>
                </c:pt>
                <c:pt idx="30">
                  <c:v>101.2910000000001</c:v>
                </c:pt>
                <c:pt idx="31">
                  <c:v>40.92970000000001</c:v>
                </c:pt>
                <c:pt idx="32">
                  <c:v>27.24809999999959</c:v>
                </c:pt>
                <c:pt idx="33">
                  <c:v>112.0493</c:v>
                </c:pt>
                <c:pt idx="34">
                  <c:v>88.0095</c:v>
                </c:pt>
                <c:pt idx="35">
                  <c:v>56.1152</c:v>
                </c:pt>
                <c:pt idx="36">
                  <c:v>29.92239999999918</c:v>
                </c:pt>
                <c:pt idx="37">
                  <c:v>110.2876000000003</c:v>
                </c:pt>
                <c:pt idx="38">
                  <c:v>11.3408</c:v>
                </c:pt>
                <c:pt idx="39">
                  <c:v>100.3091</c:v>
                </c:pt>
              </c:numCache>
            </c:numRef>
          </c:xVal>
          <c:yVal>
            <c:numRef>
              <c:f>'HDRCAM09 (selectiveLa)'!$Z$818:$Z$857</c:f>
              <c:numCache>
                <c:formatCode>0.00</c:formatCode>
                <c:ptCount val="40"/>
                <c:pt idx="0">
                  <c:v>4.157929714055776</c:v>
                </c:pt>
                <c:pt idx="1">
                  <c:v>4.157929714055776</c:v>
                </c:pt>
                <c:pt idx="2">
                  <c:v>81.22890542540085</c:v>
                </c:pt>
                <c:pt idx="3">
                  <c:v>98.89041744952817</c:v>
                </c:pt>
                <c:pt idx="4">
                  <c:v>94.95900796820947</c:v>
                </c:pt>
                <c:pt idx="5">
                  <c:v>110.9157421475289</c:v>
                </c:pt>
                <c:pt idx="6">
                  <c:v>98.38436055484486</c:v>
                </c:pt>
                <c:pt idx="7">
                  <c:v>56.53716108749195</c:v>
                </c:pt>
                <c:pt idx="8">
                  <c:v>84.05640411767773</c:v>
                </c:pt>
                <c:pt idx="9">
                  <c:v>86.79605247977478</c:v>
                </c:pt>
                <c:pt idx="10">
                  <c:v>90.27641404644821</c:v>
                </c:pt>
                <c:pt idx="11">
                  <c:v>54.50085761162289</c:v>
                </c:pt>
                <c:pt idx="12">
                  <c:v>55.90935724162686</c:v>
                </c:pt>
                <c:pt idx="13">
                  <c:v>75.58293465993465</c:v>
                </c:pt>
                <c:pt idx="14">
                  <c:v>77.41258765688896</c:v>
                </c:pt>
                <c:pt idx="15">
                  <c:v>59.845583746242</c:v>
                </c:pt>
                <c:pt idx="16">
                  <c:v>97.58941165689383</c:v>
                </c:pt>
                <c:pt idx="17">
                  <c:v>52.54580252363884</c:v>
                </c:pt>
                <c:pt idx="18">
                  <c:v>107.8442126242143</c:v>
                </c:pt>
                <c:pt idx="19">
                  <c:v>80.80970351791413</c:v>
                </c:pt>
                <c:pt idx="20">
                  <c:v>105.7980753952586</c:v>
                </c:pt>
                <c:pt idx="21">
                  <c:v>48.99529994978818</c:v>
                </c:pt>
                <c:pt idx="22">
                  <c:v>68.21229928028432</c:v>
                </c:pt>
                <c:pt idx="23">
                  <c:v>87.77075518197171</c:v>
                </c:pt>
                <c:pt idx="24">
                  <c:v>57.33681931872011</c:v>
                </c:pt>
                <c:pt idx="25">
                  <c:v>64.17170121874743</c:v>
                </c:pt>
                <c:pt idx="26">
                  <c:v>45.26731098721636</c:v>
                </c:pt>
                <c:pt idx="27">
                  <c:v>41.86409010035295</c:v>
                </c:pt>
                <c:pt idx="28">
                  <c:v>26.32670517616299</c:v>
                </c:pt>
                <c:pt idx="29">
                  <c:v>108.952485781228</c:v>
                </c:pt>
                <c:pt idx="30">
                  <c:v>91.90972517445573</c:v>
                </c:pt>
                <c:pt idx="31">
                  <c:v>43.10027081022297</c:v>
                </c:pt>
                <c:pt idx="32">
                  <c:v>15.50317661671168</c:v>
                </c:pt>
                <c:pt idx="33">
                  <c:v>109.8643092679966</c:v>
                </c:pt>
                <c:pt idx="34">
                  <c:v>79.04212179024892</c:v>
                </c:pt>
                <c:pt idx="35">
                  <c:v>56.69073778322891</c:v>
                </c:pt>
                <c:pt idx="36">
                  <c:v>18.16142156349485</c:v>
                </c:pt>
                <c:pt idx="37">
                  <c:v>99.65107074052223</c:v>
                </c:pt>
                <c:pt idx="38">
                  <c:v>2.764541429139883</c:v>
                </c:pt>
                <c:pt idx="39">
                  <c:v>103.8500916849219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0842024"/>
        <c:axId val="-2040852280"/>
      </c:scatterChart>
      <c:valAx>
        <c:axId val="-2040842024"/>
        <c:scaling>
          <c:orientation val="minMax"/>
          <c:max val="14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 dirty="0" smtClean="0"/>
                  <a:t>Predicted </a:t>
                </a:r>
                <a:r>
                  <a:rPr lang="en-US" noProof="0" dirty="0" smtClean="0"/>
                  <a:t>Colorfulness</a:t>
                </a:r>
                <a:endParaRPr lang="en-US" noProof="0" dirty="0"/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40852280"/>
        <c:crosses val="autoZero"/>
        <c:crossBetween val="midCat"/>
        <c:majorUnit val="30.0"/>
      </c:valAx>
      <c:valAx>
        <c:axId val="-2040852280"/>
        <c:scaling>
          <c:orientation val="minMax"/>
          <c:max val="140.0"/>
          <c:min val="0.0"/>
        </c:scaling>
        <c:delete val="0"/>
        <c:axPos val="l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/>
                  <a:t>Perceived Colorfulness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40842024"/>
        <c:crosses val="autoZero"/>
        <c:crossBetween val="midCat"/>
        <c:majorUnit val="30.0"/>
      </c:valAx>
      <c:spPr>
        <a:solidFill>
          <a:schemeClr val="tx1"/>
        </a:solidFill>
        <a:ln w="9525">
          <a:solidFill>
            <a:schemeClr val="bg1"/>
          </a:solidFill>
        </a:ln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523601669794716"/>
          <c:y val="0.545558580471709"/>
          <c:w val="0.377850270705119"/>
          <c:h val="0.172334596293952"/>
        </c:manualLayout>
      </c:layout>
      <c:overlay val="0"/>
      <c:spPr>
        <a:solidFill>
          <a:schemeClr val="bg2">
            <a:lumMod val="20000"/>
            <a:lumOff val="80000"/>
          </a:schemeClr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en-GB" sz="1400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000000"/>
    </a:solidFill>
    <a:ln>
      <a:noFill/>
    </a:ln>
  </c:spPr>
  <c:txPr>
    <a:bodyPr/>
    <a:lstStyle/>
    <a:p>
      <a:pPr>
        <a:defRPr sz="1600" b="0" i="0" u="none" strike="noStrike" baseline="0">
          <a:solidFill>
            <a:schemeClr val="bg1"/>
          </a:solidFill>
          <a:latin typeface="+mn-lt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GB" sz="1600">
                <a:solidFill>
                  <a:schemeClr val="bg1"/>
                </a:solidFill>
              </a:defRPr>
            </a:pPr>
            <a:r>
              <a:rPr lang="en-GB" sz="1600" dirty="0">
                <a:solidFill>
                  <a:schemeClr val="bg1"/>
                </a:solidFill>
              </a:rPr>
              <a:t>16,400 </a:t>
            </a:r>
            <a:r>
              <a:rPr lang="en-GB" sz="1600" dirty="0" err="1" smtClean="0">
                <a:solidFill>
                  <a:schemeClr val="bg1"/>
                </a:solidFill>
              </a:rPr>
              <a:t>cd</a:t>
            </a:r>
            <a:r>
              <a:rPr lang="en-GB" sz="1600" dirty="0" smtClean="0">
                <a:solidFill>
                  <a:schemeClr val="bg1"/>
                </a:solidFill>
              </a:rPr>
              <a:t>/m</a:t>
            </a:r>
            <a:r>
              <a:rPr lang="en-GB" sz="1600" baseline="30000" dirty="0" smtClean="0">
                <a:solidFill>
                  <a:schemeClr val="bg1"/>
                </a:solidFill>
              </a:rPr>
              <a:t>2</a:t>
            </a:r>
            <a:endParaRPr lang="en-GB" sz="1600" baseline="3000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68709687586072"/>
          <c:y val="0.0518292484939357"/>
        </c:manualLayout>
      </c:layout>
      <c:overlay val="1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61795855948937"/>
          <c:y val="0.0487805604226617"/>
          <c:w val="0.659173998895543"/>
          <c:h val="0.701544559227706"/>
        </c:manualLayout>
      </c:layout>
      <c:scatterChart>
        <c:scatterStyle val="lineMarker"/>
        <c:varyColors val="0"/>
        <c:ser>
          <c:idx val="1"/>
          <c:order val="0"/>
          <c:spPr>
            <a:ln w="12700">
              <a:solidFill>
                <a:schemeClr val="bg1"/>
              </a:solidFill>
            </a:ln>
          </c:spPr>
          <c:marker>
            <c:symbol val="none"/>
          </c:marker>
          <c:xVal>
            <c:numRef>
              <c:f>'HDRCAM09 (selectiveLa)'!$AF$1:$AG$1</c:f>
              <c:numCache>
                <c:formatCode>General</c:formatCode>
                <c:ptCount val="2"/>
                <c:pt idx="0">
                  <c:v>0.0</c:v>
                </c:pt>
                <c:pt idx="1">
                  <c:v>100.0</c:v>
                </c:pt>
              </c:numCache>
            </c:numRef>
          </c:xVal>
          <c:yVal>
            <c:numRef>
              <c:f>'HDRCAM09 (selectiveLa)'!$AF$1:$AG$1</c:f>
              <c:numCache>
                <c:formatCode>General</c:formatCode>
                <c:ptCount val="2"/>
                <c:pt idx="0">
                  <c:v>0.0</c:v>
                </c:pt>
                <c:pt idx="1">
                  <c:v>100.0</c:v>
                </c:pt>
              </c:numCache>
            </c:numRef>
          </c:yVal>
          <c:smooth val="0"/>
        </c:ser>
        <c:ser>
          <c:idx val="2"/>
          <c:order val="1"/>
          <c:tx>
            <c:v>CIECAM02</c:v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rgbClr val="00B0F0"/>
              </a:solidFill>
              <a:ln>
                <a:solidFill>
                  <a:srgbClr val="00B0F0"/>
                </a:solidFill>
                <a:prstDash val="solid"/>
              </a:ln>
            </c:spPr>
          </c:marker>
          <c:xVal>
            <c:numRef>
              <c:f>'CIECAM02 &amp; CIELAB'!$N$818:$N$857</c:f>
              <c:numCache>
                <c:formatCode>0.00</c:formatCode>
                <c:ptCount val="40"/>
                <c:pt idx="0">
                  <c:v>10.35210000000012</c:v>
                </c:pt>
                <c:pt idx="1">
                  <c:v>10.9287</c:v>
                </c:pt>
                <c:pt idx="2">
                  <c:v>12.7179</c:v>
                </c:pt>
                <c:pt idx="3">
                  <c:v>17.50569999999959</c:v>
                </c:pt>
                <c:pt idx="4">
                  <c:v>22.8432</c:v>
                </c:pt>
                <c:pt idx="5">
                  <c:v>25.6366</c:v>
                </c:pt>
                <c:pt idx="6">
                  <c:v>26.32400000000003</c:v>
                </c:pt>
                <c:pt idx="7">
                  <c:v>25.15159999999999</c:v>
                </c:pt>
                <c:pt idx="8">
                  <c:v>26.07959999999989</c:v>
                </c:pt>
                <c:pt idx="9">
                  <c:v>37.70870000000021</c:v>
                </c:pt>
                <c:pt idx="10">
                  <c:v>35.2715</c:v>
                </c:pt>
                <c:pt idx="11">
                  <c:v>39.26820000000021</c:v>
                </c:pt>
                <c:pt idx="12">
                  <c:v>42.3395</c:v>
                </c:pt>
                <c:pt idx="13">
                  <c:v>44.72880000000011</c:v>
                </c:pt>
                <c:pt idx="14">
                  <c:v>40.9635</c:v>
                </c:pt>
                <c:pt idx="15">
                  <c:v>44.9634</c:v>
                </c:pt>
                <c:pt idx="16">
                  <c:v>41.6856</c:v>
                </c:pt>
                <c:pt idx="17">
                  <c:v>52.24670000000001</c:v>
                </c:pt>
                <c:pt idx="18">
                  <c:v>53.7368</c:v>
                </c:pt>
                <c:pt idx="19">
                  <c:v>55.0917</c:v>
                </c:pt>
                <c:pt idx="20">
                  <c:v>57.33830000000001</c:v>
                </c:pt>
                <c:pt idx="21">
                  <c:v>57.6813</c:v>
                </c:pt>
                <c:pt idx="22">
                  <c:v>60.77850000000036</c:v>
                </c:pt>
                <c:pt idx="23">
                  <c:v>58.8586</c:v>
                </c:pt>
                <c:pt idx="24">
                  <c:v>66.8215</c:v>
                </c:pt>
                <c:pt idx="25">
                  <c:v>65.12009999999998</c:v>
                </c:pt>
                <c:pt idx="26">
                  <c:v>66.54020000000002</c:v>
                </c:pt>
                <c:pt idx="27">
                  <c:v>74.26740000000002</c:v>
                </c:pt>
                <c:pt idx="28">
                  <c:v>74.7981</c:v>
                </c:pt>
                <c:pt idx="29">
                  <c:v>75.288</c:v>
                </c:pt>
                <c:pt idx="30">
                  <c:v>72.5296</c:v>
                </c:pt>
                <c:pt idx="31">
                  <c:v>77.2493</c:v>
                </c:pt>
                <c:pt idx="32">
                  <c:v>77.62339999999979</c:v>
                </c:pt>
                <c:pt idx="33">
                  <c:v>78.14160000000002</c:v>
                </c:pt>
                <c:pt idx="34">
                  <c:v>76.3481</c:v>
                </c:pt>
                <c:pt idx="35">
                  <c:v>84.1468</c:v>
                </c:pt>
                <c:pt idx="36">
                  <c:v>86.24620000000062</c:v>
                </c:pt>
                <c:pt idx="37">
                  <c:v>85.3842</c:v>
                </c:pt>
                <c:pt idx="38">
                  <c:v>87.9033</c:v>
                </c:pt>
                <c:pt idx="39">
                  <c:v>87.87869999999998</c:v>
                </c:pt>
              </c:numCache>
            </c:numRef>
          </c:xVal>
          <c:yVal>
            <c:numRef>
              <c:f>'CIECAM02 &amp; CIELAB'!$Y$818:$Y$857</c:f>
              <c:numCache>
                <c:formatCode>0.00</c:formatCode>
                <c:ptCount val="40"/>
                <c:pt idx="0">
                  <c:v>1.833333333333333</c:v>
                </c:pt>
                <c:pt idx="1">
                  <c:v>2.5</c:v>
                </c:pt>
                <c:pt idx="2">
                  <c:v>15.0</c:v>
                </c:pt>
                <c:pt idx="3">
                  <c:v>33.83333333333334</c:v>
                </c:pt>
                <c:pt idx="4">
                  <c:v>39.16666666666598</c:v>
                </c:pt>
                <c:pt idx="5">
                  <c:v>45.16666666666598</c:v>
                </c:pt>
                <c:pt idx="6">
                  <c:v>47.33333333333334</c:v>
                </c:pt>
                <c:pt idx="7">
                  <c:v>43.66666666666595</c:v>
                </c:pt>
                <c:pt idx="8">
                  <c:v>49.66666666666595</c:v>
                </c:pt>
                <c:pt idx="9">
                  <c:v>59.66666666666595</c:v>
                </c:pt>
                <c:pt idx="10">
                  <c:v>55.5</c:v>
                </c:pt>
                <c:pt idx="11">
                  <c:v>53.16666666666598</c:v>
                </c:pt>
                <c:pt idx="12">
                  <c:v>60.33333333333334</c:v>
                </c:pt>
                <c:pt idx="13">
                  <c:v>65.16666666666667</c:v>
                </c:pt>
                <c:pt idx="14">
                  <c:v>55.0</c:v>
                </c:pt>
                <c:pt idx="15">
                  <c:v>70.33333333333313</c:v>
                </c:pt>
                <c:pt idx="16">
                  <c:v>60.66666666666595</c:v>
                </c:pt>
                <c:pt idx="17">
                  <c:v>67.5</c:v>
                </c:pt>
                <c:pt idx="18">
                  <c:v>70.33333333333313</c:v>
                </c:pt>
                <c:pt idx="19">
                  <c:v>64.0</c:v>
                </c:pt>
                <c:pt idx="20">
                  <c:v>75.0</c:v>
                </c:pt>
                <c:pt idx="21">
                  <c:v>68.0</c:v>
                </c:pt>
                <c:pt idx="22">
                  <c:v>71.16666666666667</c:v>
                </c:pt>
                <c:pt idx="23">
                  <c:v>69.5</c:v>
                </c:pt>
                <c:pt idx="24">
                  <c:v>71.33333333333313</c:v>
                </c:pt>
                <c:pt idx="25">
                  <c:v>76.83333333333313</c:v>
                </c:pt>
                <c:pt idx="26">
                  <c:v>72.16666666666667</c:v>
                </c:pt>
                <c:pt idx="27">
                  <c:v>82.66666666666667</c:v>
                </c:pt>
                <c:pt idx="28">
                  <c:v>83.83333333333313</c:v>
                </c:pt>
                <c:pt idx="29">
                  <c:v>79.16666666666667</c:v>
                </c:pt>
                <c:pt idx="30">
                  <c:v>79.16666666666667</c:v>
                </c:pt>
                <c:pt idx="31">
                  <c:v>81.16666666666667</c:v>
                </c:pt>
                <c:pt idx="32">
                  <c:v>90.0</c:v>
                </c:pt>
                <c:pt idx="33">
                  <c:v>79.33333333333313</c:v>
                </c:pt>
                <c:pt idx="34">
                  <c:v>80.33333333333313</c:v>
                </c:pt>
                <c:pt idx="35">
                  <c:v>83.83333333333313</c:v>
                </c:pt>
                <c:pt idx="36">
                  <c:v>93.33333333333313</c:v>
                </c:pt>
                <c:pt idx="37">
                  <c:v>85.0</c:v>
                </c:pt>
                <c:pt idx="38">
                  <c:v>96.33333333333313</c:v>
                </c:pt>
                <c:pt idx="39">
                  <c:v>86.66666666666667</c:v>
                </c:pt>
              </c:numCache>
            </c:numRef>
          </c:yVal>
          <c:smooth val="0"/>
        </c:ser>
        <c:ser>
          <c:idx val="0"/>
          <c:order val="2"/>
          <c:tx>
            <c:v>Our Model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'HDRCAM09 (selectiveLa)'!$N$818:$N$857</c:f>
              <c:numCache>
                <c:formatCode>0.00</c:formatCode>
                <c:ptCount val="40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22.76359999999949</c:v>
                </c:pt>
                <c:pt idx="4">
                  <c:v>36.92330000000001</c:v>
                </c:pt>
                <c:pt idx="5">
                  <c:v>41.4605</c:v>
                </c:pt>
                <c:pt idx="6">
                  <c:v>42.10440000000001</c:v>
                </c:pt>
                <c:pt idx="7">
                  <c:v>40.8648</c:v>
                </c:pt>
                <c:pt idx="8">
                  <c:v>42.16830000000056</c:v>
                </c:pt>
                <c:pt idx="9">
                  <c:v>54.4632</c:v>
                </c:pt>
                <c:pt idx="10">
                  <c:v>52.2873</c:v>
                </c:pt>
                <c:pt idx="11">
                  <c:v>55.9618</c:v>
                </c:pt>
                <c:pt idx="12">
                  <c:v>58.6133</c:v>
                </c:pt>
                <c:pt idx="13">
                  <c:v>60.4779</c:v>
                </c:pt>
                <c:pt idx="14">
                  <c:v>57.3896</c:v>
                </c:pt>
                <c:pt idx="15">
                  <c:v>60.6674</c:v>
                </c:pt>
                <c:pt idx="16">
                  <c:v>57.97280000000001</c:v>
                </c:pt>
                <c:pt idx="17">
                  <c:v>66.44450000000122</c:v>
                </c:pt>
                <c:pt idx="18">
                  <c:v>67.2707</c:v>
                </c:pt>
                <c:pt idx="19">
                  <c:v>68.57649999999998</c:v>
                </c:pt>
                <c:pt idx="20">
                  <c:v>70.00879999999998</c:v>
                </c:pt>
                <c:pt idx="21">
                  <c:v>70.5865</c:v>
                </c:pt>
                <c:pt idx="22">
                  <c:v>72.8247</c:v>
                </c:pt>
                <c:pt idx="23">
                  <c:v>71.3712</c:v>
                </c:pt>
                <c:pt idx="24">
                  <c:v>77.44610000000052</c:v>
                </c:pt>
                <c:pt idx="25">
                  <c:v>76.11720000000002</c:v>
                </c:pt>
                <c:pt idx="26">
                  <c:v>77.24910000000002</c:v>
                </c:pt>
                <c:pt idx="27">
                  <c:v>83.1337</c:v>
                </c:pt>
                <c:pt idx="28">
                  <c:v>83.61269999999998</c:v>
                </c:pt>
                <c:pt idx="29">
                  <c:v>83.41850000000002</c:v>
                </c:pt>
                <c:pt idx="30">
                  <c:v>81.55239999999995</c:v>
                </c:pt>
                <c:pt idx="31">
                  <c:v>85.5277</c:v>
                </c:pt>
                <c:pt idx="32">
                  <c:v>85.8656</c:v>
                </c:pt>
                <c:pt idx="33">
                  <c:v>85.7269</c:v>
                </c:pt>
                <c:pt idx="34">
                  <c:v>84.619</c:v>
                </c:pt>
                <c:pt idx="35">
                  <c:v>91.222</c:v>
                </c:pt>
                <c:pt idx="36">
                  <c:v>93.12879999999943</c:v>
                </c:pt>
                <c:pt idx="37">
                  <c:v>91.74600000000002</c:v>
                </c:pt>
                <c:pt idx="38">
                  <c:v>94.6375</c:v>
                </c:pt>
                <c:pt idx="39">
                  <c:v>94.06800000000001</c:v>
                </c:pt>
              </c:numCache>
            </c:numRef>
          </c:xVal>
          <c:yVal>
            <c:numRef>
              <c:f>'HDRCAM09 (selectiveLa)'!$Y$818:$Y$857</c:f>
              <c:numCache>
                <c:formatCode>0.00</c:formatCode>
                <c:ptCount val="40"/>
                <c:pt idx="0">
                  <c:v>1.833333333333333</c:v>
                </c:pt>
                <c:pt idx="1">
                  <c:v>2.5</c:v>
                </c:pt>
                <c:pt idx="2">
                  <c:v>15.0</c:v>
                </c:pt>
                <c:pt idx="3">
                  <c:v>33.83333333333334</c:v>
                </c:pt>
                <c:pt idx="4">
                  <c:v>39.16666666666598</c:v>
                </c:pt>
                <c:pt idx="5">
                  <c:v>45.16666666666598</c:v>
                </c:pt>
                <c:pt idx="6">
                  <c:v>47.33333333333334</c:v>
                </c:pt>
                <c:pt idx="7">
                  <c:v>43.66666666666595</c:v>
                </c:pt>
                <c:pt idx="8">
                  <c:v>49.66666666666595</c:v>
                </c:pt>
                <c:pt idx="9">
                  <c:v>59.66666666666595</c:v>
                </c:pt>
                <c:pt idx="10">
                  <c:v>55.5</c:v>
                </c:pt>
                <c:pt idx="11">
                  <c:v>53.16666666666598</c:v>
                </c:pt>
                <c:pt idx="12">
                  <c:v>60.33333333333334</c:v>
                </c:pt>
                <c:pt idx="13">
                  <c:v>65.16666666666667</c:v>
                </c:pt>
                <c:pt idx="14">
                  <c:v>55.0</c:v>
                </c:pt>
                <c:pt idx="15">
                  <c:v>70.33333333333313</c:v>
                </c:pt>
                <c:pt idx="16">
                  <c:v>60.66666666666595</c:v>
                </c:pt>
                <c:pt idx="17">
                  <c:v>67.5</c:v>
                </c:pt>
                <c:pt idx="18">
                  <c:v>70.33333333333313</c:v>
                </c:pt>
                <c:pt idx="19">
                  <c:v>64.0</c:v>
                </c:pt>
                <c:pt idx="20">
                  <c:v>75.0</c:v>
                </c:pt>
                <c:pt idx="21">
                  <c:v>68.0</c:v>
                </c:pt>
                <c:pt idx="22">
                  <c:v>71.16666666666667</c:v>
                </c:pt>
                <c:pt idx="23">
                  <c:v>69.5</c:v>
                </c:pt>
                <c:pt idx="24">
                  <c:v>71.33333333333313</c:v>
                </c:pt>
                <c:pt idx="25">
                  <c:v>76.83333333333313</c:v>
                </c:pt>
                <c:pt idx="26">
                  <c:v>72.16666666666667</c:v>
                </c:pt>
                <c:pt idx="27">
                  <c:v>82.66666666666667</c:v>
                </c:pt>
                <c:pt idx="28">
                  <c:v>83.83333333333313</c:v>
                </c:pt>
                <c:pt idx="29">
                  <c:v>79.16666666666667</c:v>
                </c:pt>
                <c:pt idx="30">
                  <c:v>79.16666666666667</c:v>
                </c:pt>
                <c:pt idx="31">
                  <c:v>81.16666666666667</c:v>
                </c:pt>
                <c:pt idx="32">
                  <c:v>90.0</c:v>
                </c:pt>
                <c:pt idx="33">
                  <c:v>79.33333333333313</c:v>
                </c:pt>
                <c:pt idx="34">
                  <c:v>80.33333333333313</c:v>
                </c:pt>
                <c:pt idx="35">
                  <c:v>83.83333333333313</c:v>
                </c:pt>
                <c:pt idx="36">
                  <c:v>93.33333333333313</c:v>
                </c:pt>
                <c:pt idx="37">
                  <c:v>85.0</c:v>
                </c:pt>
                <c:pt idx="38">
                  <c:v>96.33333333333313</c:v>
                </c:pt>
                <c:pt idx="39">
                  <c:v>86.66666666666667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0911368"/>
        <c:axId val="-2040913528"/>
      </c:scatterChart>
      <c:valAx>
        <c:axId val="-2040911368"/>
        <c:scaling>
          <c:orientation val="minMax"/>
          <c:max val="10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 dirty="0" smtClean="0"/>
                  <a:t>Predicted </a:t>
                </a:r>
                <a:r>
                  <a:rPr lang="en-GB" dirty="0"/>
                  <a:t>Lightness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40913528"/>
        <c:crosses val="autoZero"/>
        <c:crossBetween val="midCat"/>
        <c:majorUnit val="20.0"/>
      </c:valAx>
      <c:valAx>
        <c:axId val="-2040913528"/>
        <c:scaling>
          <c:orientation val="minMax"/>
          <c:max val="100.0"/>
          <c:min val="0.0"/>
        </c:scaling>
        <c:delete val="0"/>
        <c:axPos val="l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/>
                  <a:t>Perceived Lightness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40911368"/>
        <c:crosses val="autoZero"/>
        <c:crossBetween val="midCat"/>
        <c:majorUnit val="20.0"/>
      </c:valAx>
      <c:spPr>
        <a:solidFill>
          <a:schemeClr val="tx1"/>
        </a:solidFill>
        <a:ln w="9525">
          <a:solidFill>
            <a:schemeClr val="bg1"/>
          </a:solidFill>
        </a:ln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535215938194141"/>
          <c:y val="0.566899993289577"/>
          <c:w val="0.366005544220157"/>
          <c:h val="0.154007115968936"/>
        </c:manualLayout>
      </c:layout>
      <c:overlay val="0"/>
      <c:spPr>
        <a:solidFill>
          <a:schemeClr val="bg2">
            <a:lumMod val="20000"/>
            <a:lumOff val="80000"/>
          </a:schemeClr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en-GB" sz="1400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 b="0" i="0" u="none" strike="noStrike" baseline="0">
          <a:solidFill>
            <a:schemeClr val="bg1"/>
          </a:solidFill>
          <a:latin typeface="+mn-lt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GB" sz="1600">
                <a:solidFill>
                  <a:schemeClr val="bg1"/>
                </a:solidFill>
              </a:defRPr>
            </a:pPr>
            <a:r>
              <a:rPr lang="en-GB" sz="1600" dirty="0">
                <a:solidFill>
                  <a:schemeClr val="bg1"/>
                </a:solidFill>
              </a:rPr>
              <a:t>16,400 </a:t>
            </a:r>
            <a:r>
              <a:rPr lang="en-GB" sz="1600" dirty="0" err="1" smtClean="0">
                <a:solidFill>
                  <a:schemeClr val="bg1"/>
                </a:solidFill>
              </a:rPr>
              <a:t>cd</a:t>
            </a:r>
            <a:r>
              <a:rPr lang="en-GB" sz="1600" dirty="0" smtClean="0">
                <a:solidFill>
                  <a:schemeClr val="bg1"/>
                </a:solidFill>
              </a:rPr>
              <a:t>/m</a:t>
            </a:r>
            <a:r>
              <a:rPr lang="en-GB" sz="1600" baseline="30000" dirty="0" smtClean="0">
                <a:solidFill>
                  <a:schemeClr val="bg1"/>
                </a:solidFill>
              </a:rPr>
              <a:t>2</a:t>
            </a:r>
            <a:endParaRPr lang="en-GB" sz="1600" baseline="3000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68709687586072"/>
          <c:y val="0.0518292484939357"/>
        </c:manualLayout>
      </c:layout>
      <c:overlay val="1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61795855948937"/>
          <c:y val="0.0487805604226617"/>
          <c:w val="0.659173998895543"/>
          <c:h val="0.701544559227706"/>
        </c:manualLayout>
      </c:layout>
      <c:scatterChart>
        <c:scatterStyle val="lineMarker"/>
        <c:varyColors val="0"/>
        <c:ser>
          <c:idx val="1"/>
          <c:order val="0"/>
          <c:spPr>
            <a:ln w="12700">
              <a:solidFill>
                <a:srgbClr val="FFFFFF"/>
              </a:solidFill>
            </a:ln>
          </c:spPr>
          <c:marker>
            <c:symbol val="none"/>
          </c:marker>
          <c:xVal>
            <c:numRef>
              <c:f>'HDRCAM09 (selectiveLa)'!$AF$1:$AG$1</c:f>
              <c:numCache>
                <c:formatCode>General</c:formatCode>
                <c:ptCount val="2"/>
                <c:pt idx="0">
                  <c:v>0.0</c:v>
                </c:pt>
                <c:pt idx="1">
                  <c:v>100.0</c:v>
                </c:pt>
              </c:numCache>
            </c:numRef>
          </c:xVal>
          <c:yVal>
            <c:numRef>
              <c:f>'HDRCAM09 (selectiveLa)'!$AF$1:$AG$1</c:f>
              <c:numCache>
                <c:formatCode>General</c:formatCode>
                <c:ptCount val="2"/>
                <c:pt idx="0">
                  <c:v>0.0</c:v>
                </c:pt>
                <c:pt idx="1">
                  <c:v>100.0</c:v>
                </c:pt>
              </c:numCache>
            </c:numRef>
          </c:yVal>
          <c:smooth val="0"/>
        </c:ser>
        <c:ser>
          <c:idx val="2"/>
          <c:order val="1"/>
          <c:tx>
            <c:v>CIECAM02</c:v>
          </c:tx>
          <c:spPr>
            <a:ln w="28575">
              <a:noFill/>
            </a:ln>
            <a:effectLst>
              <a:glow rad="228600">
                <a:srgbClr val="FFFFFF">
                  <a:satMod val="175000"/>
                  <a:alpha val="40000"/>
                </a:srgbClr>
              </a:glow>
            </a:effectLst>
          </c:spPr>
          <c:marker>
            <c:symbol val="triangle"/>
            <c:size val="7"/>
            <c:spPr>
              <a:solidFill>
                <a:srgbClr val="00B0F0"/>
              </a:solidFill>
              <a:ln>
                <a:solidFill>
                  <a:srgbClr val="00B0F0"/>
                </a:solidFill>
                <a:prstDash val="solid"/>
              </a:ln>
              <a:effectLst>
                <a:glow rad="228600">
                  <a:srgbClr val="FFFFFF">
                    <a:satMod val="175000"/>
                    <a:alpha val="40000"/>
                  </a:srgbClr>
                </a:glow>
              </a:effectLst>
            </c:spPr>
          </c:marker>
          <c:xVal>
            <c:numRef>
              <c:f>'CIECAM02 &amp; CIELAB'!$N$818:$N$857</c:f>
              <c:numCache>
                <c:formatCode>0.00</c:formatCode>
                <c:ptCount val="40"/>
                <c:pt idx="0">
                  <c:v>10.35210000000008</c:v>
                </c:pt>
                <c:pt idx="1">
                  <c:v>10.9287</c:v>
                </c:pt>
                <c:pt idx="2">
                  <c:v>12.7179</c:v>
                </c:pt>
                <c:pt idx="3">
                  <c:v>17.50569999999959</c:v>
                </c:pt>
                <c:pt idx="4">
                  <c:v>22.8432</c:v>
                </c:pt>
                <c:pt idx="5">
                  <c:v>25.6366</c:v>
                </c:pt>
                <c:pt idx="6">
                  <c:v>26.32400000000003</c:v>
                </c:pt>
                <c:pt idx="7">
                  <c:v>25.15159999999999</c:v>
                </c:pt>
                <c:pt idx="8">
                  <c:v>26.07959999999989</c:v>
                </c:pt>
                <c:pt idx="9">
                  <c:v>37.70870000000021</c:v>
                </c:pt>
                <c:pt idx="10">
                  <c:v>35.2715</c:v>
                </c:pt>
                <c:pt idx="11">
                  <c:v>39.26820000000021</c:v>
                </c:pt>
                <c:pt idx="12">
                  <c:v>42.3395</c:v>
                </c:pt>
                <c:pt idx="13">
                  <c:v>44.72880000000011</c:v>
                </c:pt>
                <c:pt idx="14">
                  <c:v>40.9635</c:v>
                </c:pt>
                <c:pt idx="15">
                  <c:v>44.9634</c:v>
                </c:pt>
                <c:pt idx="16">
                  <c:v>41.6856</c:v>
                </c:pt>
                <c:pt idx="17">
                  <c:v>52.24670000000001</c:v>
                </c:pt>
                <c:pt idx="18">
                  <c:v>53.7368</c:v>
                </c:pt>
                <c:pt idx="19">
                  <c:v>55.0917</c:v>
                </c:pt>
                <c:pt idx="20">
                  <c:v>57.33830000000001</c:v>
                </c:pt>
                <c:pt idx="21">
                  <c:v>57.6813</c:v>
                </c:pt>
                <c:pt idx="22">
                  <c:v>60.77850000000036</c:v>
                </c:pt>
                <c:pt idx="23">
                  <c:v>58.8586</c:v>
                </c:pt>
                <c:pt idx="24">
                  <c:v>66.8215</c:v>
                </c:pt>
                <c:pt idx="25">
                  <c:v>65.12009999999998</c:v>
                </c:pt>
                <c:pt idx="26">
                  <c:v>66.54020000000002</c:v>
                </c:pt>
                <c:pt idx="27">
                  <c:v>74.26740000000002</c:v>
                </c:pt>
                <c:pt idx="28">
                  <c:v>74.7981</c:v>
                </c:pt>
                <c:pt idx="29">
                  <c:v>75.288</c:v>
                </c:pt>
                <c:pt idx="30">
                  <c:v>72.5296</c:v>
                </c:pt>
                <c:pt idx="31">
                  <c:v>77.2493</c:v>
                </c:pt>
                <c:pt idx="32">
                  <c:v>77.62339999999979</c:v>
                </c:pt>
                <c:pt idx="33">
                  <c:v>78.14160000000002</c:v>
                </c:pt>
                <c:pt idx="34">
                  <c:v>76.3481</c:v>
                </c:pt>
                <c:pt idx="35">
                  <c:v>84.1468</c:v>
                </c:pt>
                <c:pt idx="36">
                  <c:v>86.24620000000062</c:v>
                </c:pt>
                <c:pt idx="37">
                  <c:v>85.3842</c:v>
                </c:pt>
                <c:pt idx="38">
                  <c:v>87.9033</c:v>
                </c:pt>
                <c:pt idx="39">
                  <c:v>87.87869999999998</c:v>
                </c:pt>
              </c:numCache>
            </c:numRef>
          </c:xVal>
          <c:yVal>
            <c:numRef>
              <c:f>'CIECAM02 &amp; CIELAB'!$Y$818:$Y$857</c:f>
              <c:numCache>
                <c:formatCode>0.00</c:formatCode>
                <c:ptCount val="40"/>
                <c:pt idx="0">
                  <c:v>1.833333333333333</c:v>
                </c:pt>
                <c:pt idx="1">
                  <c:v>2.5</c:v>
                </c:pt>
                <c:pt idx="2">
                  <c:v>15.0</c:v>
                </c:pt>
                <c:pt idx="3">
                  <c:v>33.83333333333334</c:v>
                </c:pt>
                <c:pt idx="4">
                  <c:v>39.16666666666598</c:v>
                </c:pt>
                <c:pt idx="5">
                  <c:v>45.16666666666598</c:v>
                </c:pt>
                <c:pt idx="6">
                  <c:v>47.33333333333334</c:v>
                </c:pt>
                <c:pt idx="7">
                  <c:v>43.66666666666597</c:v>
                </c:pt>
                <c:pt idx="8">
                  <c:v>49.66666666666597</c:v>
                </c:pt>
                <c:pt idx="9">
                  <c:v>59.66666666666597</c:v>
                </c:pt>
                <c:pt idx="10">
                  <c:v>55.5</c:v>
                </c:pt>
                <c:pt idx="11">
                  <c:v>53.16666666666598</c:v>
                </c:pt>
                <c:pt idx="12">
                  <c:v>60.33333333333334</c:v>
                </c:pt>
                <c:pt idx="13">
                  <c:v>65.16666666666667</c:v>
                </c:pt>
                <c:pt idx="14">
                  <c:v>55.0</c:v>
                </c:pt>
                <c:pt idx="15">
                  <c:v>70.33333333333313</c:v>
                </c:pt>
                <c:pt idx="16">
                  <c:v>60.66666666666597</c:v>
                </c:pt>
                <c:pt idx="17">
                  <c:v>67.5</c:v>
                </c:pt>
                <c:pt idx="18">
                  <c:v>70.33333333333313</c:v>
                </c:pt>
                <c:pt idx="19">
                  <c:v>64.0</c:v>
                </c:pt>
                <c:pt idx="20">
                  <c:v>75.0</c:v>
                </c:pt>
                <c:pt idx="21">
                  <c:v>68.0</c:v>
                </c:pt>
                <c:pt idx="22">
                  <c:v>71.16666666666667</c:v>
                </c:pt>
                <c:pt idx="23">
                  <c:v>69.5</c:v>
                </c:pt>
                <c:pt idx="24">
                  <c:v>71.33333333333313</c:v>
                </c:pt>
                <c:pt idx="25">
                  <c:v>76.83333333333313</c:v>
                </c:pt>
                <c:pt idx="26">
                  <c:v>72.16666666666667</c:v>
                </c:pt>
                <c:pt idx="27">
                  <c:v>82.66666666666667</c:v>
                </c:pt>
                <c:pt idx="28">
                  <c:v>83.83333333333313</c:v>
                </c:pt>
                <c:pt idx="29">
                  <c:v>79.16666666666667</c:v>
                </c:pt>
                <c:pt idx="30">
                  <c:v>79.16666666666667</c:v>
                </c:pt>
                <c:pt idx="31">
                  <c:v>81.16666666666667</c:v>
                </c:pt>
                <c:pt idx="32">
                  <c:v>90.0</c:v>
                </c:pt>
                <c:pt idx="33">
                  <c:v>79.33333333333313</c:v>
                </c:pt>
                <c:pt idx="34">
                  <c:v>80.33333333333313</c:v>
                </c:pt>
                <c:pt idx="35">
                  <c:v>83.83333333333313</c:v>
                </c:pt>
                <c:pt idx="36">
                  <c:v>93.33333333333313</c:v>
                </c:pt>
                <c:pt idx="37">
                  <c:v>85.0</c:v>
                </c:pt>
                <c:pt idx="38">
                  <c:v>96.33333333333313</c:v>
                </c:pt>
                <c:pt idx="39">
                  <c:v>86.66666666666667</c:v>
                </c:pt>
              </c:numCache>
            </c:numRef>
          </c:yVal>
          <c:smooth val="0"/>
        </c:ser>
        <c:ser>
          <c:idx val="0"/>
          <c:order val="2"/>
          <c:tx>
            <c:v>Our Model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'HDRCAM09 (selectiveLa)'!$N$818:$N$857</c:f>
              <c:numCache>
                <c:formatCode>0.00</c:formatCode>
                <c:ptCount val="40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22.76359999999955</c:v>
                </c:pt>
                <c:pt idx="4">
                  <c:v>36.92330000000001</c:v>
                </c:pt>
                <c:pt idx="5">
                  <c:v>41.4605</c:v>
                </c:pt>
                <c:pt idx="6">
                  <c:v>42.10440000000001</c:v>
                </c:pt>
                <c:pt idx="7">
                  <c:v>40.8648</c:v>
                </c:pt>
                <c:pt idx="8">
                  <c:v>42.16830000000056</c:v>
                </c:pt>
                <c:pt idx="9">
                  <c:v>54.4632</c:v>
                </c:pt>
                <c:pt idx="10">
                  <c:v>52.2873</c:v>
                </c:pt>
                <c:pt idx="11">
                  <c:v>55.9618</c:v>
                </c:pt>
                <c:pt idx="12">
                  <c:v>58.6133</c:v>
                </c:pt>
                <c:pt idx="13">
                  <c:v>60.4779</c:v>
                </c:pt>
                <c:pt idx="14">
                  <c:v>57.3896</c:v>
                </c:pt>
                <c:pt idx="15">
                  <c:v>60.6674</c:v>
                </c:pt>
                <c:pt idx="16">
                  <c:v>57.97280000000001</c:v>
                </c:pt>
                <c:pt idx="17">
                  <c:v>66.44450000000122</c:v>
                </c:pt>
                <c:pt idx="18">
                  <c:v>67.2707</c:v>
                </c:pt>
                <c:pt idx="19">
                  <c:v>68.57649999999998</c:v>
                </c:pt>
                <c:pt idx="20">
                  <c:v>70.00879999999998</c:v>
                </c:pt>
                <c:pt idx="21">
                  <c:v>70.5865</c:v>
                </c:pt>
                <c:pt idx="22">
                  <c:v>72.8247</c:v>
                </c:pt>
                <c:pt idx="23">
                  <c:v>71.3712</c:v>
                </c:pt>
                <c:pt idx="24">
                  <c:v>77.44610000000052</c:v>
                </c:pt>
                <c:pt idx="25">
                  <c:v>76.11720000000002</c:v>
                </c:pt>
                <c:pt idx="26">
                  <c:v>77.24910000000002</c:v>
                </c:pt>
                <c:pt idx="27">
                  <c:v>83.1337</c:v>
                </c:pt>
                <c:pt idx="28">
                  <c:v>83.61269999999998</c:v>
                </c:pt>
                <c:pt idx="29">
                  <c:v>83.41850000000002</c:v>
                </c:pt>
                <c:pt idx="30">
                  <c:v>81.55239999999995</c:v>
                </c:pt>
                <c:pt idx="31">
                  <c:v>85.5277</c:v>
                </c:pt>
                <c:pt idx="32">
                  <c:v>85.8656</c:v>
                </c:pt>
                <c:pt idx="33">
                  <c:v>85.7269</c:v>
                </c:pt>
                <c:pt idx="34">
                  <c:v>84.619</c:v>
                </c:pt>
                <c:pt idx="35">
                  <c:v>91.222</c:v>
                </c:pt>
                <c:pt idx="36">
                  <c:v>93.12879999999953</c:v>
                </c:pt>
                <c:pt idx="37">
                  <c:v>91.74600000000002</c:v>
                </c:pt>
                <c:pt idx="38">
                  <c:v>94.6375</c:v>
                </c:pt>
                <c:pt idx="39">
                  <c:v>94.06800000000001</c:v>
                </c:pt>
              </c:numCache>
            </c:numRef>
          </c:xVal>
          <c:yVal>
            <c:numRef>
              <c:f>'HDRCAM09 (selectiveLa)'!$Y$818:$Y$857</c:f>
              <c:numCache>
                <c:formatCode>0.00</c:formatCode>
                <c:ptCount val="40"/>
                <c:pt idx="0">
                  <c:v>1.833333333333333</c:v>
                </c:pt>
                <c:pt idx="1">
                  <c:v>2.5</c:v>
                </c:pt>
                <c:pt idx="2">
                  <c:v>15.0</c:v>
                </c:pt>
                <c:pt idx="3">
                  <c:v>33.83333333333334</c:v>
                </c:pt>
                <c:pt idx="4">
                  <c:v>39.16666666666598</c:v>
                </c:pt>
                <c:pt idx="5">
                  <c:v>45.16666666666598</c:v>
                </c:pt>
                <c:pt idx="6">
                  <c:v>47.33333333333334</c:v>
                </c:pt>
                <c:pt idx="7">
                  <c:v>43.66666666666597</c:v>
                </c:pt>
                <c:pt idx="8">
                  <c:v>49.66666666666597</c:v>
                </c:pt>
                <c:pt idx="9">
                  <c:v>59.66666666666597</c:v>
                </c:pt>
                <c:pt idx="10">
                  <c:v>55.5</c:v>
                </c:pt>
                <c:pt idx="11">
                  <c:v>53.16666666666598</c:v>
                </c:pt>
                <c:pt idx="12">
                  <c:v>60.33333333333334</c:v>
                </c:pt>
                <c:pt idx="13">
                  <c:v>65.16666666666667</c:v>
                </c:pt>
                <c:pt idx="14">
                  <c:v>55.0</c:v>
                </c:pt>
                <c:pt idx="15">
                  <c:v>70.33333333333313</c:v>
                </c:pt>
                <c:pt idx="16">
                  <c:v>60.66666666666597</c:v>
                </c:pt>
                <c:pt idx="17">
                  <c:v>67.5</c:v>
                </c:pt>
                <c:pt idx="18">
                  <c:v>70.33333333333313</c:v>
                </c:pt>
                <c:pt idx="19">
                  <c:v>64.0</c:v>
                </c:pt>
                <c:pt idx="20">
                  <c:v>75.0</c:v>
                </c:pt>
                <c:pt idx="21">
                  <c:v>68.0</c:v>
                </c:pt>
                <c:pt idx="22">
                  <c:v>71.16666666666667</c:v>
                </c:pt>
                <c:pt idx="23">
                  <c:v>69.5</c:v>
                </c:pt>
                <c:pt idx="24">
                  <c:v>71.33333333333313</c:v>
                </c:pt>
                <c:pt idx="25">
                  <c:v>76.83333333333313</c:v>
                </c:pt>
                <c:pt idx="26">
                  <c:v>72.16666666666667</c:v>
                </c:pt>
                <c:pt idx="27">
                  <c:v>82.66666666666667</c:v>
                </c:pt>
                <c:pt idx="28">
                  <c:v>83.83333333333313</c:v>
                </c:pt>
                <c:pt idx="29">
                  <c:v>79.16666666666667</c:v>
                </c:pt>
                <c:pt idx="30">
                  <c:v>79.16666666666667</c:v>
                </c:pt>
                <c:pt idx="31">
                  <c:v>81.16666666666667</c:v>
                </c:pt>
                <c:pt idx="32">
                  <c:v>90.0</c:v>
                </c:pt>
                <c:pt idx="33">
                  <c:v>79.33333333333313</c:v>
                </c:pt>
                <c:pt idx="34">
                  <c:v>80.33333333333313</c:v>
                </c:pt>
                <c:pt idx="35">
                  <c:v>83.83333333333313</c:v>
                </c:pt>
                <c:pt idx="36">
                  <c:v>93.33333333333313</c:v>
                </c:pt>
                <c:pt idx="37">
                  <c:v>85.0</c:v>
                </c:pt>
                <c:pt idx="38">
                  <c:v>96.33333333333313</c:v>
                </c:pt>
                <c:pt idx="39">
                  <c:v>86.66666666666667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0987928"/>
        <c:axId val="-2041004040"/>
      </c:scatterChart>
      <c:valAx>
        <c:axId val="-2040987928"/>
        <c:scaling>
          <c:orientation val="minMax"/>
          <c:max val="10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 dirty="0" smtClean="0"/>
                  <a:t>Predicted </a:t>
                </a:r>
                <a:r>
                  <a:rPr lang="en-GB" dirty="0"/>
                  <a:t>Lightness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41004040"/>
        <c:crosses val="autoZero"/>
        <c:crossBetween val="midCat"/>
        <c:majorUnit val="20.0"/>
      </c:valAx>
      <c:valAx>
        <c:axId val="-2041004040"/>
        <c:scaling>
          <c:orientation val="minMax"/>
          <c:max val="100.0"/>
          <c:min val="0.0"/>
        </c:scaling>
        <c:delete val="0"/>
        <c:axPos val="l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/>
                  <a:t>Perceived Lightness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40987928"/>
        <c:crosses val="autoZero"/>
        <c:crossBetween val="midCat"/>
        <c:majorUnit val="20.0"/>
      </c:valAx>
      <c:spPr>
        <a:solidFill>
          <a:srgbClr val="000000"/>
        </a:solidFill>
        <a:ln w="9525">
          <a:solidFill>
            <a:schemeClr val="bg1"/>
          </a:solidFill>
        </a:ln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535215938194141"/>
          <c:y val="0.566899993289577"/>
          <c:w val="0.366005544220157"/>
          <c:h val="0.154007115968936"/>
        </c:manualLayout>
      </c:layout>
      <c:overlay val="0"/>
      <c:spPr>
        <a:solidFill>
          <a:srgbClr val="808080">
            <a:lumMod val="20000"/>
            <a:lumOff val="80000"/>
          </a:srgbClr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en-GB" sz="1400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000000"/>
    </a:solidFill>
    <a:ln>
      <a:noFill/>
    </a:ln>
  </c:spPr>
  <c:txPr>
    <a:bodyPr/>
    <a:lstStyle/>
    <a:p>
      <a:pPr>
        <a:defRPr sz="1600" b="0" i="0" u="none" strike="noStrike" baseline="0">
          <a:solidFill>
            <a:schemeClr val="bg1"/>
          </a:solidFill>
          <a:latin typeface="+mn-lt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GB" sz="1600">
                <a:solidFill>
                  <a:schemeClr val="bg1"/>
                </a:solidFill>
              </a:defRPr>
            </a:pPr>
            <a:r>
              <a:rPr lang="en-GB" sz="1600" dirty="0">
                <a:solidFill>
                  <a:schemeClr val="bg1"/>
                </a:solidFill>
              </a:rPr>
              <a:t>16,400 </a:t>
            </a:r>
            <a:r>
              <a:rPr lang="en-GB" sz="1600" dirty="0" err="1" smtClean="0">
                <a:solidFill>
                  <a:schemeClr val="bg1"/>
                </a:solidFill>
              </a:rPr>
              <a:t>cd</a:t>
            </a:r>
            <a:r>
              <a:rPr lang="en-GB" sz="1600" dirty="0" smtClean="0">
                <a:solidFill>
                  <a:schemeClr val="bg1"/>
                </a:solidFill>
              </a:rPr>
              <a:t>/m</a:t>
            </a:r>
            <a:r>
              <a:rPr lang="en-GB" sz="1600" baseline="30000" dirty="0" smtClean="0">
                <a:solidFill>
                  <a:schemeClr val="bg1"/>
                </a:solidFill>
              </a:rPr>
              <a:t>2</a:t>
            </a:r>
            <a:endParaRPr lang="en-GB" sz="1600" baseline="3000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68709687586072"/>
          <c:y val="0.0518292484939357"/>
        </c:manualLayout>
      </c:layout>
      <c:overlay val="1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61795855948937"/>
          <c:y val="0.0487805604226617"/>
          <c:w val="0.659173998895543"/>
          <c:h val="0.701544559227706"/>
        </c:manualLayout>
      </c:layout>
      <c:scatterChart>
        <c:scatterStyle val="lineMarker"/>
        <c:varyColors val="0"/>
        <c:ser>
          <c:idx val="1"/>
          <c:order val="0"/>
          <c:spPr>
            <a:ln w="12700">
              <a:solidFill>
                <a:srgbClr val="FFFFFF"/>
              </a:solidFill>
            </a:ln>
          </c:spPr>
          <c:marker>
            <c:symbol val="none"/>
          </c:marker>
          <c:xVal>
            <c:numRef>
              <c:f>'HDRCAM09 (selectiveLa)'!$AF$1:$AG$1</c:f>
              <c:numCache>
                <c:formatCode>General</c:formatCode>
                <c:ptCount val="2"/>
                <c:pt idx="0">
                  <c:v>0.0</c:v>
                </c:pt>
                <c:pt idx="1">
                  <c:v>100.0</c:v>
                </c:pt>
              </c:numCache>
            </c:numRef>
          </c:xVal>
          <c:yVal>
            <c:numRef>
              <c:f>'HDRCAM09 (selectiveLa)'!$AF$1:$AG$1</c:f>
              <c:numCache>
                <c:formatCode>General</c:formatCode>
                <c:ptCount val="2"/>
                <c:pt idx="0">
                  <c:v>0.0</c:v>
                </c:pt>
                <c:pt idx="1">
                  <c:v>100.0</c:v>
                </c:pt>
              </c:numCache>
            </c:numRef>
          </c:yVal>
          <c:smooth val="0"/>
        </c:ser>
        <c:ser>
          <c:idx val="2"/>
          <c:order val="1"/>
          <c:tx>
            <c:v>CIECAM02</c:v>
          </c:tx>
          <c:spPr>
            <a:ln w="28575">
              <a:noFill/>
            </a:ln>
            <a:effectLst/>
          </c:spPr>
          <c:marker>
            <c:symbol val="triangle"/>
            <c:size val="7"/>
            <c:spPr>
              <a:solidFill>
                <a:srgbClr val="00B0F0"/>
              </a:solidFill>
              <a:ln>
                <a:solidFill>
                  <a:srgbClr val="00B0F0"/>
                </a:solidFill>
                <a:prstDash val="solid"/>
              </a:ln>
              <a:effectLst/>
            </c:spPr>
          </c:marker>
          <c:xVal>
            <c:numRef>
              <c:f>'CIECAM02 &amp; CIELAB'!$N$818:$N$857</c:f>
              <c:numCache>
                <c:formatCode>0.00</c:formatCode>
                <c:ptCount val="40"/>
                <c:pt idx="0">
                  <c:v>10.35210000000012</c:v>
                </c:pt>
                <c:pt idx="1">
                  <c:v>10.9287</c:v>
                </c:pt>
                <c:pt idx="2">
                  <c:v>12.7179</c:v>
                </c:pt>
                <c:pt idx="3">
                  <c:v>17.50569999999959</c:v>
                </c:pt>
                <c:pt idx="4">
                  <c:v>22.8432</c:v>
                </c:pt>
                <c:pt idx="5">
                  <c:v>25.6366</c:v>
                </c:pt>
                <c:pt idx="6">
                  <c:v>26.32400000000003</c:v>
                </c:pt>
                <c:pt idx="7">
                  <c:v>25.15159999999999</c:v>
                </c:pt>
                <c:pt idx="8">
                  <c:v>26.07959999999989</c:v>
                </c:pt>
                <c:pt idx="9">
                  <c:v>37.70870000000021</c:v>
                </c:pt>
                <c:pt idx="10">
                  <c:v>35.2715</c:v>
                </c:pt>
                <c:pt idx="11">
                  <c:v>39.26820000000021</c:v>
                </c:pt>
                <c:pt idx="12">
                  <c:v>42.3395</c:v>
                </c:pt>
                <c:pt idx="13">
                  <c:v>44.72880000000011</c:v>
                </c:pt>
                <c:pt idx="14">
                  <c:v>40.9635</c:v>
                </c:pt>
                <c:pt idx="15">
                  <c:v>44.9634</c:v>
                </c:pt>
                <c:pt idx="16">
                  <c:v>41.6856</c:v>
                </c:pt>
                <c:pt idx="17">
                  <c:v>52.24670000000001</c:v>
                </c:pt>
                <c:pt idx="18">
                  <c:v>53.7368</c:v>
                </c:pt>
                <c:pt idx="19">
                  <c:v>55.0917</c:v>
                </c:pt>
                <c:pt idx="20">
                  <c:v>57.33830000000001</c:v>
                </c:pt>
                <c:pt idx="21">
                  <c:v>57.6813</c:v>
                </c:pt>
                <c:pt idx="22">
                  <c:v>60.77850000000036</c:v>
                </c:pt>
                <c:pt idx="23">
                  <c:v>58.8586</c:v>
                </c:pt>
                <c:pt idx="24">
                  <c:v>66.8215</c:v>
                </c:pt>
                <c:pt idx="25">
                  <c:v>65.12009999999998</c:v>
                </c:pt>
                <c:pt idx="26">
                  <c:v>66.54020000000002</c:v>
                </c:pt>
                <c:pt idx="27">
                  <c:v>74.26740000000002</c:v>
                </c:pt>
                <c:pt idx="28">
                  <c:v>74.7981</c:v>
                </c:pt>
                <c:pt idx="29">
                  <c:v>75.288</c:v>
                </c:pt>
                <c:pt idx="30">
                  <c:v>72.5296</c:v>
                </c:pt>
                <c:pt idx="31">
                  <c:v>77.2493</c:v>
                </c:pt>
                <c:pt idx="32">
                  <c:v>77.62339999999979</c:v>
                </c:pt>
                <c:pt idx="33">
                  <c:v>78.14160000000002</c:v>
                </c:pt>
                <c:pt idx="34">
                  <c:v>76.3481</c:v>
                </c:pt>
                <c:pt idx="35">
                  <c:v>84.1468</c:v>
                </c:pt>
                <c:pt idx="36">
                  <c:v>86.24620000000062</c:v>
                </c:pt>
                <c:pt idx="37">
                  <c:v>85.3842</c:v>
                </c:pt>
                <c:pt idx="38">
                  <c:v>87.9033</c:v>
                </c:pt>
                <c:pt idx="39">
                  <c:v>87.87869999999998</c:v>
                </c:pt>
              </c:numCache>
            </c:numRef>
          </c:xVal>
          <c:yVal>
            <c:numRef>
              <c:f>'CIECAM02 &amp; CIELAB'!$Y$818:$Y$857</c:f>
              <c:numCache>
                <c:formatCode>0.00</c:formatCode>
                <c:ptCount val="40"/>
                <c:pt idx="0">
                  <c:v>1.833333333333333</c:v>
                </c:pt>
                <c:pt idx="1">
                  <c:v>2.5</c:v>
                </c:pt>
                <c:pt idx="2">
                  <c:v>15.0</c:v>
                </c:pt>
                <c:pt idx="3">
                  <c:v>33.83333333333334</c:v>
                </c:pt>
                <c:pt idx="4">
                  <c:v>39.16666666666598</c:v>
                </c:pt>
                <c:pt idx="5">
                  <c:v>45.16666666666598</c:v>
                </c:pt>
                <c:pt idx="6">
                  <c:v>47.33333333333334</c:v>
                </c:pt>
                <c:pt idx="7">
                  <c:v>43.66666666666595</c:v>
                </c:pt>
                <c:pt idx="8">
                  <c:v>49.66666666666595</c:v>
                </c:pt>
                <c:pt idx="9">
                  <c:v>59.66666666666595</c:v>
                </c:pt>
                <c:pt idx="10">
                  <c:v>55.5</c:v>
                </c:pt>
                <c:pt idx="11">
                  <c:v>53.16666666666598</c:v>
                </c:pt>
                <c:pt idx="12">
                  <c:v>60.33333333333334</c:v>
                </c:pt>
                <c:pt idx="13">
                  <c:v>65.16666666666667</c:v>
                </c:pt>
                <c:pt idx="14">
                  <c:v>55.0</c:v>
                </c:pt>
                <c:pt idx="15">
                  <c:v>70.33333333333313</c:v>
                </c:pt>
                <c:pt idx="16">
                  <c:v>60.66666666666595</c:v>
                </c:pt>
                <c:pt idx="17">
                  <c:v>67.5</c:v>
                </c:pt>
                <c:pt idx="18">
                  <c:v>70.33333333333313</c:v>
                </c:pt>
                <c:pt idx="19">
                  <c:v>64.0</c:v>
                </c:pt>
                <c:pt idx="20">
                  <c:v>75.0</c:v>
                </c:pt>
                <c:pt idx="21">
                  <c:v>68.0</c:v>
                </c:pt>
                <c:pt idx="22">
                  <c:v>71.16666666666667</c:v>
                </c:pt>
                <c:pt idx="23">
                  <c:v>69.5</c:v>
                </c:pt>
                <c:pt idx="24">
                  <c:v>71.33333333333313</c:v>
                </c:pt>
                <c:pt idx="25">
                  <c:v>76.83333333333313</c:v>
                </c:pt>
                <c:pt idx="26">
                  <c:v>72.16666666666667</c:v>
                </c:pt>
                <c:pt idx="27">
                  <c:v>82.66666666666667</c:v>
                </c:pt>
                <c:pt idx="28">
                  <c:v>83.83333333333313</c:v>
                </c:pt>
                <c:pt idx="29">
                  <c:v>79.16666666666667</c:v>
                </c:pt>
                <c:pt idx="30">
                  <c:v>79.16666666666667</c:v>
                </c:pt>
                <c:pt idx="31">
                  <c:v>81.16666666666667</c:v>
                </c:pt>
                <c:pt idx="32">
                  <c:v>90.0</c:v>
                </c:pt>
                <c:pt idx="33">
                  <c:v>79.33333333333313</c:v>
                </c:pt>
                <c:pt idx="34">
                  <c:v>80.33333333333313</c:v>
                </c:pt>
                <c:pt idx="35">
                  <c:v>83.83333333333313</c:v>
                </c:pt>
                <c:pt idx="36">
                  <c:v>93.33333333333313</c:v>
                </c:pt>
                <c:pt idx="37">
                  <c:v>85.0</c:v>
                </c:pt>
                <c:pt idx="38">
                  <c:v>96.33333333333313</c:v>
                </c:pt>
                <c:pt idx="39">
                  <c:v>86.66666666666667</c:v>
                </c:pt>
              </c:numCache>
            </c:numRef>
          </c:yVal>
          <c:smooth val="0"/>
        </c:ser>
        <c:ser>
          <c:idx val="0"/>
          <c:order val="2"/>
          <c:tx>
            <c:v>Our Model</c:v>
          </c:tx>
          <c:spPr>
            <a:ln w="28575">
              <a:noFill/>
            </a:ln>
            <a:effectLst>
              <a:glow rad="228600">
                <a:srgbClr val="FFFFFF">
                  <a:satMod val="175000"/>
                  <a:alpha val="40000"/>
                </a:srgbClr>
              </a:glow>
            </a:effectLst>
          </c:spPr>
          <c:marker>
            <c:symbol val="diamond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  <a:effectLst>
                <a:glow rad="228600">
                  <a:srgbClr val="FFFFFF">
                    <a:satMod val="175000"/>
                    <a:alpha val="40000"/>
                  </a:srgbClr>
                </a:glow>
              </a:effectLst>
            </c:spPr>
          </c:marker>
          <c:xVal>
            <c:numRef>
              <c:f>'HDRCAM09 (selectiveLa)'!$N$818:$N$857</c:f>
              <c:numCache>
                <c:formatCode>0.00</c:formatCode>
                <c:ptCount val="40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22.76359999999949</c:v>
                </c:pt>
                <c:pt idx="4">
                  <c:v>36.92330000000001</c:v>
                </c:pt>
                <c:pt idx="5">
                  <c:v>41.4605</c:v>
                </c:pt>
                <c:pt idx="6">
                  <c:v>42.10440000000001</c:v>
                </c:pt>
                <c:pt idx="7">
                  <c:v>40.8648</c:v>
                </c:pt>
                <c:pt idx="8">
                  <c:v>42.16830000000056</c:v>
                </c:pt>
                <c:pt idx="9">
                  <c:v>54.4632</c:v>
                </c:pt>
                <c:pt idx="10">
                  <c:v>52.2873</c:v>
                </c:pt>
                <c:pt idx="11">
                  <c:v>55.9618</c:v>
                </c:pt>
                <c:pt idx="12">
                  <c:v>58.6133</c:v>
                </c:pt>
                <c:pt idx="13">
                  <c:v>60.4779</c:v>
                </c:pt>
                <c:pt idx="14">
                  <c:v>57.3896</c:v>
                </c:pt>
                <c:pt idx="15">
                  <c:v>60.6674</c:v>
                </c:pt>
                <c:pt idx="16">
                  <c:v>57.97280000000001</c:v>
                </c:pt>
                <c:pt idx="17">
                  <c:v>66.44450000000122</c:v>
                </c:pt>
                <c:pt idx="18">
                  <c:v>67.2707</c:v>
                </c:pt>
                <c:pt idx="19">
                  <c:v>68.57649999999998</c:v>
                </c:pt>
                <c:pt idx="20">
                  <c:v>70.00879999999998</c:v>
                </c:pt>
                <c:pt idx="21">
                  <c:v>70.5865</c:v>
                </c:pt>
                <c:pt idx="22">
                  <c:v>72.8247</c:v>
                </c:pt>
                <c:pt idx="23">
                  <c:v>71.3712</c:v>
                </c:pt>
                <c:pt idx="24">
                  <c:v>77.44610000000052</c:v>
                </c:pt>
                <c:pt idx="25">
                  <c:v>76.11720000000002</c:v>
                </c:pt>
                <c:pt idx="26">
                  <c:v>77.24910000000002</c:v>
                </c:pt>
                <c:pt idx="27">
                  <c:v>83.1337</c:v>
                </c:pt>
                <c:pt idx="28">
                  <c:v>83.61269999999998</c:v>
                </c:pt>
                <c:pt idx="29">
                  <c:v>83.41850000000002</c:v>
                </c:pt>
                <c:pt idx="30">
                  <c:v>81.55239999999995</c:v>
                </c:pt>
                <c:pt idx="31">
                  <c:v>85.5277</c:v>
                </c:pt>
                <c:pt idx="32">
                  <c:v>85.8656</c:v>
                </c:pt>
                <c:pt idx="33">
                  <c:v>85.7269</c:v>
                </c:pt>
                <c:pt idx="34">
                  <c:v>84.619</c:v>
                </c:pt>
                <c:pt idx="35">
                  <c:v>91.222</c:v>
                </c:pt>
                <c:pt idx="36">
                  <c:v>93.12879999999943</c:v>
                </c:pt>
                <c:pt idx="37">
                  <c:v>91.74600000000002</c:v>
                </c:pt>
                <c:pt idx="38">
                  <c:v>94.6375</c:v>
                </c:pt>
                <c:pt idx="39">
                  <c:v>94.06800000000001</c:v>
                </c:pt>
              </c:numCache>
            </c:numRef>
          </c:xVal>
          <c:yVal>
            <c:numRef>
              <c:f>'HDRCAM09 (selectiveLa)'!$Y$818:$Y$857</c:f>
              <c:numCache>
                <c:formatCode>0.00</c:formatCode>
                <c:ptCount val="40"/>
                <c:pt idx="0">
                  <c:v>1.833333333333333</c:v>
                </c:pt>
                <c:pt idx="1">
                  <c:v>2.5</c:v>
                </c:pt>
                <c:pt idx="2">
                  <c:v>15.0</c:v>
                </c:pt>
                <c:pt idx="3">
                  <c:v>33.83333333333334</c:v>
                </c:pt>
                <c:pt idx="4">
                  <c:v>39.16666666666598</c:v>
                </c:pt>
                <c:pt idx="5">
                  <c:v>45.16666666666598</c:v>
                </c:pt>
                <c:pt idx="6">
                  <c:v>47.33333333333334</c:v>
                </c:pt>
                <c:pt idx="7">
                  <c:v>43.66666666666595</c:v>
                </c:pt>
                <c:pt idx="8">
                  <c:v>49.66666666666595</c:v>
                </c:pt>
                <c:pt idx="9">
                  <c:v>59.66666666666595</c:v>
                </c:pt>
                <c:pt idx="10">
                  <c:v>55.5</c:v>
                </c:pt>
                <c:pt idx="11">
                  <c:v>53.16666666666598</c:v>
                </c:pt>
                <c:pt idx="12">
                  <c:v>60.33333333333334</c:v>
                </c:pt>
                <c:pt idx="13">
                  <c:v>65.16666666666667</c:v>
                </c:pt>
                <c:pt idx="14">
                  <c:v>55.0</c:v>
                </c:pt>
                <c:pt idx="15">
                  <c:v>70.33333333333313</c:v>
                </c:pt>
                <c:pt idx="16">
                  <c:v>60.66666666666595</c:v>
                </c:pt>
                <c:pt idx="17">
                  <c:v>67.5</c:v>
                </c:pt>
                <c:pt idx="18">
                  <c:v>70.33333333333313</c:v>
                </c:pt>
                <c:pt idx="19">
                  <c:v>64.0</c:v>
                </c:pt>
                <c:pt idx="20">
                  <c:v>75.0</c:v>
                </c:pt>
                <c:pt idx="21">
                  <c:v>68.0</c:v>
                </c:pt>
                <c:pt idx="22">
                  <c:v>71.16666666666667</c:v>
                </c:pt>
                <c:pt idx="23">
                  <c:v>69.5</c:v>
                </c:pt>
                <c:pt idx="24">
                  <c:v>71.33333333333313</c:v>
                </c:pt>
                <c:pt idx="25">
                  <c:v>76.83333333333313</c:v>
                </c:pt>
                <c:pt idx="26">
                  <c:v>72.16666666666667</c:v>
                </c:pt>
                <c:pt idx="27">
                  <c:v>82.66666666666667</c:v>
                </c:pt>
                <c:pt idx="28">
                  <c:v>83.83333333333313</c:v>
                </c:pt>
                <c:pt idx="29">
                  <c:v>79.16666666666667</c:v>
                </c:pt>
                <c:pt idx="30">
                  <c:v>79.16666666666667</c:v>
                </c:pt>
                <c:pt idx="31">
                  <c:v>81.16666666666667</c:v>
                </c:pt>
                <c:pt idx="32">
                  <c:v>90.0</c:v>
                </c:pt>
                <c:pt idx="33">
                  <c:v>79.33333333333313</c:v>
                </c:pt>
                <c:pt idx="34">
                  <c:v>80.33333333333313</c:v>
                </c:pt>
                <c:pt idx="35">
                  <c:v>83.83333333333313</c:v>
                </c:pt>
                <c:pt idx="36">
                  <c:v>93.33333333333313</c:v>
                </c:pt>
                <c:pt idx="37">
                  <c:v>85.0</c:v>
                </c:pt>
                <c:pt idx="38">
                  <c:v>96.33333333333313</c:v>
                </c:pt>
                <c:pt idx="39">
                  <c:v>86.66666666666667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1057480"/>
        <c:axId val="-2041076232"/>
      </c:scatterChart>
      <c:valAx>
        <c:axId val="-2041057480"/>
        <c:scaling>
          <c:orientation val="minMax"/>
          <c:max val="10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 dirty="0" smtClean="0"/>
                  <a:t>Predicted </a:t>
                </a:r>
                <a:r>
                  <a:rPr lang="en-GB" dirty="0"/>
                  <a:t>Lightness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41076232"/>
        <c:crosses val="autoZero"/>
        <c:crossBetween val="midCat"/>
        <c:majorUnit val="20.0"/>
      </c:valAx>
      <c:valAx>
        <c:axId val="-2041076232"/>
        <c:scaling>
          <c:orientation val="minMax"/>
          <c:max val="100.0"/>
          <c:min val="0.0"/>
        </c:scaling>
        <c:delete val="0"/>
        <c:axPos val="l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/>
                  <a:t>Perceived Lightness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41057480"/>
        <c:crosses val="autoZero"/>
        <c:crossBetween val="midCat"/>
        <c:majorUnit val="20.0"/>
      </c:valAx>
      <c:spPr>
        <a:solidFill>
          <a:srgbClr val="000000"/>
        </a:solidFill>
        <a:ln w="9525">
          <a:solidFill>
            <a:schemeClr val="bg1"/>
          </a:solidFill>
        </a:ln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535215938194141"/>
          <c:y val="0.566899993289577"/>
          <c:w val="0.366005544220157"/>
          <c:h val="0.154007115968936"/>
        </c:manualLayout>
      </c:layout>
      <c:overlay val="0"/>
      <c:spPr>
        <a:solidFill>
          <a:srgbClr val="808080">
            <a:lumMod val="20000"/>
            <a:lumOff val="80000"/>
          </a:srgbClr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en-GB" sz="1400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000000"/>
    </a:solidFill>
    <a:ln>
      <a:noFill/>
    </a:ln>
  </c:spPr>
  <c:txPr>
    <a:bodyPr/>
    <a:lstStyle/>
    <a:p>
      <a:pPr>
        <a:defRPr sz="1600" b="0" i="0" u="none" strike="noStrike" baseline="0">
          <a:solidFill>
            <a:schemeClr val="bg1"/>
          </a:solidFill>
          <a:latin typeface="+mn-lt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GB"/>
            </a:pPr>
            <a:r>
              <a:rPr lang="en-GB"/>
              <a:t>Peak Luminance Increase</a:t>
            </a:r>
          </a:p>
        </c:rich>
      </c:tx>
      <c:layout>
        <c:manualLayout>
          <c:xMode val="edge"/>
          <c:yMode val="edge"/>
          <c:x val="0.270620399193095"/>
          <c:y val="0.0714526597119278"/>
        </c:manualLayout>
      </c:layout>
      <c:overlay val="0"/>
      <c:spPr>
        <a:noFill/>
        <a:ln w="25400">
          <a:noFill/>
        </a:ln>
      </c:spPr>
    </c:title>
    <c:autoTitleDeleted val="0"/>
    <c:view3D>
      <c:rotX val="0"/>
      <c:rotY val="20"/>
      <c:rAngAx val="0"/>
      <c:perspective val="30"/>
    </c:view3D>
    <c:floor>
      <c:thickness val="0"/>
    </c:floor>
    <c:sideWall>
      <c:thickness val="0"/>
      <c:spPr>
        <a:solidFill>
          <a:schemeClr val="tx1"/>
        </a:solidFill>
        <a:ln w="12700">
          <a:solidFill>
            <a:schemeClr val="tx1"/>
          </a:solidFill>
          <a:prstDash val="solid"/>
        </a:ln>
      </c:spPr>
    </c:sideWall>
    <c:backWall>
      <c:thickness val="0"/>
      <c:spPr>
        <a:solidFill>
          <a:schemeClr val="tx1"/>
        </a:solidFill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14494635977984"/>
          <c:y val="0.113490364025696"/>
          <c:w val="0.885505364021999"/>
          <c:h val="0.700214132762313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 w="25400">
              <a:solidFill>
                <a:srgbClr val="000080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Lbls>
            <c:numFmt formatCode="#,##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lang="en-GB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Sheet1!$B$20:$B$26</c:f>
              <c:strCache>
                <c:ptCount val="7"/>
                <c:pt idx="0">
                  <c:v>1970s</c:v>
                </c:pt>
                <c:pt idx="1">
                  <c:v>1980s</c:v>
                </c:pt>
                <c:pt idx="2">
                  <c:v>1990s</c:v>
                </c:pt>
                <c:pt idx="3">
                  <c:v>2000s</c:v>
                </c:pt>
                <c:pt idx="4">
                  <c:v>2005s</c:v>
                </c:pt>
                <c:pt idx="5">
                  <c:v>2010s</c:v>
                </c:pt>
                <c:pt idx="6">
                  <c:v>2015s</c:v>
                </c:pt>
              </c:strCache>
            </c:strRef>
          </c:cat>
          <c:val>
            <c:numRef>
              <c:f>Sheet1!$C$20:$C$26</c:f>
              <c:numCache>
                <c:formatCode>General</c:formatCode>
                <c:ptCount val="7"/>
                <c:pt idx="0">
                  <c:v>50.0</c:v>
                </c:pt>
                <c:pt idx="1">
                  <c:v>100.0</c:v>
                </c:pt>
                <c:pt idx="2">
                  <c:v>125.0</c:v>
                </c:pt>
                <c:pt idx="3">
                  <c:v>150.0</c:v>
                </c:pt>
                <c:pt idx="4">
                  <c:v>250.0</c:v>
                </c:pt>
                <c:pt idx="5">
                  <c:v>4000.0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-2050941672"/>
        <c:axId val="-2050973096"/>
        <c:axId val="0"/>
      </c:bar3DChart>
      <c:catAx>
        <c:axId val="-20509416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/>
                  <a:t>Years</a:t>
                </a:r>
              </a:p>
            </c:rich>
          </c:tx>
          <c:layout>
            <c:manualLayout>
              <c:xMode val="edge"/>
              <c:yMode val="edge"/>
              <c:x val="0.453290153728833"/>
              <c:y val="0.86956675084140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5097309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050973096"/>
        <c:scaling>
          <c:orientation val="minMax"/>
          <c:max val="10000.0"/>
        </c:scaling>
        <c:delete val="0"/>
        <c:axPos val="l"/>
        <c:majorGridlines>
          <c:spPr>
            <a:ln w="3175">
              <a:solidFill>
                <a:schemeClr val="bg1">
                  <a:lumMod val="75000"/>
                </a:schemeClr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/>
                  <a:t>Peak Luminance [cd/sqm]</a:t>
                </a:r>
              </a:p>
            </c:rich>
          </c:tx>
          <c:layout>
            <c:manualLayout>
              <c:xMode val="edge"/>
              <c:yMode val="edge"/>
              <c:x val="0.0264624195377963"/>
              <c:y val="0.156316916488229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50941672"/>
        <c:crosses val="autoZero"/>
        <c:crossBetween val="between"/>
      </c:valAx>
    </c:plotArea>
    <c:plotVisOnly val="1"/>
    <c:dispBlanksAs val="gap"/>
    <c:showDLblsOverMax val="0"/>
  </c:chart>
  <c:spPr>
    <a:solidFill>
      <a:schemeClr val="tx1"/>
    </a:solidFill>
    <a:ln w="9525">
      <a:noFill/>
    </a:ln>
  </c:spPr>
  <c:txPr>
    <a:bodyPr/>
    <a:lstStyle/>
    <a:p>
      <a:pPr>
        <a:defRPr sz="1800" b="0" i="0" u="none" strike="noStrike" baseline="0">
          <a:solidFill>
            <a:schemeClr val="bg1"/>
          </a:solidFill>
          <a:latin typeface="+mn-lt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GB"/>
            </a:pPr>
            <a:r>
              <a:rPr lang="en-GB"/>
              <a:t>Peak Luminance Increase</a:t>
            </a:r>
          </a:p>
        </c:rich>
      </c:tx>
      <c:layout>
        <c:manualLayout>
          <c:xMode val="edge"/>
          <c:yMode val="edge"/>
          <c:x val="0.270620399193095"/>
          <c:y val="0.0714526597119278"/>
        </c:manualLayout>
      </c:layout>
      <c:overlay val="0"/>
      <c:spPr>
        <a:noFill/>
        <a:ln w="25400">
          <a:noFill/>
        </a:ln>
      </c:spPr>
    </c:title>
    <c:autoTitleDeleted val="0"/>
    <c:view3D>
      <c:rotX val="0"/>
      <c:rotY val="20"/>
      <c:rAngAx val="0"/>
      <c:perspective val="30"/>
    </c:view3D>
    <c:floor>
      <c:thickness val="0"/>
    </c:floor>
    <c:sideWall>
      <c:thickness val="0"/>
      <c:spPr>
        <a:solidFill>
          <a:schemeClr val="tx1"/>
        </a:solidFill>
        <a:ln w="12700">
          <a:solidFill>
            <a:schemeClr val="tx1"/>
          </a:solidFill>
          <a:prstDash val="solid"/>
        </a:ln>
      </c:spPr>
    </c:sideWall>
    <c:backWall>
      <c:thickness val="0"/>
      <c:spPr>
        <a:solidFill>
          <a:schemeClr val="tx1"/>
        </a:solidFill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14494635977984"/>
          <c:y val="0.113490364025696"/>
          <c:w val="0.885505364021999"/>
          <c:h val="0.700214132762313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 w="25400">
              <a:solidFill>
                <a:srgbClr val="000080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Lbls>
            <c:numFmt formatCode="#,##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lang="en-GB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Sheet1!$B$30:$B$36</c:f>
              <c:strCache>
                <c:ptCount val="7"/>
                <c:pt idx="0">
                  <c:v>1970s</c:v>
                </c:pt>
                <c:pt idx="1">
                  <c:v>1980s</c:v>
                </c:pt>
                <c:pt idx="2">
                  <c:v>1990s</c:v>
                </c:pt>
                <c:pt idx="3">
                  <c:v>2000s</c:v>
                </c:pt>
                <c:pt idx="4">
                  <c:v>2005s</c:v>
                </c:pt>
                <c:pt idx="5">
                  <c:v>2010s</c:v>
                </c:pt>
                <c:pt idx="6">
                  <c:v>2015s</c:v>
                </c:pt>
              </c:strCache>
            </c:strRef>
          </c:cat>
          <c:val>
            <c:numRef>
              <c:f>Sheet1!$C$30:$C$36</c:f>
              <c:numCache>
                <c:formatCode>General</c:formatCode>
                <c:ptCount val="7"/>
                <c:pt idx="0">
                  <c:v>50.0</c:v>
                </c:pt>
                <c:pt idx="1">
                  <c:v>100.0</c:v>
                </c:pt>
                <c:pt idx="2">
                  <c:v>125.0</c:v>
                </c:pt>
                <c:pt idx="3">
                  <c:v>150.0</c:v>
                </c:pt>
                <c:pt idx="4">
                  <c:v>250.0</c:v>
                </c:pt>
                <c:pt idx="5">
                  <c:v>4000.0</c:v>
                </c:pt>
                <c:pt idx="6">
                  <c:v>10000.0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-2137654056"/>
        <c:axId val="-2092689272"/>
        <c:axId val="0"/>
      </c:bar3DChart>
      <c:catAx>
        <c:axId val="-21376540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/>
                  <a:t>Years</a:t>
                </a:r>
              </a:p>
            </c:rich>
          </c:tx>
          <c:layout>
            <c:manualLayout>
              <c:xMode val="edge"/>
              <c:yMode val="edge"/>
              <c:x val="0.453290153728833"/>
              <c:y val="0.86956675084140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0926892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092689272"/>
        <c:scaling>
          <c:orientation val="minMax"/>
          <c:max val="10000.0"/>
        </c:scaling>
        <c:delete val="0"/>
        <c:axPos val="l"/>
        <c:majorGridlines>
          <c:spPr>
            <a:ln w="3175">
              <a:solidFill>
                <a:schemeClr val="bg1">
                  <a:lumMod val="75000"/>
                </a:schemeClr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GB"/>
                  <a:t>Peak Luminance [cd/sqm]</a:t>
                </a:r>
              </a:p>
            </c:rich>
          </c:tx>
          <c:layout>
            <c:manualLayout>
              <c:xMode val="edge"/>
              <c:yMode val="edge"/>
              <c:x val="0.0264624195377963"/>
              <c:y val="0.156316916488229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lang="en-GB"/>
            </a:pPr>
            <a:endParaRPr lang="en-US"/>
          </a:p>
        </c:txPr>
        <c:crossAx val="-2137654056"/>
        <c:crosses val="autoZero"/>
        <c:crossBetween val="between"/>
      </c:valAx>
    </c:plotArea>
    <c:plotVisOnly val="1"/>
    <c:dispBlanksAs val="gap"/>
    <c:showDLblsOverMax val="0"/>
  </c:chart>
  <c:spPr>
    <a:solidFill>
      <a:schemeClr val="tx1"/>
    </a:solidFill>
    <a:ln w="9525">
      <a:noFill/>
    </a:ln>
  </c:spPr>
  <c:txPr>
    <a:bodyPr/>
    <a:lstStyle/>
    <a:p>
      <a:pPr>
        <a:defRPr sz="1800" b="0" i="0" u="none" strike="noStrike" baseline="0">
          <a:solidFill>
            <a:schemeClr val="bg1"/>
          </a:solidFill>
          <a:latin typeface="+mn-lt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2060675188878"/>
          <c:y val="0.0410671531912169"/>
          <c:w val="0.739497458150472"/>
          <c:h val="0.769833877472634"/>
        </c:manualLayout>
      </c:layout>
      <c:scatterChart>
        <c:scatterStyle val="lineMarker"/>
        <c:varyColors val="0"/>
        <c:ser>
          <c:idx val="2"/>
          <c:order val="1"/>
          <c:tx>
            <c:v>43 cd/sqm</c:v>
          </c:tx>
          <c:spPr>
            <a:ln w="28575">
              <a:noFill/>
            </a:ln>
          </c:spPr>
          <c:marker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xVal>
            <c:numRef>
              <c:f>'[1]HDRCAM09 (FINAL)'!$J$8:$J$47</c:f>
              <c:numCache>
                <c:formatCode>General</c:formatCode>
                <c:ptCount val="40"/>
                <c:pt idx="0">
                  <c:v>11.1080612717171</c:v>
                </c:pt>
                <c:pt idx="1">
                  <c:v>10.1031218716774</c:v>
                </c:pt>
                <c:pt idx="2">
                  <c:v>15.15363721067783</c:v>
                </c:pt>
                <c:pt idx="3">
                  <c:v>14.40265281117203</c:v>
                </c:pt>
                <c:pt idx="4">
                  <c:v>20.96566848724119</c:v>
                </c:pt>
                <c:pt idx="5">
                  <c:v>22.14263122514679</c:v>
                </c:pt>
                <c:pt idx="6">
                  <c:v>16.21650325593559</c:v>
                </c:pt>
                <c:pt idx="7">
                  <c:v>25.71054252746732</c:v>
                </c:pt>
                <c:pt idx="8">
                  <c:v>23.9319139511875</c:v>
                </c:pt>
                <c:pt idx="9">
                  <c:v>31.79860714452886</c:v>
                </c:pt>
                <c:pt idx="10">
                  <c:v>25.4361231187548</c:v>
                </c:pt>
                <c:pt idx="11">
                  <c:v>30.8995255080307</c:v>
                </c:pt>
                <c:pt idx="12">
                  <c:v>27.84821295311819</c:v>
                </c:pt>
                <c:pt idx="13">
                  <c:v>36.9778761258858</c:v>
                </c:pt>
                <c:pt idx="14">
                  <c:v>42.12310528140311</c:v>
                </c:pt>
                <c:pt idx="15">
                  <c:v>37.35540341773748</c:v>
                </c:pt>
                <c:pt idx="16">
                  <c:v>33.6464954596739</c:v>
                </c:pt>
                <c:pt idx="17">
                  <c:v>41.9823708195827</c:v>
                </c:pt>
                <c:pt idx="18">
                  <c:v>46.2461288723423</c:v>
                </c:pt>
                <c:pt idx="19">
                  <c:v>38.7750910463709</c:v>
                </c:pt>
                <c:pt idx="20">
                  <c:v>45.6279536781674</c:v>
                </c:pt>
                <c:pt idx="21">
                  <c:v>47.9147561365864</c:v>
                </c:pt>
                <c:pt idx="22">
                  <c:v>53.7512360104284</c:v>
                </c:pt>
                <c:pt idx="23">
                  <c:v>56.176216427184</c:v>
                </c:pt>
                <c:pt idx="24">
                  <c:v>48.6323144739524</c:v>
                </c:pt>
                <c:pt idx="25">
                  <c:v>50.61460507509557</c:v>
                </c:pt>
                <c:pt idx="26">
                  <c:v>65.10846878655083</c:v>
                </c:pt>
                <c:pt idx="27">
                  <c:v>55.76416434816341</c:v>
                </c:pt>
                <c:pt idx="28">
                  <c:v>68.7954837482512</c:v>
                </c:pt>
                <c:pt idx="29">
                  <c:v>68.66335188830955</c:v>
                </c:pt>
                <c:pt idx="30">
                  <c:v>73.2714210674776</c:v>
                </c:pt>
                <c:pt idx="31">
                  <c:v>72.89789610859403</c:v>
                </c:pt>
                <c:pt idx="32">
                  <c:v>69.88627279497598</c:v>
                </c:pt>
                <c:pt idx="33">
                  <c:v>69.319937645723</c:v>
                </c:pt>
                <c:pt idx="34">
                  <c:v>81.2299254363435</c:v>
                </c:pt>
                <c:pt idx="35">
                  <c:v>83.79556704195718</c:v>
                </c:pt>
                <c:pt idx="36">
                  <c:v>84.36381027607098</c:v>
                </c:pt>
                <c:pt idx="37">
                  <c:v>87.17984714304009</c:v>
                </c:pt>
                <c:pt idx="38">
                  <c:v>86.5748699639668</c:v>
                </c:pt>
                <c:pt idx="39">
                  <c:v>90.2926567518713</c:v>
                </c:pt>
              </c:numCache>
            </c:numRef>
          </c:xVal>
          <c:yVal>
            <c:numRef>
              <c:f>'[1]HDRCAM09 (FINAL)'!$Y$8:$Y$47</c:f>
              <c:numCache>
                <c:formatCode>General</c:formatCode>
                <c:ptCount val="40"/>
                <c:pt idx="0">
                  <c:v>8.666666666666676</c:v>
                </c:pt>
                <c:pt idx="1">
                  <c:v>2.0</c:v>
                </c:pt>
                <c:pt idx="2">
                  <c:v>32.5</c:v>
                </c:pt>
                <c:pt idx="3">
                  <c:v>6.666666666666667</c:v>
                </c:pt>
                <c:pt idx="4">
                  <c:v>43.0</c:v>
                </c:pt>
                <c:pt idx="5">
                  <c:v>41.33333333333334</c:v>
                </c:pt>
                <c:pt idx="6">
                  <c:v>15.83333333333333</c:v>
                </c:pt>
                <c:pt idx="7">
                  <c:v>52.0</c:v>
                </c:pt>
                <c:pt idx="8">
                  <c:v>39.5</c:v>
                </c:pt>
                <c:pt idx="9">
                  <c:v>55.0</c:v>
                </c:pt>
                <c:pt idx="10">
                  <c:v>31.16666666666667</c:v>
                </c:pt>
                <c:pt idx="11">
                  <c:v>42.66666666666648</c:v>
                </c:pt>
                <c:pt idx="12">
                  <c:v>46.16666666666648</c:v>
                </c:pt>
                <c:pt idx="13">
                  <c:v>47.33333333333334</c:v>
                </c:pt>
                <c:pt idx="14">
                  <c:v>68.33333333333323</c:v>
                </c:pt>
                <c:pt idx="15">
                  <c:v>52.83333333333334</c:v>
                </c:pt>
                <c:pt idx="16">
                  <c:v>53.33333333333334</c:v>
                </c:pt>
                <c:pt idx="17">
                  <c:v>55.16666666666648</c:v>
                </c:pt>
                <c:pt idx="18">
                  <c:v>61.83333333333334</c:v>
                </c:pt>
                <c:pt idx="19">
                  <c:v>49.0</c:v>
                </c:pt>
                <c:pt idx="20">
                  <c:v>59.5</c:v>
                </c:pt>
                <c:pt idx="21">
                  <c:v>58.66666666666648</c:v>
                </c:pt>
                <c:pt idx="22">
                  <c:v>62.33333333333334</c:v>
                </c:pt>
                <c:pt idx="23">
                  <c:v>57.83333333333334</c:v>
                </c:pt>
                <c:pt idx="24">
                  <c:v>54.83333333333334</c:v>
                </c:pt>
                <c:pt idx="25">
                  <c:v>63.83333333333334</c:v>
                </c:pt>
                <c:pt idx="26">
                  <c:v>67.83333333333323</c:v>
                </c:pt>
                <c:pt idx="27">
                  <c:v>65.83333333333323</c:v>
                </c:pt>
                <c:pt idx="28">
                  <c:v>66.16666666666667</c:v>
                </c:pt>
                <c:pt idx="29">
                  <c:v>69.16666666666667</c:v>
                </c:pt>
                <c:pt idx="30">
                  <c:v>73.66666666666667</c:v>
                </c:pt>
                <c:pt idx="31">
                  <c:v>76.0</c:v>
                </c:pt>
                <c:pt idx="32">
                  <c:v>69.0</c:v>
                </c:pt>
                <c:pt idx="33">
                  <c:v>77.83333333333323</c:v>
                </c:pt>
                <c:pt idx="34">
                  <c:v>82.0</c:v>
                </c:pt>
                <c:pt idx="35">
                  <c:v>85.5</c:v>
                </c:pt>
                <c:pt idx="36">
                  <c:v>90.0</c:v>
                </c:pt>
                <c:pt idx="37">
                  <c:v>88.16666666666667</c:v>
                </c:pt>
                <c:pt idx="38">
                  <c:v>92.83333333333323</c:v>
                </c:pt>
                <c:pt idx="39">
                  <c:v>100.0</c:v>
                </c:pt>
              </c:numCache>
            </c:numRef>
          </c:yVal>
          <c:smooth val="0"/>
        </c:ser>
        <c:ser>
          <c:idx val="3"/>
          <c:order val="2"/>
          <c:spPr>
            <a:ln w="12700">
              <a:solidFill>
                <a:schemeClr val="bg1"/>
              </a:solidFill>
            </a:ln>
          </c:spPr>
          <c:marker>
            <c:symbol val="none"/>
          </c:marker>
          <c:xVal>
            <c:numRef>
              <c:f>'[1]HDRCAM09 (FINAL)'!$AF$1:$AG$1</c:f>
              <c:numCache>
                <c:formatCode>General</c:formatCode>
                <c:ptCount val="2"/>
                <c:pt idx="0">
                  <c:v>0.0</c:v>
                </c:pt>
                <c:pt idx="1">
                  <c:v>100.0</c:v>
                </c:pt>
              </c:numCache>
            </c:numRef>
          </c:xVal>
          <c:yVal>
            <c:numRef>
              <c:f>'[1]HDRCAM09 (FINAL)'!$AF$1:$AG$1</c:f>
              <c:numCache>
                <c:formatCode>General</c:formatCode>
                <c:ptCount val="2"/>
                <c:pt idx="0">
                  <c:v>0.0</c:v>
                </c:pt>
                <c:pt idx="1">
                  <c:v>100.0</c:v>
                </c:pt>
              </c:numCache>
            </c:numRef>
          </c:yVal>
          <c:smooth val="0"/>
        </c:ser>
        <c:ser>
          <c:idx val="0"/>
          <c:order val="0"/>
          <c:tx>
            <c:v>2,196 cd/sqm</c:v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'[1]CIECAM02 &amp; CIELAB'!$J$413:$J$452</c:f>
              <c:numCache>
                <c:formatCode>General</c:formatCode>
                <c:ptCount val="40"/>
                <c:pt idx="0">
                  <c:v>12.00787840704788</c:v>
                </c:pt>
                <c:pt idx="1">
                  <c:v>11.3713246897501</c:v>
                </c:pt>
                <c:pt idx="2">
                  <c:v>16.8339897459795</c:v>
                </c:pt>
                <c:pt idx="3">
                  <c:v>16.58151281708549</c:v>
                </c:pt>
                <c:pt idx="4">
                  <c:v>22.56444768106685</c:v>
                </c:pt>
                <c:pt idx="5">
                  <c:v>24.5347103732582</c:v>
                </c:pt>
                <c:pt idx="6">
                  <c:v>18.50959848939253</c:v>
                </c:pt>
                <c:pt idx="7">
                  <c:v>28.46692628824966</c:v>
                </c:pt>
                <c:pt idx="8">
                  <c:v>26.27578028650953</c:v>
                </c:pt>
                <c:pt idx="9">
                  <c:v>33.66025780200931</c:v>
                </c:pt>
                <c:pt idx="10">
                  <c:v>27.90875580333502</c:v>
                </c:pt>
                <c:pt idx="11">
                  <c:v>33.2534264129554</c:v>
                </c:pt>
                <c:pt idx="12">
                  <c:v>30.37313259387689</c:v>
                </c:pt>
                <c:pt idx="13">
                  <c:v>39.78221610473878</c:v>
                </c:pt>
                <c:pt idx="14">
                  <c:v>44.6776386038979</c:v>
                </c:pt>
                <c:pt idx="15">
                  <c:v>39.52980443386399</c:v>
                </c:pt>
                <c:pt idx="16">
                  <c:v>37.02927690914596</c:v>
                </c:pt>
                <c:pt idx="17">
                  <c:v>45.2576806100044</c:v>
                </c:pt>
                <c:pt idx="18">
                  <c:v>49.3477505244498</c:v>
                </c:pt>
                <c:pt idx="19">
                  <c:v>41.73822527334591</c:v>
                </c:pt>
                <c:pt idx="20">
                  <c:v>47.7732424287655</c:v>
                </c:pt>
                <c:pt idx="21">
                  <c:v>51.2817820854095</c:v>
                </c:pt>
                <c:pt idx="22">
                  <c:v>57.80464193111743</c:v>
                </c:pt>
                <c:pt idx="23">
                  <c:v>59.7329089262829</c:v>
                </c:pt>
                <c:pt idx="24">
                  <c:v>51.2556024010213</c:v>
                </c:pt>
                <c:pt idx="25">
                  <c:v>53.6568852891814</c:v>
                </c:pt>
                <c:pt idx="26">
                  <c:v>68.52172235365846</c:v>
                </c:pt>
                <c:pt idx="27">
                  <c:v>57.9088859141969</c:v>
                </c:pt>
                <c:pt idx="28">
                  <c:v>71.9218444811755</c:v>
                </c:pt>
                <c:pt idx="29">
                  <c:v>71.63278764595566</c:v>
                </c:pt>
                <c:pt idx="30">
                  <c:v>76.5972882426102</c:v>
                </c:pt>
                <c:pt idx="31">
                  <c:v>76.04130192922532</c:v>
                </c:pt>
                <c:pt idx="32">
                  <c:v>72.8318847597083</c:v>
                </c:pt>
                <c:pt idx="33">
                  <c:v>71.4162873238408</c:v>
                </c:pt>
                <c:pt idx="34">
                  <c:v>84.1446910903591</c:v>
                </c:pt>
                <c:pt idx="35">
                  <c:v>86.340529069378</c:v>
                </c:pt>
                <c:pt idx="36">
                  <c:v>86.8582049477575</c:v>
                </c:pt>
                <c:pt idx="37">
                  <c:v>89.9657936459768</c:v>
                </c:pt>
                <c:pt idx="38">
                  <c:v>89.0720636690237</c:v>
                </c:pt>
                <c:pt idx="39">
                  <c:v>93.5366650693214</c:v>
                </c:pt>
              </c:numCache>
            </c:numRef>
          </c:xVal>
          <c:yVal>
            <c:numRef>
              <c:f>'[1]CIECAM02 &amp; CIELAB'!$Y$413:$Y$452</c:f>
              <c:numCache>
                <c:formatCode>General</c:formatCode>
                <c:ptCount val="40"/>
                <c:pt idx="0">
                  <c:v>19.0</c:v>
                </c:pt>
                <c:pt idx="1">
                  <c:v>7.857142857142843</c:v>
                </c:pt>
                <c:pt idx="2">
                  <c:v>37.0</c:v>
                </c:pt>
                <c:pt idx="3">
                  <c:v>17.0</c:v>
                </c:pt>
                <c:pt idx="4">
                  <c:v>47.85714285714273</c:v>
                </c:pt>
                <c:pt idx="5">
                  <c:v>54.28571428571428</c:v>
                </c:pt>
                <c:pt idx="6">
                  <c:v>24.28571428571418</c:v>
                </c:pt>
                <c:pt idx="7">
                  <c:v>72.2857142857143</c:v>
                </c:pt>
                <c:pt idx="8">
                  <c:v>46.85714285714273</c:v>
                </c:pt>
                <c:pt idx="9">
                  <c:v>65.1428571428568</c:v>
                </c:pt>
                <c:pt idx="10">
                  <c:v>45.85714285714273</c:v>
                </c:pt>
                <c:pt idx="11">
                  <c:v>55.14285714285715</c:v>
                </c:pt>
                <c:pt idx="12">
                  <c:v>52.14285714285715</c:v>
                </c:pt>
                <c:pt idx="13">
                  <c:v>55.0</c:v>
                </c:pt>
                <c:pt idx="14">
                  <c:v>83.0</c:v>
                </c:pt>
                <c:pt idx="15">
                  <c:v>77.1428571428568</c:v>
                </c:pt>
                <c:pt idx="16">
                  <c:v>66.2857142857143</c:v>
                </c:pt>
                <c:pt idx="17">
                  <c:v>63.0</c:v>
                </c:pt>
                <c:pt idx="18">
                  <c:v>85.0</c:v>
                </c:pt>
                <c:pt idx="19">
                  <c:v>60.14285714285715</c:v>
                </c:pt>
                <c:pt idx="20">
                  <c:v>62.42857142857153</c:v>
                </c:pt>
                <c:pt idx="21">
                  <c:v>79.2857142857143</c:v>
                </c:pt>
                <c:pt idx="22">
                  <c:v>79.2857142857143</c:v>
                </c:pt>
                <c:pt idx="23">
                  <c:v>79.0</c:v>
                </c:pt>
                <c:pt idx="24">
                  <c:v>60.71428571428572</c:v>
                </c:pt>
                <c:pt idx="25">
                  <c:v>77.85714285714279</c:v>
                </c:pt>
                <c:pt idx="26">
                  <c:v>78.2857142857143</c:v>
                </c:pt>
                <c:pt idx="27">
                  <c:v>74.0</c:v>
                </c:pt>
                <c:pt idx="28">
                  <c:v>76.71428571428572</c:v>
                </c:pt>
                <c:pt idx="29">
                  <c:v>77.1428571428568</c:v>
                </c:pt>
                <c:pt idx="30">
                  <c:v>81.42857142857136</c:v>
                </c:pt>
                <c:pt idx="31">
                  <c:v>79.0</c:v>
                </c:pt>
                <c:pt idx="32">
                  <c:v>79.57142857142836</c:v>
                </c:pt>
                <c:pt idx="33">
                  <c:v>84.85714285714279</c:v>
                </c:pt>
                <c:pt idx="34">
                  <c:v>88.57142857142836</c:v>
                </c:pt>
                <c:pt idx="35">
                  <c:v>91.57142857142836</c:v>
                </c:pt>
                <c:pt idx="36">
                  <c:v>91.42857142857136</c:v>
                </c:pt>
                <c:pt idx="37">
                  <c:v>91.85714285714279</c:v>
                </c:pt>
                <c:pt idx="38">
                  <c:v>93.85714285714279</c:v>
                </c:pt>
                <c:pt idx="39">
                  <c:v>101.0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3665176"/>
        <c:axId val="-2063715960"/>
      </c:scatterChart>
      <c:valAx>
        <c:axId val="-2063665176"/>
        <c:scaling>
          <c:orientation val="minMax"/>
          <c:max val="100.0"/>
          <c:min val="0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CIELAB </a:t>
                </a:r>
                <a:r>
                  <a:rPr lang="en-GB">
                    <a:solidFill>
                      <a:srgbClr val="FFC000"/>
                    </a:solidFill>
                  </a:rPr>
                  <a:t>L*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crossAx val="-2063715960"/>
        <c:crosses val="autoZero"/>
        <c:crossBetween val="midCat"/>
        <c:majorUnit val="20.0"/>
      </c:valAx>
      <c:valAx>
        <c:axId val="-2063715960"/>
        <c:scaling>
          <c:orientation val="minMax"/>
          <c:max val="100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Perceived  </a:t>
                </a:r>
                <a:r>
                  <a:rPr lang="en-GB">
                    <a:solidFill>
                      <a:srgbClr val="FFC000"/>
                    </a:solidFill>
                  </a:rPr>
                  <a:t>Lightness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crossAx val="-2063665176"/>
        <c:crosses val="autoZero"/>
        <c:crossBetween val="midCat"/>
        <c:majorUnit val="20.0"/>
      </c:valAx>
      <c:spPr>
        <a:solidFill>
          <a:sysClr val="windowText" lastClr="000000"/>
        </a:solidFill>
        <a:ln w="9525">
          <a:solidFill>
            <a:schemeClr val="bg1"/>
          </a:solidFill>
        </a:ln>
      </c:spPr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503312421014899"/>
          <c:y val="0.64358395749312"/>
          <c:w val="0.393267924169427"/>
          <c:h val="0.132838806734524"/>
        </c:manualLayout>
      </c:layout>
      <c:overlay val="1"/>
      <c:spPr>
        <a:solidFill>
          <a:schemeClr val="bg1">
            <a:lumMod val="95000"/>
          </a:schemeClr>
        </a:solidFill>
        <a:ln>
          <a:solidFill>
            <a:schemeClr val="tx1"/>
          </a:solidFill>
        </a:ln>
      </c:spPr>
      <c:txPr>
        <a:bodyPr/>
        <a:lstStyle/>
        <a:p>
          <a:pPr>
            <a:defRPr>
              <a:solidFill>
                <a:sysClr val="windowText" lastClr="000000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tx1"/>
    </a:solidFill>
    <a:ln>
      <a:noFill/>
    </a:ln>
  </c:spPr>
  <c:txPr>
    <a:bodyPr/>
    <a:lstStyle/>
    <a:p>
      <a:pPr>
        <a:defRPr sz="1400">
          <a:solidFill>
            <a:schemeClr val="bg1"/>
          </a:solidFill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2060675188878"/>
          <c:y val="0.0410671531912169"/>
          <c:w val="0.739497458150472"/>
          <c:h val="0.777282824403047"/>
        </c:manualLayout>
      </c:layout>
      <c:scatterChart>
        <c:scatterStyle val="lineMarker"/>
        <c:varyColors val="0"/>
        <c:ser>
          <c:idx val="2"/>
          <c:order val="1"/>
          <c:tx>
            <c:v>43 cd/sqm</c:v>
          </c:tx>
          <c:spPr>
            <a:ln w="28575">
              <a:noFill/>
            </a:ln>
          </c:spPr>
          <c:marker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xVal>
            <c:numRef>
              <c:f>'[1]HDRCAM09 (FINAL)'!$K$8:$K$47</c:f>
              <c:numCache>
                <c:formatCode>General</c:formatCode>
                <c:ptCount val="40"/>
                <c:pt idx="0">
                  <c:v>16.0784001910556</c:v>
                </c:pt>
                <c:pt idx="1">
                  <c:v>6.65167174661358</c:v>
                </c:pt>
                <c:pt idx="2">
                  <c:v>71.9294434812982</c:v>
                </c:pt>
                <c:pt idx="3">
                  <c:v>8.741306906323648</c:v>
                </c:pt>
                <c:pt idx="4">
                  <c:v>40.3184706860945</c:v>
                </c:pt>
                <c:pt idx="5">
                  <c:v>88.96904713642337</c:v>
                </c:pt>
                <c:pt idx="6">
                  <c:v>5.566518641956494</c:v>
                </c:pt>
                <c:pt idx="7">
                  <c:v>107.1501026980248</c:v>
                </c:pt>
                <c:pt idx="8">
                  <c:v>24.11842469625264</c:v>
                </c:pt>
                <c:pt idx="9">
                  <c:v>60.9042453958731</c:v>
                </c:pt>
                <c:pt idx="10">
                  <c:v>21.04223442914779</c:v>
                </c:pt>
                <c:pt idx="11">
                  <c:v>35.723967939847</c:v>
                </c:pt>
                <c:pt idx="12">
                  <c:v>39.01221158293191</c:v>
                </c:pt>
                <c:pt idx="13">
                  <c:v>26.58179824882669</c:v>
                </c:pt>
                <c:pt idx="14">
                  <c:v>80.81355571610578</c:v>
                </c:pt>
                <c:pt idx="15">
                  <c:v>69.12910849536968</c:v>
                </c:pt>
                <c:pt idx="16">
                  <c:v>77.9125621214785</c:v>
                </c:pt>
                <c:pt idx="17">
                  <c:v>66.2849788699332</c:v>
                </c:pt>
                <c:pt idx="18">
                  <c:v>82.26450670378398</c:v>
                </c:pt>
                <c:pt idx="19">
                  <c:v>31.42195295805544</c:v>
                </c:pt>
                <c:pt idx="20">
                  <c:v>47.26113050221491</c:v>
                </c:pt>
                <c:pt idx="21">
                  <c:v>73.27391689850127</c:v>
                </c:pt>
                <c:pt idx="22">
                  <c:v>82.7442324625022</c:v>
                </c:pt>
                <c:pt idx="23">
                  <c:v>65.47851857977578</c:v>
                </c:pt>
                <c:pt idx="24">
                  <c:v>13.40603101457401</c:v>
                </c:pt>
                <c:pt idx="25">
                  <c:v>59.5555430286338</c:v>
                </c:pt>
                <c:pt idx="26">
                  <c:v>57.24458153974323</c:v>
                </c:pt>
                <c:pt idx="27">
                  <c:v>67.60825894482548</c:v>
                </c:pt>
                <c:pt idx="28">
                  <c:v>41.2048934148109</c:v>
                </c:pt>
                <c:pt idx="29">
                  <c:v>74.76504677992476</c:v>
                </c:pt>
                <c:pt idx="30">
                  <c:v>44.55100706705133</c:v>
                </c:pt>
                <c:pt idx="31">
                  <c:v>32.05400200640249</c:v>
                </c:pt>
                <c:pt idx="32">
                  <c:v>74.1317144812252</c:v>
                </c:pt>
                <c:pt idx="33">
                  <c:v>66.89892289703343</c:v>
                </c:pt>
                <c:pt idx="34">
                  <c:v>10.7474453347402</c:v>
                </c:pt>
                <c:pt idx="35">
                  <c:v>34.0501062044608</c:v>
                </c:pt>
                <c:pt idx="36">
                  <c:v>83.75212147925722</c:v>
                </c:pt>
                <c:pt idx="37">
                  <c:v>11.46965059728394</c:v>
                </c:pt>
                <c:pt idx="38">
                  <c:v>81.3389569512133</c:v>
                </c:pt>
                <c:pt idx="39">
                  <c:v>18.823903229119</c:v>
                </c:pt>
              </c:numCache>
            </c:numRef>
          </c:xVal>
          <c:yVal>
            <c:numRef>
              <c:f>'[1]HDRCAM09 (FINAL)'!$Z$8:$Z$47</c:f>
              <c:numCache>
                <c:formatCode>General</c:formatCode>
                <c:ptCount val="40"/>
                <c:pt idx="0">
                  <c:v>12.43752227688067</c:v>
                </c:pt>
                <c:pt idx="1">
                  <c:v>2.331052361866458</c:v>
                </c:pt>
                <c:pt idx="2">
                  <c:v>64.28286351528217</c:v>
                </c:pt>
                <c:pt idx="3">
                  <c:v>6.747853784055041</c:v>
                </c:pt>
                <c:pt idx="4">
                  <c:v>50.83995905371639</c:v>
                </c:pt>
                <c:pt idx="5">
                  <c:v>64.2616039482695</c:v>
                </c:pt>
                <c:pt idx="6">
                  <c:v>30.27588651661419</c:v>
                </c:pt>
                <c:pt idx="7">
                  <c:v>61.81061260306929</c:v>
                </c:pt>
                <c:pt idx="8">
                  <c:v>55.77237663948311</c:v>
                </c:pt>
                <c:pt idx="9">
                  <c:v>60.53720866198906</c:v>
                </c:pt>
                <c:pt idx="10">
                  <c:v>27.79886556157797</c:v>
                </c:pt>
                <c:pt idx="11">
                  <c:v>55.22497945395545</c:v>
                </c:pt>
                <c:pt idx="12">
                  <c:v>48.28593952794734</c:v>
                </c:pt>
                <c:pt idx="13">
                  <c:v>34.51184075873517</c:v>
                </c:pt>
                <c:pt idx="14">
                  <c:v>52.87056172579445</c:v>
                </c:pt>
                <c:pt idx="15">
                  <c:v>57.79666560607046</c:v>
                </c:pt>
                <c:pt idx="16">
                  <c:v>52.40971844704359</c:v>
                </c:pt>
                <c:pt idx="17">
                  <c:v>39.94492171434416</c:v>
                </c:pt>
                <c:pt idx="18">
                  <c:v>62.87678079293483</c:v>
                </c:pt>
                <c:pt idx="19">
                  <c:v>38.09481519925685</c:v>
                </c:pt>
                <c:pt idx="20">
                  <c:v>50.56380451720787</c:v>
                </c:pt>
                <c:pt idx="21">
                  <c:v>57.49381128744405</c:v>
                </c:pt>
                <c:pt idx="22">
                  <c:v>42.41591345979494</c:v>
                </c:pt>
                <c:pt idx="23">
                  <c:v>38.2387873874481</c:v>
                </c:pt>
                <c:pt idx="24">
                  <c:v>24.06401256367169</c:v>
                </c:pt>
                <c:pt idx="25">
                  <c:v>37.23515061462548</c:v>
                </c:pt>
                <c:pt idx="26">
                  <c:v>44.29513039421</c:v>
                </c:pt>
                <c:pt idx="27">
                  <c:v>51.38597082987295</c:v>
                </c:pt>
                <c:pt idx="28">
                  <c:v>35.76101420947356</c:v>
                </c:pt>
                <c:pt idx="29">
                  <c:v>61.27693013288413</c:v>
                </c:pt>
                <c:pt idx="30">
                  <c:v>27.74011107964471</c:v>
                </c:pt>
                <c:pt idx="31">
                  <c:v>29.21364590099033</c:v>
                </c:pt>
                <c:pt idx="32">
                  <c:v>63.58121109336746</c:v>
                </c:pt>
                <c:pt idx="33">
                  <c:v>57.62192617271229</c:v>
                </c:pt>
                <c:pt idx="34">
                  <c:v>3.090350418982206</c:v>
                </c:pt>
                <c:pt idx="35">
                  <c:v>27.74193476663824</c:v>
                </c:pt>
                <c:pt idx="36">
                  <c:v>70.6689294831515</c:v>
                </c:pt>
                <c:pt idx="37">
                  <c:v>4.651368584342942</c:v>
                </c:pt>
                <c:pt idx="38">
                  <c:v>64.35453943826955</c:v>
                </c:pt>
                <c:pt idx="39">
                  <c:v>1.435209408705048</c:v>
                </c:pt>
              </c:numCache>
            </c:numRef>
          </c:yVal>
          <c:smooth val="0"/>
        </c:ser>
        <c:ser>
          <c:idx val="3"/>
          <c:order val="2"/>
          <c:spPr>
            <a:ln w="12700">
              <a:solidFill>
                <a:schemeClr val="bg1"/>
              </a:solidFill>
            </a:ln>
          </c:spPr>
          <c:marker>
            <c:symbol val="none"/>
          </c:marker>
          <c:xVal>
            <c:numRef>
              <c:f>'[1]HDRCAM09 (FINAL)'!$AL$1:$AM$1</c:f>
              <c:numCache>
                <c:formatCode>General</c:formatCode>
                <c:ptCount val="2"/>
                <c:pt idx="0">
                  <c:v>0.0</c:v>
                </c:pt>
                <c:pt idx="1">
                  <c:v>140.0</c:v>
                </c:pt>
              </c:numCache>
            </c:numRef>
          </c:xVal>
          <c:yVal>
            <c:numRef>
              <c:f>'[1]HDRCAM09 (FINAL)'!$AL$1:$AM$1</c:f>
              <c:numCache>
                <c:formatCode>General</c:formatCode>
                <c:ptCount val="2"/>
                <c:pt idx="0">
                  <c:v>0.0</c:v>
                </c:pt>
                <c:pt idx="1">
                  <c:v>140.0</c:v>
                </c:pt>
              </c:numCache>
            </c:numRef>
          </c:yVal>
          <c:smooth val="0"/>
        </c:ser>
        <c:ser>
          <c:idx val="0"/>
          <c:order val="0"/>
          <c:tx>
            <c:v>2,196 cd/sqm</c:v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'[1]CIECAM02 &amp; CIELAB'!$K$413:$K$452</c:f>
              <c:numCache>
                <c:formatCode>General</c:formatCode>
                <c:ptCount val="40"/>
                <c:pt idx="0">
                  <c:v>18.36845653496243</c:v>
                </c:pt>
                <c:pt idx="1">
                  <c:v>5.49354997666988</c:v>
                </c:pt>
                <c:pt idx="2">
                  <c:v>68.97855337498656</c:v>
                </c:pt>
                <c:pt idx="3">
                  <c:v>12.69762898037768</c:v>
                </c:pt>
                <c:pt idx="4">
                  <c:v>43.77583673874411</c:v>
                </c:pt>
                <c:pt idx="5">
                  <c:v>85.52243669105748</c:v>
                </c:pt>
                <c:pt idx="6">
                  <c:v>13.95334669889852</c:v>
                </c:pt>
                <c:pt idx="7">
                  <c:v>101.53383634905</c:v>
                </c:pt>
                <c:pt idx="8">
                  <c:v>34.7228622637569</c:v>
                </c:pt>
                <c:pt idx="9">
                  <c:v>65.15285336685436</c:v>
                </c:pt>
                <c:pt idx="10">
                  <c:v>25.3370869049869</c:v>
                </c:pt>
                <c:pt idx="11">
                  <c:v>44.7427368063336</c:v>
                </c:pt>
                <c:pt idx="12">
                  <c:v>38.15265615910258</c:v>
                </c:pt>
                <c:pt idx="13">
                  <c:v>23.8614044508139</c:v>
                </c:pt>
                <c:pt idx="14">
                  <c:v>85.93818875195961</c:v>
                </c:pt>
                <c:pt idx="15">
                  <c:v>73.13087873919299</c:v>
                </c:pt>
                <c:pt idx="16">
                  <c:v>70.78673572350776</c:v>
                </c:pt>
                <c:pt idx="17">
                  <c:v>60.47215831168951</c:v>
                </c:pt>
                <c:pt idx="18">
                  <c:v>88.37753434761055</c:v>
                </c:pt>
                <c:pt idx="19">
                  <c:v>26.7238782798929</c:v>
                </c:pt>
                <c:pt idx="20">
                  <c:v>54.5617208403236</c:v>
                </c:pt>
                <c:pt idx="21">
                  <c:v>78.60806834224861</c:v>
                </c:pt>
                <c:pt idx="22">
                  <c:v>78.95738654489618</c:v>
                </c:pt>
                <c:pt idx="23">
                  <c:v>67.83770769440126</c:v>
                </c:pt>
                <c:pt idx="24">
                  <c:v>15.7910070927703</c:v>
                </c:pt>
                <c:pt idx="25">
                  <c:v>53.4609740863368</c:v>
                </c:pt>
                <c:pt idx="26">
                  <c:v>54.2105171468176</c:v>
                </c:pt>
                <c:pt idx="27">
                  <c:v>73.9686364850509</c:v>
                </c:pt>
                <c:pt idx="28">
                  <c:v>43.71668557404028</c:v>
                </c:pt>
                <c:pt idx="29">
                  <c:v>77.8303236765163</c:v>
                </c:pt>
                <c:pt idx="30">
                  <c:v>40.84273918541</c:v>
                </c:pt>
                <c:pt idx="31">
                  <c:v>33.4298716360994</c:v>
                </c:pt>
                <c:pt idx="32">
                  <c:v>77.88000711041596</c:v>
                </c:pt>
                <c:pt idx="33">
                  <c:v>73.75357792849627</c:v>
                </c:pt>
                <c:pt idx="34">
                  <c:v>9.2177522518691</c:v>
                </c:pt>
                <c:pt idx="35">
                  <c:v>40.61128676592653</c:v>
                </c:pt>
                <c:pt idx="36">
                  <c:v>85.92193822257921</c:v>
                </c:pt>
                <c:pt idx="37">
                  <c:v>13.4132313219567</c:v>
                </c:pt>
                <c:pt idx="38">
                  <c:v>84.96580109826</c:v>
                </c:pt>
                <c:pt idx="39">
                  <c:v>14.3369033910764</c:v>
                </c:pt>
              </c:numCache>
            </c:numRef>
          </c:xVal>
          <c:yVal>
            <c:numRef>
              <c:f>'[1]CIECAM02 &amp; CIELAB'!$Z$413:$Z$452</c:f>
              <c:numCache>
                <c:formatCode>General</c:formatCode>
                <c:ptCount val="40"/>
                <c:pt idx="0">
                  <c:v>22.3256144854665</c:v>
                </c:pt>
                <c:pt idx="1">
                  <c:v>8.239297237699652</c:v>
                </c:pt>
                <c:pt idx="2">
                  <c:v>81.3088963669951</c:v>
                </c:pt>
                <c:pt idx="3">
                  <c:v>19.67660270570547</c:v>
                </c:pt>
                <c:pt idx="4">
                  <c:v>64.9878079041712</c:v>
                </c:pt>
                <c:pt idx="5">
                  <c:v>77.2233435123856</c:v>
                </c:pt>
                <c:pt idx="6">
                  <c:v>40.70653790511738</c:v>
                </c:pt>
                <c:pt idx="7">
                  <c:v>93.23674744337782</c:v>
                </c:pt>
                <c:pt idx="8">
                  <c:v>66.7522119878683</c:v>
                </c:pt>
                <c:pt idx="9">
                  <c:v>80.7484156902008</c:v>
                </c:pt>
                <c:pt idx="10">
                  <c:v>38.7856107895482</c:v>
                </c:pt>
                <c:pt idx="11">
                  <c:v>72.14175122288364</c:v>
                </c:pt>
                <c:pt idx="12">
                  <c:v>50.82701554898913</c:v>
                </c:pt>
                <c:pt idx="13">
                  <c:v>52.80113418855601</c:v>
                </c:pt>
                <c:pt idx="14">
                  <c:v>91.86304018833837</c:v>
                </c:pt>
                <c:pt idx="15">
                  <c:v>91.05229983176659</c:v>
                </c:pt>
                <c:pt idx="16">
                  <c:v>64.56886449699257</c:v>
                </c:pt>
                <c:pt idx="17">
                  <c:v>62.43223437847267</c:v>
                </c:pt>
                <c:pt idx="18">
                  <c:v>101.3207680587191</c:v>
                </c:pt>
                <c:pt idx="19">
                  <c:v>46.51616787217205</c:v>
                </c:pt>
                <c:pt idx="20">
                  <c:v>69.53636729233865</c:v>
                </c:pt>
                <c:pt idx="21">
                  <c:v>93.64222221534052</c:v>
                </c:pt>
                <c:pt idx="22">
                  <c:v>63.015302764882</c:v>
                </c:pt>
                <c:pt idx="23">
                  <c:v>73.19702227884796</c:v>
                </c:pt>
                <c:pt idx="24">
                  <c:v>41.95135813847988</c:v>
                </c:pt>
                <c:pt idx="25">
                  <c:v>69.25091510813061</c:v>
                </c:pt>
                <c:pt idx="26">
                  <c:v>55.88249094330654</c:v>
                </c:pt>
                <c:pt idx="27">
                  <c:v>72.9375425823888</c:v>
                </c:pt>
                <c:pt idx="28">
                  <c:v>44.93886274420773</c:v>
                </c:pt>
                <c:pt idx="29">
                  <c:v>101.3393924344138</c:v>
                </c:pt>
                <c:pt idx="30">
                  <c:v>46.05596765615817</c:v>
                </c:pt>
                <c:pt idx="31">
                  <c:v>40.17610359141675</c:v>
                </c:pt>
                <c:pt idx="32">
                  <c:v>96.27151331923498</c:v>
                </c:pt>
                <c:pt idx="33">
                  <c:v>75.30901656732558</c:v>
                </c:pt>
                <c:pt idx="34">
                  <c:v>8.15246177764307</c:v>
                </c:pt>
                <c:pt idx="35">
                  <c:v>32.91056219109419</c:v>
                </c:pt>
                <c:pt idx="36">
                  <c:v>83.52544671004166</c:v>
                </c:pt>
                <c:pt idx="37">
                  <c:v>10.08691164804726</c:v>
                </c:pt>
                <c:pt idx="38">
                  <c:v>92.63309816897578</c:v>
                </c:pt>
                <c:pt idx="39">
                  <c:v>2.477497932359067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8898040"/>
        <c:axId val="-2064121112"/>
      </c:scatterChart>
      <c:valAx>
        <c:axId val="-2048898040"/>
        <c:scaling>
          <c:orientation val="minMax"/>
          <c:max val="120.0"/>
          <c:min val="0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CIELAB </a:t>
                </a:r>
                <a:r>
                  <a:rPr lang="en-GB">
                    <a:solidFill>
                      <a:srgbClr val="FFC000"/>
                    </a:solidFill>
                  </a:rPr>
                  <a:t>C*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crossAx val="-2064121112"/>
        <c:crosses val="autoZero"/>
        <c:crossBetween val="midCat"/>
        <c:majorUnit val="20.0"/>
      </c:valAx>
      <c:valAx>
        <c:axId val="-2064121112"/>
        <c:scaling>
          <c:orientation val="minMax"/>
          <c:max val="120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dirty="0"/>
                  <a:t>Perceived  </a:t>
                </a:r>
                <a:r>
                  <a:rPr lang="en-GB" dirty="0" smtClean="0">
                    <a:solidFill>
                      <a:srgbClr val="FFC000"/>
                    </a:solidFill>
                  </a:rPr>
                  <a:t>Colourfulness</a:t>
                </a:r>
                <a:endParaRPr lang="en-GB" dirty="0">
                  <a:solidFill>
                    <a:srgbClr val="FFC000"/>
                  </a:solidFill>
                </a:endParaRP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crossAx val="-2048898040"/>
        <c:crosses val="autoZero"/>
        <c:crossBetween val="midCat"/>
        <c:majorUnit val="20.0"/>
      </c:valAx>
      <c:spPr>
        <a:solidFill>
          <a:sysClr val="windowText" lastClr="000000"/>
        </a:solidFill>
        <a:ln w="9525">
          <a:solidFill>
            <a:schemeClr val="bg1"/>
          </a:solidFill>
        </a:ln>
      </c:spPr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507243615809152"/>
          <c:y val="0.656116125728186"/>
          <c:w val="0.401010216778097"/>
          <c:h val="0.136566801101082"/>
        </c:manualLayout>
      </c:layout>
      <c:overlay val="1"/>
      <c:spPr>
        <a:solidFill>
          <a:schemeClr val="bg1"/>
        </a:solidFill>
        <a:ln>
          <a:solidFill>
            <a:sysClr val="window" lastClr="FFFFFF"/>
          </a:solidFill>
        </a:ln>
      </c:spPr>
      <c:txPr>
        <a:bodyPr/>
        <a:lstStyle/>
        <a:p>
          <a:pPr>
            <a:defRPr>
              <a:solidFill>
                <a:sysClr val="windowText" lastClr="000000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tx1"/>
    </a:solidFill>
    <a:ln>
      <a:noFill/>
    </a:ln>
  </c:spPr>
  <c:txPr>
    <a:bodyPr/>
    <a:lstStyle/>
    <a:p>
      <a:pPr>
        <a:defRPr sz="1400">
          <a:solidFill>
            <a:schemeClr val="bg1"/>
          </a:solidFill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2060675188878"/>
          <c:y val="0.0410671531912169"/>
          <c:w val="0.739497458150473"/>
          <c:h val="0.769833877472634"/>
        </c:manualLayout>
      </c:layout>
      <c:scatterChart>
        <c:scatterStyle val="lineMarker"/>
        <c:varyColors val="0"/>
        <c:ser>
          <c:idx val="2"/>
          <c:order val="1"/>
          <c:tx>
            <c:v>43 cd/sqm</c:v>
          </c:tx>
          <c:spPr>
            <a:ln w="28575">
              <a:noFill/>
            </a:ln>
          </c:spPr>
          <c:marker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xVal>
            <c:numRef>
              <c:f>'[All Results runned by MATLAB.xlsx]HDRCAM09 (FINAL)'!$J$8:$J$47</c:f>
              <c:numCache>
                <c:formatCode>General</c:formatCode>
                <c:ptCount val="40"/>
                <c:pt idx="0">
                  <c:v>11.1080612717171</c:v>
                </c:pt>
                <c:pt idx="1">
                  <c:v>10.1031218716774</c:v>
                </c:pt>
                <c:pt idx="2">
                  <c:v>15.15363721067783</c:v>
                </c:pt>
                <c:pt idx="3">
                  <c:v>14.40265281117203</c:v>
                </c:pt>
                <c:pt idx="4">
                  <c:v>20.96566848724119</c:v>
                </c:pt>
                <c:pt idx="5">
                  <c:v>22.14263122514679</c:v>
                </c:pt>
                <c:pt idx="6">
                  <c:v>16.21650325593559</c:v>
                </c:pt>
                <c:pt idx="7">
                  <c:v>25.71054252746731</c:v>
                </c:pt>
                <c:pt idx="8">
                  <c:v>23.9319139511875</c:v>
                </c:pt>
                <c:pt idx="9">
                  <c:v>31.79860714452882</c:v>
                </c:pt>
                <c:pt idx="10">
                  <c:v>25.4361231187548</c:v>
                </c:pt>
                <c:pt idx="11">
                  <c:v>30.8995255080307</c:v>
                </c:pt>
                <c:pt idx="12">
                  <c:v>27.84821295311819</c:v>
                </c:pt>
                <c:pt idx="13">
                  <c:v>36.9778761258858</c:v>
                </c:pt>
                <c:pt idx="14">
                  <c:v>42.12310528140311</c:v>
                </c:pt>
                <c:pt idx="15">
                  <c:v>37.35540341773744</c:v>
                </c:pt>
                <c:pt idx="16">
                  <c:v>33.64649545967389</c:v>
                </c:pt>
                <c:pt idx="17">
                  <c:v>41.9823708195827</c:v>
                </c:pt>
                <c:pt idx="18">
                  <c:v>46.2461288723423</c:v>
                </c:pt>
                <c:pt idx="19">
                  <c:v>38.77509104637093</c:v>
                </c:pt>
                <c:pt idx="20">
                  <c:v>45.6279536781674</c:v>
                </c:pt>
                <c:pt idx="21">
                  <c:v>47.9147561365864</c:v>
                </c:pt>
                <c:pt idx="22">
                  <c:v>53.7512360104284</c:v>
                </c:pt>
                <c:pt idx="23">
                  <c:v>56.176216427184</c:v>
                </c:pt>
                <c:pt idx="24">
                  <c:v>48.6323144739524</c:v>
                </c:pt>
                <c:pt idx="25">
                  <c:v>50.61460507509555</c:v>
                </c:pt>
                <c:pt idx="26">
                  <c:v>65.10846878655079</c:v>
                </c:pt>
                <c:pt idx="27">
                  <c:v>55.76416434816341</c:v>
                </c:pt>
                <c:pt idx="28">
                  <c:v>68.7954837482512</c:v>
                </c:pt>
                <c:pt idx="29">
                  <c:v>68.66335188830955</c:v>
                </c:pt>
                <c:pt idx="30">
                  <c:v>73.2714210674776</c:v>
                </c:pt>
                <c:pt idx="31">
                  <c:v>72.897896108594</c:v>
                </c:pt>
                <c:pt idx="32">
                  <c:v>69.88627279497598</c:v>
                </c:pt>
                <c:pt idx="33">
                  <c:v>69.319937645723</c:v>
                </c:pt>
                <c:pt idx="34">
                  <c:v>81.2299254363435</c:v>
                </c:pt>
                <c:pt idx="35">
                  <c:v>83.7955670419572</c:v>
                </c:pt>
                <c:pt idx="36">
                  <c:v>84.36381027607098</c:v>
                </c:pt>
                <c:pt idx="37">
                  <c:v>87.17984714304004</c:v>
                </c:pt>
                <c:pt idx="38">
                  <c:v>86.5748699639668</c:v>
                </c:pt>
                <c:pt idx="39">
                  <c:v>90.2926567518713</c:v>
                </c:pt>
              </c:numCache>
            </c:numRef>
          </c:xVal>
          <c:yVal>
            <c:numRef>
              <c:f>'[All Results runned by MATLAB.xlsx]HDRCAM09 (FINAL)'!$Y$8:$Y$47</c:f>
              <c:numCache>
                <c:formatCode>General</c:formatCode>
                <c:ptCount val="40"/>
                <c:pt idx="0">
                  <c:v>8.666666666666676</c:v>
                </c:pt>
                <c:pt idx="1">
                  <c:v>2.0</c:v>
                </c:pt>
                <c:pt idx="2">
                  <c:v>32.5</c:v>
                </c:pt>
                <c:pt idx="3">
                  <c:v>6.666666666666667</c:v>
                </c:pt>
                <c:pt idx="4">
                  <c:v>43.0</c:v>
                </c:pt>
                <c:pt idx="5">
                  <c:v>41.33333333333334</c:v>
                </c:pt>
                <c:pt idx="6">
                  <c:v>15.83333333333333</c:v>
                </c:pt>
                <c:pt idx="7">
                  <c:v>52.0</c:v>
                </c:pt>
                <c:pt idx="8">
                  <c:v>39.5</c:v>
                </c:pt>
                <c:pt idx="9">
                  <c:v>55.0</c:v>
                </c:pt>
                <c:pt idx="10">
                  <c:v>31.16666666666667</c:v>
                </c:pt>
                <c:pt idx="11">
                  <c:v>42.66666666666647</c:v>
                </c:pt>
                <c:pt idx="12">
                  <c:v>46.16666666666647</c:v>
                </c:pt>
                <c:pt idx="13">
                  <c:v>47.33333333333334</c:v>
                </c:pt>
                <c:pt idx="14">
                  <c:v>68.33333333333323</c:v>
                </c:pt>
                <c:pt idx="15">
                  <c:v>52.83333333333334</c:v>
                </c:pt>
                <c:pt idx="16">
                  <c:v>53.33333333333334</c:v>
                </c:pt>
                <c:pt idx="17">
                  <c:v>55.16666666666647</c:v>
                </c:pt>
                <c:pt idx="18">
                  <c:v>61.83333333333334</c:v>
                </c:pt>
                <c:pt idx="19">
                  <c:v>49.0</c:v>
                </c:pt>
                <c:pt idx="20">
                  <c:v>59.5</c:v>
                </c:pt>
                <c:pt idx="21">
                  <c:v>58.66666666666647</c:v>
                </c:pt>
                <c:pt idx="22">
                  <c:v>62.33333333333334</c:v>
                </c:pt>
                <c:pt idx="23">
                  <c:v>57.83333333333334</c:v>
                </c:pt>
                <c:pt idx="24">
                  <c:v>54.83333333333334</c:v>
                </c:pt>
                <c:pt idx="25">
                  <c:v>63.83333333333334</c:v>
                </c:pt>
                <c:pt idx="26">
                  <c:v>67.83333333333323</c:v>
                </c:pt>
                <c:pt idx="27">
                  <c:v>65.83333333333323</c:v>
                </c:pt>
                <c:pt idx="28">
                  <c:v>66.16666666666667</c:v>
                </c:pt>
                <c:pt idx="29">
                  <c:v>69.16666666666667</c:v>
                </c:pt>
                <c:pt idx="30">
                  <c:v>73.66666666666667</c:v>
                </c:pt>
                <c:pt idx="31">
                  <c:v>76.0</c:v>
                </c:pt>
                <c:pt idx="32">
                  <c:v>69.0</c:v>
                </c:pt>
                <c:pt idx="33">
                  <c:v>77.83333333333323</c:v>
                </c:pt>
                <c:pt idx="34">
                  <c:v>82.0</c:v>
                </c:pt>
                <c:pt idx="35">
                  <c:v>85.5</c:v>
                </c:pt>
                <c:pt idx="36">
                  <c:v>90.0</c:v>
                </c:pt>
                <c:pt idx="37">
                  <c:v>88.16666666666667</c:v>
                </c:pt>
                <c:pt idx="38">
                  <c:v>92.83333333333323</c:v>
                </c:pt>
                <c:pt idx="39">
                  <c:v>100.0</c:v>
                </c:pt>
              </c:numCache>
            </c:numRef>
          </c:yVal>
          <c:smooth val="0"/>
        </c:ser>
        <c:ser>
          <c:idx val="3"/>
          <c:order val="2"/>
          <c:spPr>
            <a:ln w="12700">
              <a:solidFill>
                <a:schemeClr val="bg1"/>
              </a:solidFill>
            </a:ln>
          </c:spPr>
          <c:marker>
            <c:symbol val="none"/>
          </c:marker>
          <c:xVal>
            <c:numRef>
              <c:f>'[All Results runned by MATLAB.xlsx]HDRCAM09 (FINAL)'!$AF$1:$AG$1</c:f>
              <c:numCache>
                <c:formatCode>General</c:formatCode>
                <c:ptCount val="2"/>
                <c:pt idx="0">
                  <c:v>0.0</c:v>
                </c:pt>
                <c:pt idx="1">
                  <c:v>100.0</c:v>
                </c:pt>
              </c:numCache>
            </c:numRef>
          </c:xVal>
          <c:yVal>
            <c:numRef>
              <c:f>'[All Results runned by MATLAB.xlsx]HDRCAM09 (FINAL)'!$AF$1:$AG$1</c:f>
              <c:numCache>
                <c:formatCode>General</c:formatCode>
                <c:ptCount val="2"/>
                <c:pt idx="0">
                  <c:v>0.0</c:v>
                </c:pt>
                <c:pt idx="1">
                  <c:v>100.0</c:v>
                </c:pt>
              </c:numCache>
            </c:numRef>
          </c:yVal>
          <c:smooth val="0"/>
        </c:ser>
        <c:ser>
          <c:idx val="0"/>
          <c:order val="0"/>
          <c:tx>
            <c:v>2,196 cd/sqm</c:v>
          </c:tx>
          <c:spPr>
            <a:ln w="28575">
              <a:noFill/>
            </a:ln>
            <a:effectLst>
              <a:glow rad="228600">
                <a:srgbClr val="FFFFFF">
                  <a:satMod val="175000"/>
                  <a:alpha val="40000"/>
                </a:srgbClr>
              </a:glow>
            </a:effectLst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>
                <a:glow rad="228600">
                  <a:srgbClr val="FFFFFF">
                    <a:satMod val="175000"/>
                    <a:alpha val="40000"/>
                  </a:srgbClr>
                </a:glow>
              </a:effectLst>
            </c:spPr>
          </c:marker>
          <c:xVal>
            <c:numRef>
              <c:f>'[All Results runned by MATLAB.xlsx]CIECAM02 &amp; CIELAB'!$J$413:$J$452</c:f>
              <c:numCache>
                <c:formatCode>General</c:formatCode>
                <c:ptCount val="40"/>
                <c:pt idx="0">
                  <c:v>12.00787840704788</c:v>
                </c:pt>
                <c:pt idx="1">
                  <c:v>11.3713246897501</c:v>
                </c:pt>
                <c:pt idx="2">
                  <c:v>16.8339897459795</c:v>
                </c:pt>
                <c:pt idx="3">
                  <c:v>16.58151281708549</c:v>
                </c:pt>
                <c:pt idx="4">
                  <c:v>22.56444768106685</c:v>
                </c:pt>
                <c:pt idx="5">
                  <c:v>24.5347103732582</c:v>
                </c:pt>
                <c:pt idx="6">
                  <c:v>18.50959848939253</c:v>
                </c:pt>
                <c:pt idx="7">
                  <c:v>28.46692628824965</c:v>
                </c:pt>
                <c:pt idx="8">
                  <c:v>26.27578028650952</c:v>
                </c:pt>
                <c:pt idx="9">
                  <c:v>33.66025780200931</c:v>
                </c:pt>
                <c:pt idx="10">
                  <c:v>27.90875580333502</c:v>
                </c:pt>
                <c:pt idx="11">
                  <c:v>33.2534264129554</c:v>
                </c:pt>
                <c:pt idx="12">
                  <c:v>30.37313259387689</c:v>
                </c:pt>
                <c:pt idx="13">
                  <c:v>39.7822161047388</c:v>
                </c:pt>
                <c:pt idx="14">
                  <c:v>44.6776386038979</c:v>
                </c:pt>
                <c:pt idx="15">
                  <c:v>39.52980443386399</c:v>
                </c:pt>
                <c:pt idx="16">
                  <c:v>37.02927690914596</c:v>
                </c:pt>
                <c:pt idx="17">
                  <c:v>45.25768061000439</c:v>
                </c:pt>
                <c:pt idx="18">
                  <c:v>49.3477505244498</c:v>
                </c:pt>
                <c:pt idx="19">
                  <c:v>41.73822527334591</c:v>
                </c:pt>
                <c:pt idx="20">
                  <c:v>47.7732424287655</c:v>
                </c:pt>
                <c:pt idx="21">
                  <c:v>51.2817820854095</c:v>
                </c:pt>
                <c:pt idx="22">
                  <c:v>57.80464193111742</c:v>
                </c:pt>
                <c:pt idx="23">
                  <c:v>59.73290892628293</c:v>
                </c:pt>
                <c:pt idx="24">
                  <c:v>51.2556024010213</c:v>
                </c:pt>
                <c:pt idx="25">
                  <c:v>53.6568852891814</c:v>
                </c:pt>
                <c:pt idx="26">
                  <c:v>68.52172235365843</c:v>
                </c:pt>
                <c:pt idx="27">
                  <c:v>57.9088859141969</c:v>
                </c:pt>
                <c:pt idx="28">
                  <c:v>71.92184448117558</c:v>
                </c:pt>
                <c:pt idx="29">
                  <c:v>71.63278764595566</c:v>
                </c:pt>
                <c:pt idx="30">
                  <c:v>76.5972882426102</c:v>
                </c:pt>
                <c:pt idx="31">
                  <c:v>76.04130192922532</c:v>
                </c:pt>
                <c:pt idx="32">
                  <c:v>72.8318847597083</c:v>
                </c:pt>
                <c:pt idx="33">
                  <c:v>71.4162873238408</c:v>
                </c:pt>
                <c:pt idx="34">
                  <c:v>84.1446910903591</c:v>
                </c:pt>
                <c:pt idx="35">
                  <c:v>86.340529069378</c:v>
                </c:pt>
                <c:pt idx="36">
                  <c:v>86.8582049477575</c:v>
                </c:pt>
                <c:pt idx="37">
                  <c:v>89.96579364597685</c:v>
                </c:pt>
                <c:pt idx="38">
                  <c:v>89.0720636690237</c:v>
                </c:pt>
                <c:pt idx="39">
                  <c:v>93.53666506932142</c:v>
                </c:pt>
              </c:numCache>
            </c:numRef>
          </c:xVal>
          <c:yVal>
            <c:numRef>
              <c:f>'[All Results runned by MATLAB.xlsx]CIECAM02 &amp; CIELAB'!$Y$413:$Y$452</c:f>
              <c:numCache>
                <c:formatCode>General</c:formatCode>
                <c:ptCount val="40"/>
                <c:pt idx="0">
                  <c:v>19.0</c:v>
                </c:pt>
                <c:pt idx="1">
                  <c:v>7.857142857142841</c:v>
                </c:pt>
                <c:pt idx="2">
                  <c:v>37.0</c:v>
                </c:pt>
                <c:pt idx="3">
                  <c:v>17.0</c:v>
                </c:pt>
                <c:pt idx="4">
                  <c:v>47.85714285714271</c:v>
                </c:pt>
                <c:pt idx="5">
                  <c:v>54.28571428571428</c:v>
                </c:pt>
                <c:pt idx="6">
                  <c:v>24.28571428571417</c:v>
                </c:pt>
                <c:pt idx="7">
                  <c:v>72.2857142857143</c:v>
                </c:pt>
                <c:pt idx="8">
                  <c:v>46.85714285714271</c:v>
                </c:pt>
                <c:pt idx="9">
                  <c:v>65.14285714285673</c:v>
                </c:pt>
                <c:pt idx="10">
                  <c:v>45.85714285714271</c:v>
                </c:pt>
                <c:pt idx="11">
                  <c:v>55.14285714285715</c:v>
                </c:pt>
                <c:pt idx="12">
                  <c:v>52.14285714285715</c:v>
                </c:pt>
                <c:pt idx="13">
                  <c:v>55.0</c:v>
                </c:pt>
                <c:pt idx="14">
                  <c:v>83.0</c:v>
                </c:pt>
                <c:pt idx="15">
                  <c:v>77.14285714285673</c:v>
                </c:pt>
                <c:pt idx="16">
                  <c:v>66.2857142857143</c:v>
                </c:pt>
                <c:pt idx="17">
                  <c:v>63.0</c:v>
                </c:pt>
                <c:pt idx="18">
                  <c:v>85.0</c:v>
                </c:pt>
                <c:pt idx="19">
                  <c:v>60.14285714285715</c:v>
                </c:pt>
                <c:pt idx="20">
                  <c:v>62.42857142857153</c:v>
                </c:pt>
                <c:pt idx="21">
                  <c:v>79.2857142857143</c:v>
                </c:pt>
                <c:pt idx="22">
                  <c:v>79.2857142857143</c:v>
                </c:pt>
                <c:pt idx="23">
                  <c:v>79.0</c:v>
                </c:pt>
                <c:pt idx="24">
                  <c:v>60.71428571428572</c:v>
                </c:pt>
                <c:pt idx="25">
                  <c:v>77.85714285714279</c:v>
                </c:pt>
                <c:pt idx="26">
                  <c:v>78.2857142857143</c:v>
                </c:pt>
                <c:pt idx="27">
                  <c:v>74.0</c:v>
                </c:pt>
                <c:pt idx="28">
                  <c:v>76.71428571428572</c:v>
                </c:pt>
                <c:pt idx="29">
                  <c:v>77.14285714285673</c:v>
                </c:pt>
                <c:pt idx="30">
                  <c:v>81.42857142857136</c:v>
                </c:pt>
                <c:pt idx="31">
                  <c:v>79.0</c:v>
                </c:pt>
                <c:pt idx="32">
                  <c:v>79.57142857142833</c:v>
                </c:pt>
                <c:pt idx="33">
                  <c:v>84.85714285714279</c:v>
                </c:pt>
                <c:pt idx="34">
                  <c:v>88.57142857142833</c:v>
                </c:pt>
                <c:pt idx="35">
                  <c:v>91.57142857142833</c:v>
                </c:pt>
                <c:pt idx="36">
                  <c:v>91.42857142857136</c:v>
                </c:pt>
                <c:pt idx="37">
                  <c:v>91.85714285714279</c:v>
                </c:pt>
                <c:pt idx="38">
                  <c:v>93.85714285714279</c:v>
                </c:pt>
                <c:pt idx="39">
                  <c:v>101.0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4042712"/>
        <c:axId val="-2048903640"/>
      </c:scatterChart>
      <c:valAx>
        <c:axId val="-2064042712"/>
        <c:scaling>
          <c:orientation val="minMax"/>
          <c:max val="100.0"/>
          <c:min val="0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CIELAB </a:t>
                </a:r>
                <a:r>
                  <a:rPr lang="en-GB">
                    <a:solidFill>
                      <a:srgbClr val="FFC000"/>
                    </a:solidFill>
                  </a:rPr>
                  <a:t>L*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crossAx val="-2048903640"/>
        <c:crosses val="autoZero"/>
        <c:crossBetween val="midCat"/>
        <c:majorUnit val="20.0"/>
      </c:valAx>
      <c:valAx>
        <c:axId val="-2048903640"/>
        <c:scaling>
          <c:orientation val="minMax"/>
          <c:max val="100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Perceived  </a:t>
                </a:r>
                <a:r>
                  <a:rPr lang="en-GB">
                    <a:solidFill>
                      <a:srgbClr val="FFC000"/>
                    </a:solidFill>
                  </a:rPr>
                  <a:t>Lightness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crossAx val="-2064042712"/>
        <c:crosses val="autoZero"/>
        <c:crossBetween val="midCat"/>
        <c:majorUnit val="20.0"/>
      </c:valAx>
      <c:spPr>
        <a:solidFill>
          <a:sysClr val="windowText" lastClr="000000"/>
        </a:solidFill>
        <a:ln w="9525">
          <a:solidFill>
            <a:schemeClr val="bg1"/>
          </a:solidFill>
        </a:ln>
      </c:spPr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503312421014899"/>
          <c:y val="0.64358395749312"/>
          <c:w val="0.393267924169427"/>
          <c:h val="0.132838806734524"/>
        </c:manualLayout>
      </c:layout>
      <c:overlay val="1"/>
      <c:spPr>
        <a:solidFill>
          <a:schemeClr val="bg1">
            <a:lumMod val="95000"/>
          </a:schemeClr>
        </a:solidFill>
        <a:ln>
          <a:solidFill>
            <a:schemeClr val="tx1"/>
          </a:solidFill>
        </a:ln>
      </c:spPr>
      <c:txPr>
        <a:bodyPr/>
        <a:lstStyle/>
        <a:p>
          <a:pPr>
            <a:defRPr>
              <a:solidFill>
                <a:sysClr val="windowText" lastClr="000000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tx1"/>
    </a:solidFill>
    <a:ln>
      <a:noFill/>
    </a:ln>
  </c:spPr>
  <c:txPr>
    <a:bodyPr/>
    <a:lstStyle/>
    <a:p>
      <a:pPr>
        <a:defRPr sz="1400">
          <a:solidFill>
            <a:schemeClr val="bg1"/>
          </a:solidFill>
          <a:latin typeface="Arial" pitchFamily="34" charset="0"/>
          <a:cs typeface="Arial" pitchFamily="34" charset="0"/>
        </a:defRPr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2060675188878"/>
          <c:y val="0.0410671531912169"/>
          <c:w val="0.739497458150473"/>
          <c:h val="0.777282824403047"/>
        </c:manualLayout>
      </c:layout>
      <c:scatterChart>
        <c:scatterStyle val="lineMarker"/>
        <c:varyColors val="0"/>
        <c:ser>
          <c:idx val="2"/>
          <c:order val="1"/>
          <c:tx>
            <c:v>43 cd/sqm</c:v>
          </c:tx>
          <c:spPr>
            <a:ln w="28575">
              <a:noFill/>
            </a:ln>
          </c:spPr>
          <c:marker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xVal>
            <c:numRef>
              <c:f>'[All Results runned by MATLAB.xlsx]HDRCAM09 (FINAL)'!$K$8:$K$47</c:f>
              <c:numCache>
                <c:formatCode>General</c:formatCode>
                <c:ptCount val="40"/>
                <c:pt idx="0">
                  <c:v>16.0784001910556</c:v>
                </c:pt>
                <c:pt idx="1">
                  <c:v>6.65167174661358</c:v>
                </c:pt>
                <c:pt idx="2">
                  <c:v>71.9294434812982</c:v>
                </c:pt>
                <c:pt idx="3">
                  <c:v>8.741306906323648</c:v>
                </c:pt>
                <c:pt idx="4">
                  <c:v>40.31847068609449</c:v>
                </c:pt>
                <c:pt idx="5">
                  <c:v>88.9690471364233</c:v>
                </c:pt>
                <c:pt idx="6">
                  <c:v>5.566518641956491</c:v>
                </c:pt>
                <c:pt idx="7">
                  <c:v>107.1501026980248</c:v>
                </c:pt>
                <c:pt idx="8">
                  <c:v>24.11842469625264</c:v>
                </c:pt>
                <c:pt idx="9">
                  <c:v>60.9042453958731</c:v>
                </c:pt>
                <c:pt idx="10">
                  <c:v>21.04223442914779</c:v>
                </c:pt>
                <c:pt idx="11">
                  <c:v>35.723967939847</c:v>
                </c:pt>
                <c:pt idx="12">
                  <c:v>39.01221158293191</c:v>
                </c:pt>
                <c:pt idx="13">
                  <c:v>26.58179824882669</c:v>
                </c:pt>
                <c:pt idx="14">
                  <c:v>80.81355571610578</c:v>
                </c:pt>
                <c:pt idx="15">
                  <c:v>69.12910849536968</c:v>
                </c:pt>
                <c:pt idx="16">
                  <c:v>77.9125621214785</c:v>
                </c:pt>
                <c:pt idx="17">
                  <c:v>66.2849788699332</c:v>
                </c:pt>
                <c:pt idx="18">
                  <c:v>82.26450670378398</c:v>
                </c:pt>
                <c:pt idx="19">
                  <c:v>31.42195295805544</c:v>
                </c:pt>
                <c:pt idx="20">
                  <c:v>47.26113050221491</c:v>
                </c:pt>
                <c:pt idx="21">
                  <c:v>73.27391689850124</c:v>
                </c:pt>
                <c:pt idx="22">
                  <c:v>82.7442324625022</c:v>
                </c:pt>
                <c:pt idx="23">
                  <c:v>65.47851857977578</c:v>
                </c:pt>
                <c:pt idx="24">
                  <c:v>13.40603101457401</c:v>
                </c:pt>
                <c:pt idx="25">
                  <c:v>59.5555430286338</c:v>
                </c:pt>
                <c:pt idx="26">
                  <c:v>57.24458153974322</c:v>
                </c:pt>
                <c:pt idx="27">
                  <c:v>67.60825894482548</c:v>
                </c:pt>
                <c:pt idx="28">
                  <c:v>41.2048934148109</c:v>
                </c:pt>
                <c:pt idx="29">
                  <c:v>74.76504677992476</c:v>
                </c:pt>
                <c:pt idx="30">
                  <c:v>44.55100706705132</c:v>
                </c:pt>
                <c:pt idx="31">
                  <c:v>32.05400200640247</c:v>
                </c:pt>
                <c:pt idx="32">
                  <c:v>74.13171448122525</c:v>
                </c:pt>
                <c:pt idx="33">
                  <c:v>66.89892289703343</c:v>
                </c:pt>
                <c:pt idx="34">
                  <c:v>10.7474453347402</c:v>
                </c:pt>
                <c:pt idx="35">
                  <c:v>34.0501062044608</c:v>
                </c:pt>
                <c:pt idx="36">
                  <c:v>83.75212147925722</c:v>
                </c:pt>
                <c:pt idx="37">
                  <c:v>11.46965059728395</c:v>
                </c:pt>
                <c:pt idx="38">
                  <c:v>81.3389569512133</c:v>
                </c:pt>
                <c:pt idx="39">
                  <c:v>18.823903229119</c:v>
                </c:pt>
              </c:numCache>
            </c:numRef>
          </c:xVal>
          <c:yVal>
            <c:numRef>
              <c:f>'[All Results runned by MATLAB.xlsx]HDRCAM09 (FINAL)'!$Z$8:$Z$47</c:f>
              <c:numCache>
                <c:formatCode>General</c:formatCode>
                <c:ptCount val="40"/>
                <c:pt idx="0">
                  <c:v>12.43752227688067</c:v>
                </c:pt>
                <c:pt idx="1">
                  <c:v>2.331052361866458</c:v>
                </c:pt>
                <c:pt idx="2">
                  <c:v>64.28286351528217</c:v>
                </c:pt>
                <c:pt idx="3">
                  <c:v>6.747853784055041</c:v>
                </c:pt>
                <c:pt idx="4">
                  <c:v>50.83995905371636</c:v>
                </c:pt>
                <c:pt idx="5">
                  <c:v>64.2616039482695</c:v>
                </c:pt>
                <c:pt idx="6">
                  <c:v>30.27588651661419</c:v>
                </c:pt>
                <c:pt idx="7">
                  <c:v>61.81061260306929</c:v>
                </c:pt>
                <c:pt idx="8">
                  <c:v>55.77237663948311</c:v>
                </c:pt>
                <c:pt idx="9">
                  <c:v>60.53720866198906</c:v>
                </c:pt>
                <c:pt idx="10">
                  <c:v>27.79886556157797</c:v>
                </c:pt>
                <c:pt idx="11">
                  <c:v>55.22497945395545</c:v>
                </c:pt>
                <c:pt idx="12">
                  <c:v>48.28593952794734</c:v>
                </c:pt>
                <c:pt idx="13">
                  <c:v>34.51184075873515</c:v>
                </c:pt>
                <c:pt idx="14">
                  <c:v>52.87056172579442</c:v>
                </c:pt>
                <c:pt idx="15">
                  <c:v>57.79666560607046</c:v>
                </c:pt>
                <c:pt idx="16">
                  <c:v>52.40971844704359</c:v>
                </c:pt>
                <c:pt idx="17">
                  <c:v>39.94492171434413</c:v>
                </c:pt>
                <c:pt idx="18">
                  <c:v>62.87678079293483</c:v>
                </c:pt>
                <c:pt idx="19">
                  <c:v>38.09481519925685</c:v>
                </c:pt>
                <c:pt idx="20">
                  <c:v>50.56380451720786</c:v>
                </c:pt>
                <c:pt idx="21">
                  <c:v>57.49381128744405</c:v>
                </c:pt>
                <c:pt idx="22">
                  <c:v>42.4159134597949</c:v>
                </c:pt>
                <c:pt idx="23">
                  <c:v>38.2387873874481</c:v>
                </c:pt>
                <c:pt idx="24">
                  <c:v>24.06401256367169</c:v>
                </c:pt>
                <c:pt idx="25">
                  <c:v>37.2351506146255</c:v>
                </c:pt>
                <c:pt idx="26">
                  <c:v>44.29513039421001</c:v>
                </c:pt>
                <c:pt idx="27">
                  <c:v>51.38597082987295</c:v>
                </c:pt>
                <c:pt idx="28">
                  <c:v>35.76101420947356</c:v>
                </c:pt>
                <c:pt idx="29">
                  <c:v>61.27693013288416</c:v>
                </c:pt>
                <c:pt idx="30">
                  <c:v>27.74011107964471</c:v>
                </c:pt>
                <c:pt idx="31">
                  <c:v>29.21364590099033</c:v>
                </c:pt>
                <c:pt idx="32">
                  <c:v>63.58121109336743</c:v>
                </c:pt>
                <c:pt idx="33">
                  <c:v>57.62192617271229</c:v>
                </c:pt>
                <c:pt idx="34">
                  <c:v>3.090350418982206</c:v>
                </c:pt>
                <c:pt idx="35">
                  <c:v>27.74193476663824</c:v>
                </c:pt>
                <c:pt idx="36">
                  <c:v>70.6689294831515</c:v>
                </c:pt>
                <c:pt idx="37">
                  <c:v>4.651368584342946</c:v>
                </c:pt>
                <c:pt idx="38">
                  <c:v>64.35453943826955</c:v>
                </c:pt>
                <c:pt idx="39">
                  <c:v>1.435209408705048</c:v>
                </c:pt>
              </c:numCache>
            </c:numRef>
          </c:yVal>
          <c:smooth val="0"/>
        </c:ser>
        <c:ser>
          <c:idx val="3"/>
          <c:order val="2"/>
          <c:spPr>
            <a:ln w="12700">
              <a:solidFill>
                <a:schemeClr val="bg1"/>
              </a:solidFill>
            </a:ln>
          </c:spPr>
          <c:marker>
            <c:symbol val="none"/>
          </c:marker>
          <c:xVal>
            <c:numRef>
              <c:f>'[All Results runned by MATLAB.xlsx]HDRCAM09 (FINAL)'!$AL$1:$AM$1</c:f>
              <c:numCache>
                <c:formatCode>General</c:formatCode>
                <c:ptCount val="2"/>
                <c:pt idx="0">
                  <c:v>0.0</c:v>
                </c:pt>
                <c:pt idx="1">
                  <c:v>140.0</c:v>
                </c:pt>
              </c:numCache>
            </c:numRef>
          </c:xVal>
          <c:yVal>
            <c:numRef>
              <c:f>'[All Results runned by MATLAB.xlsx]HDRCAM09 (FINAL)'!$AL$1:$AM$1</c:f>
              <c:numCache>
                <c:formatCode>General</c:formatCode>
                <c:ptCount val="2"/>
                <c:pt idx="0">
                  <c:v>0.0</c:v>
                </c:pt>
                <c:pt idx="1">
                  <c:v>140.0</c:v>
                </c:pt>
              </c:numCache>
            </c:numRef>
          </c:yVal>
          <c:smooth val="0"/>
        </c:ser>
        <c:ser>
          <c:idx val="0"/>
          <c:order val="0"/>
          <c:tx>
            <c:v>2,196 cd/sqm</c:v>
          </c:tx>
          <c:spPr>
            <a:ln w="28575">
              <a:noFill/>
            </a:ln>
            <a:effectLst>
              <a:glow rad="228600">
                <a:srgbClr val="FFFFFF">
                  <a:satMod val="175000"/>
                  <a:alpha val="40000"/>
                </a:srgbClr>
              </a:glow>
            </a:effectLst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>
                <a:glow rad="228600">
                  <a:srgbClr val="FFFFFF">
                    <a:satMod val="175000"/>
                    <a:alpha val="40000"/>
                  </a:srgbClr>
                </a:glow>
              </a:effectLst>
            </c:spPr>
          </c:marker>
          <c:xVal>
            <c:numRef>
              <c:f>'[All Results runned by MATLAB.xlsx]CIECAM02 &amp; CIELAB'!$K$413:$K$452</c:f>
              <c:numCache>
                <c:formatCode>General</c:formatCode>
                <c:ptCount val="40"/>
                <c:pt idx="0">
                  <c:v>18.36845653496242</c:v>
                </c:pt>
                <c:pt idx="1">
                  <c:v>5.49354997666988</c:v>
                </c:pt>
                <c:pt idx="2">
                  <c:v>68.97855337498656</c:v>
                </c:pt>
                <c:pt idx="3">
                  <c:v>12.69762898037768</c:v>
                </c:pt>
                <c:pt idx="4">
                  <c:v>43.77583673874411</c:v>
                </c:pt>
                <c:pt idx="5">
                  <c:v>85.52243669105748</c:v>
                </c:pt>
                <c:pt idx="6">
                  <c:v>13.95334669889852</c:v>
                </c:pt>
                <c:pt idx="7">
                  <c:v>101.53383634905</c:v>
                </c:pt>
                <c:pt idx="8">
                  <c:v>34.7228622637569</c:v>
                </c:pt>
                <c:pt idx="9">
                  <c:v>65.1528533668543</c:v>
                </c:pt>
                <c:pt idx="10">
                  <c:v>25.3370869049869</c:v>
                </c:pt>
                <c:pt idx="11">
                  <c:v>44.7427368063336</c:v>
                </c:pt>
                <c:pt idx="12">
                  <c:v>38.15265615910256</c:v>
                </c:pt>
                <c:pt idx="13">
                  <c:v>23.8614044508139</c:v>
                </c:pt>
                <c:pt idx="14">
                  <c:v>85.93818875195959</c:v>
                </c:pt>
                <c:pt idx="15">
                  <c:v>73.13087873919295</c:v>
                </c:pt>
                <c:pt idx="16">
                  <c:v>70.78673572350776</c:v>
                </c:pt>
                <c:pt idx="17">
                  <c:v>60.47215831168951</c:v>
                </c:pt>
                <c:pt idx="18">
                  <c:v>88.37753434761055</c:v>
                </c:pt>
                <c:pt idx="19">
                  <c:v>26.7238782798929</c:v>
                </c:pt>
                <c:pt idx="20">
                  <c:v>54.5617208403236</c:v>
                </c:pt>
                <c:pt idx="21">
                  <c:v>78.60806834224859</c:v>
                </c:pt>
                <c:pt idx="22">
                  <c:v>78.95738654489618</c:v>
                </c:pt>
                <c:pt idx="23">
                  <c:v>67.83770769440126</c:v>
                </c:pt>
                <c:pt idx="24">
                  <c:v>15.7910070927703</c:v>
                </c:pt>
                <c:pt idx="25">
                  <c:v>53.4609740863368</c:v>
                </c:pt>
                <c:pt idx="26">
                  <c:v>54.2105171468176</c:v>
                </c:pt>
                <c:pt idx="27">
                  <c:v>73.9686364850509</c:v>
                </c:pt>
                <c:pt idx="28">
                  <c:v>43.71668557404026</c:v>
                </c:pt>
                <c:pt idx="29">
                  <c:v>77.8303236765163</c:v>
                </c:pt>
                <c:pt idx="30">
                  <c:v>40.84273918541</c:v>
                </c:pt>
                <c:pt idx="31">
                  <c:v>33.4298716360994</c:v>
                </c:pt>
                <c:pt idx="32">
                  <c:v>77.88000711041593</c:v>
                </c:pt>
                <c:pt idx="33">
                  <c:v>73.75357792849624</c:v>
                </c:pt>
                <c:pt idx="34">
                  <c:v>9.2177522518691</c:v>
                </c:pt>
                <c:pt idx="35">
                  <c:v>40.61128676592649</c:v>
                </c:pt>
                <c:pt idx="36">
                  <c:v>85.92193822257919</c:v>
                </c:pt>
                <c:pt idx="37">
                  <c:v>13.4132313219567</c:v>
                </c:pt>
                <c:pt idx="38">
                  <c:v>84.96580109826</c:v>
                </c:pt>
                <c:pt idx="39">
                  <c:v>14.3369033910764</c:v>
                </c:pt>
              </c:numCache>
            </c:numRef>
          </c:xVal>
          <c:yVal>
            <c:numRef>
              <c:f>'[All Results runned by MATLAB.xlsx]CIECAM02 &amp; CIELAB'!$Z$413:$Z$452</c:f>
              <c:numCache>
                <c:formatCode>General</c:formatCode>
                <c:ptCount val="40"/>
                <c:pt idx="0">
                  <c:v>22.3256144854665</c:v>
                </c:pt>
                <c:pt idx="1">
                  <c:v>8.239297237699652</c:v>
                </c:pt>
                <c:pt idx="2">
                  <c:v>81.30889636699507</c:v>
                </c:pt>
                <c:pt idx="3">
                  <c:v>19.67660270570547</c:v>
                </c:pt>
                <c:pt idx="4">
                  <c:v>64.9878079041712</c:v>
                </c:pt>
                <c:pt idx="5">
                  <c:v>77.22334351238554</c:v>
                </c:pt>
                <c:pt idx="6">
                  <c:v>40.70653790511738</c:v>
                </c:pt>
                <c:pt idx="7">
                  <c:v>93.23674744337782</c:v>
                </c:pt>
                <c:pt idx="8">
                  <c:v>66.7522119878683</c:v>
                </c:pt>
                <c:pt idx="9">
                  <c:v>80.7484156902008</c:v>
                </c:pt>
                <c:pt idx="10">
                  <c:v>38.7856107895482</c:v>
                </c:pt>
                <c:pt idx="11">
                  <c:v>72.14175122288361</c:v>
                </c:pt>
                <c:pt idx="12">
                  <c:v>50.82701554898915</c:v>
                </c:pt>
                <c:pt idx="13">
                  <c:v>52.80113418855601</c:v>
                </c:pt>
                <c:pt idx="14">
                  <c:v>91.86304018833837</c:v>
                </c:pt>
                <c:pt idx="15">
                  <c:v>91.05229983176659</c:v>
                </c:pt>
                <c:pt idx="16">
                  <c:v>64.56886449699257</c:v>
                </c:pt>
                <c:pt idx="17">
                  <c:v>62.43223437847267</c:v>
                </c:pt>
                <c:pt idx="18">
                  <c:v>101.3207680587191</c:v>
                </c:pt>
                <c:pt idx="19">
                  <c:v>46.51616787217205</c:v>
                </c:pt>
                <c:pt idx="20">
                  <c:v>69.53636729233865</c:v>
                </c:pt>
                <c:pt idx="21">
                  <c:v>93.64222221534052</c:v>
                </c:pt>
                <c:pt idx="22">
                  <c:v>63.01530276488201</c:v>
                </c:pt>
                <c:pt idx="23">
                  <c:v>73.19702227884796</c:v>
                </c:pt>
                <c:pt idx="24">
                  <c:v>41.95135813847991</c:v>
                </c:pt>
                <c:pt idx="25">
                  <c:v>69.25091510813061</c:v>
                </c:pt>
                <c:pt idx="26">
                  <c:v>55.88249094330651</c:v>
                </c:pt>
                <c:pt idx="27">
                  <c:v>72.9375425823888</c:v>
                </c:pt>
                <c:pt idx="28">
                  <c:v>44.93886274420773</c:v>
                </c:pt>
                <c:pt idx="29">
                  <c:v>101.3393924344137</c:v>
                </c:pt>
                <c:pt idx="30">
                  <c:v>46.05596765615817</c:v>
                </c:pt>
                <c:pt idx="31">
                  <c:v>40.17610359141675</c:v>
                </c:pt>
                <c:pt idx="32">
                  <c:v>96.27151331923498</c:v>
                </c:pt>
                <c:pt idx="33">
                  <c:v>75.30901656732558</c:v>
                </c:pt>
                <c:pt idx="34">
                  <c:v>8.15246177764307</c:v>
                </c:pt>
                <c:pt idx="35">
                  <c:v>32.91056219109419</c:v>
                </c:pt>
                <c:pt idx="36">
                  <c:v>83.52544671004161</c:v>
                </c:pt>
                <c:pt idx="37">
                  <c:v>10.08691164804726</c:v>
                </c:pt>
                <c:pt idx="38">
                  <c:v>92.63309816897578</c:v>
                </c:pt>
                <c:pt idx="39">
                  <c:v>2.477497932359067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3675560"/>
        <c:axId val="-2063694152"/>
      </c:scatterChart>
      <c:valAx>
        <c:axId val="-2063675560"/>
        <c:scaling>
          <c:orientation val="minMax"/>
          <c:max val="120.0"/>
          <c:min val="0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CIELAB </a:t>
                </a:r>
                <a:r>
                  <a:rPr lang="en-GB">
                    <a:solidFill>
                      <a:srgbClr val="FFC000"/>
                    </a:solidFill>
                  </a:rPr>
                  <a:t>C*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crossAx val="-2063694152"/>
        <c:crosses val="autoZero"/>
        <c:crossBetween val="midCat"/>
        <c:majorUnit val="20.0"/>
      </c:valAx>
      <c:valAx>
        <c:axId val="-2063694152"/>
        <c:scaling>
          <c:orientation val="minMax"/>
          <c:max val="120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dirty="0"/>
                  <a:t>Perceived  </a:t>
                </a:r>
                <a:r>
                  <a:rPr lang="en-GB" dirty="0" smtClean="0">
                    <a:solidFill>
                      <a:srgbClr val="FFC000"/>
                    </a:solidFill>
                  </a:rPr>
                  <a:t>Colourfulness</a:t>
                </a:r>
                <a:endParaRPr lang="en-GB" dirty="0">
                  <a:solidFill>
                    <a:srgbClr val="FFC000"/>
                  </a:solidFill>
                </a:endParaRP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crossAx val="-2063675560"/>
        <c:crosses val="autoZero"/>
        <c:crossBetween val="midCat"/>
        <c:majorUnit val="20.0"/>
      </c:valAx>
      <c:spPr>
        <a:solidFill>
          <a:sysClr val="windowText" lastClr="000000"/>
        </a:solidFill>
        <a:ln w="9525">
          <a:solidFill>
            <a:schemeClr val="bg1"/>
          </a:solidFill>
        </a:ln>
      </c:spPr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507243615809152"/>
          <c:y val="0.656116125728186"/>
          <c:w val="0.401010216778097"/>
          <c:h val="0.136566801101082"/>
        </c:manualLayout>
      </c:layout>
      <c:overlay val="1"/>
      <c:spPr>
        <a:solidFill>
          <a:schemeClr val="bg1"/>
        </a:solidFill>
        <a:ln>
          <a:solidFill>
            <a:sysClr val="window" lastClr="FFFFFF"/>
          </a:solidFill>
        </a:ln>
      </c:spPr>
      <c:txPr>
        <a:bodyPr/>
        <a:lstStyle/>
        <a:p>
          <a:pPr>
            <a:defRPr>
              <a:solidFill>
                <a:sysClr val="windowText" lastClr="000000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tx1"/>
    </a:solidFill>
    <a:ln>
      <a:noFill/>
    </a:ln>
  </c:spPr>
  <c:txPr>
    <a:bodyPr/>
    <a:lstStyle/>
    <a:p>
      <a:pPr>
        <a:defRPr sz="1400">
          <a:solidFill>
            <a:schemeClr val="bg1"/>
          </a:solidFill>
          <a:latin typeface="Arial" pitchFamily="34" charset="0"/>
          <a:cs typeface="Arial" pitchFamily="34" charset="0"/>
        </a:defRPr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2060675188878"/>
          <c:y val="0.0410671531912169"/>
          <c:w val="0.739497458150472"/>
          <c:h val="0.769833877472634"/>
        </c:manualLayout>
      </c:layout>
      <c:scatterChart>
        <c:scatterStyle val="lineMarker"/>
        <c:varyColors val="0"/>
        <c:ser>
          <c:idx val="2"/>
          <c:order val="1"/>
          <c:tx>
            <c:v>43 cd/sqm</c:v>
          </c:tx>
          <c:spPr>
            <a:ln w="28575">
              <a:noFill/>
            </a:ln>
            <a:effectLst>
              <a:glow rad="228600">
                <a:srgbClr val="FFFFFF">
                  <a:satMod val="175000"/>
                  <a:alpha val="40000"/>
                </a:srgbClr>
              </a:glow>
            </a:effectLst>
          </c:spPr>
          <c:marker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>
                <a:glow rad="228600">
                  <a:srgbClr val="FFFFFF">
                    <a:satMod val="175000"/>
                    <a:alpha val="40000"/>
                  </a:srgbClr>
                </a:glow>
              </a:effectLst>
            </c:spPr>
          </c:marker>
          <c:xVal>
            <c:numRef>
              <c:f>'[All Results runned by MATLAB.xlsx]HDRCAM09 (FINAL)'!$J$8:$J$47</c:f>
              <c:numCache>
                <c:formatCode>General</c:formatCode>
                <c:ptCount val="40"/>
                <c:pt idx="0">
                  <c:v>11.1080612717171</c:v>
                </c:pt>
                <c:pt idx="1">
                  <c:v>10.1031218716774</c:v>
                </c:pt>
                <c:pt idx="2">
                  <c:v>15.15363721067783</c:v>
                </c:pt>
                <c:pt idx="3">
                  <c:v>14.40265281117203</c:v>
                </c:pt>
                <c:pt idx="4">
                  <c:v>20.96566848724119</c:v>
                </c:pt>
                <c:pt idx="5">
                  <c:v>22.14263122514679</c:v>
                </c:pt>
                <c:pt idx="6">
                  <c:v>16.21650325593559</c:v>
                </c:pt>
                <c:pt idx="7">
                  <c:v>25.71054252746731</c:v>
                </c:pt>
                <c:pt idx="8">
                  <c:v>23.9319139511875</c:v>
                </c:pt>
                <c:pt idx="9">
                  <c:v>31.79860714452883</c:v>
                </c:pt>
                <c:pt idx="10">
                  <c:v>25.4361231187548</c:v>
                </c:pt>
                <c:pt idx="11">
                  <c:v>30.8995255080307</c:v>
                </c:pt>
                <c:pt idx="12">
                  <c:v>27.84821295311819</c:v>
                </c:pt>
                <c:pt idx="13">
                  <c:v>36.9778761258858</c:v>
                </c:pt>
                <c:pt idx="14">
                  <c:v>42.12310528140311</c:v>
                </c:pt>
                <c:pt idx="15">
                  <c:v>37.35540341773746</c:v>
                </c:pt>
                <c:pt idx="16">
                  <c:v>33.64649545967389</c:v>
                </c:pt>
                <c:pt idx="17">
                  <c:v>41.9823708195827</c:v>
                </c:pt>
                <c:pt idx="18">
                  <c:v>46.2461288723423</c:v>
                </c:pt>
                <c:pt idx="19">
                  <c:v>38.77509104637091</c:v>
                </c:pt>
                <c:pt idx="20">
                  <c:v>45.6279536781674</c:v>
                </c:pt>
                <c:pt idx="21">
                  <c:v>47.9147561365864</c:v>
                </c:pt>
                <c:pt idx="22">
                  <c:v>53.7512360104284</c:v>
                </c:pt>
                <c:pt idx="23">
                  <c:v>56.176216427184</c:v>
                </c:pt>
                <c:pt idx="24">
                  <c:v>48.6323144739524</c:v>
                </c:pt>
                <c:pt idx="25">
                  <c:v>50.61460507509556</c:v>
                </c:pt>
                <c:pt idx="26">
                  <c:v>65.1084687865508</c:v>
                </c:pt>
                <c:pt idx="27">
                  <c:v>55.76416434816341</c:v>
                </c:pt>
                <c:pt idx="28">
                  <c:v>68.7954837482512</c:v>
                </c:pt>
                <c:pt idx="29">
                  <c:v>68.66335188830955</c:v>
                </c:pt>
                <c:pt idx="30">
                  <c:v>73.2714210674776</c:v>
                </c:pt>
                <c:pt idx="31">
                  <c:v>72.89789610859401</c:v>
                </c:pt>
                <c:pt idx="32">
                  <c:v>69.88627279497598</c:v>
                </c:pt>
                <c:pt idx="33">
                  <c:v>69.319937645723</c:v>
                </c:pt>
                <c:pt idx="34">
                  <c:v>81.2299254363435</c:v>
                </c:pt>
                <c:pt idx="35">
                  <c:v>83.7955670419572</c:v>
                </c:pt>
                <c:pt idx="36">
                  <c:v>84.36381027607098</c:v>
                </c:pt>
                <c:pt idx="37">
                  <c:v>87.17984714304006</c:v>
                </c:pt>
                <c:pt idx="38">
                  <c:v>86.5748699639668</c:v>
                </c:pt>
                <c:pt idx="39">
                  <c:v>90.2926567518713</c:v>
                </c:pt>
              </c:numCache>
            </c:numRef>
          </c:xVal>
          <c:yVal>
            <c:numRef>
              <c:f>'[All Results runned by MATLAB.xlsx]HDRCAM09 (FINAL)'!$Y$8:$Y$47</c:f>
              <c:numCache>
                <c:formatCode>General</c:formatCode>
                <c:ptCount val="40"/>
                <c:pt idx="0">
                  <c:v>8.666666666666676</c:v>
                </c:pt>
                <c:pt idx="1">
                  <c:v>2.0</c:v>
                </c:pt>
                <c:pt idx="2">
                  <c:v>32.5</c:v>
                </c:pt>
                <c:pt idx="3">
                  <c:v>6.666666666666667</c:v>
                </c:pt>
                <c:pt idx="4">
                  <c:v>43.0</c:v>
                </c:pt>
                <c:pt idx="5">
                  <c:v>41.33333333333334</c:v>
                </c:pt>
                <c:pt idx="6">
                  <c:v>15.83333333333333</c:v>
                </c:pt>
                <c:pt idx="7">
                  <c:v>52.0</c:v>
                </c:pt>
                <c:pt idx="8">
                  <c:v>39.5</c:v>
                </c:pt>
                <c:pt idx="9">
                  <c:v>55.0</c:v>
                </c:pt>
                <c:pt idx="10">
                  <c:v>31.16666666666667</c:v>
                </c:pt>
                <c:pt idx="11">
                  <c:v>42.66666666666647</c:v>
                </c:pt>
                <c:pt idx="12">
                  <c:v>46.16666666666647</c:v>
                </c:pt>
                <c:pt idx="13">
                  <c:v>47.33333333333334</c:v>
                </c:pt>
                <c:pt idx="14">
                  <c:v>68.33333333333323</c:v>
                </c:pt>
                <c:pt idx="15">
                  <c:v>52.83333333333334</c:v>
                </c:pt>
                <c:pt idx="16">
                  <c:v>53.33333333333334</c:v>
                </c:pt>
                <c:pt idx="17">
                  <c:v>55.16666666666647</c:v>
                </c:pt>
                <c:pt idx="18">
                  <c:v>61.83333333333334</c:v>
                </c:pt>
                <c:pt idx="19">
                  <c:v>49.0</c:v>
                </c:pt>
                <c:pt idx="20">
                  <c:v>59.5</c:v>
                </c:pt>
                <c:pt idx="21">
                  <c:v>58.66666666666647</c:v>
                </c:pt>
                <c:pt idx="22">
                  <c:v>62.33333333333334</c:v>
                </c:pt>
                <c:pt idx="23">
                  <c:v>57.83333333333334</c:v>
                </c:pt>
                <c:pt idx="24">
                  <c:v>54.83333333333334</c:v>
                </c:pt>
                <c:pt idx="25">
                  <c:v>63.83333333333334</c:v>
                </c:pt>
                <c:pt idx="26">
                  <c:v>67.83333333333323</c:v>
                </c:pt>
                <c:pt idx="27">
                  <c:v>65.83333333333323</c:v>
                </c:pt>
                <c:pt idx="28">
                  <c:v>66.16666666666667</c:v>
                </c:pt>
                <c:pt idx="29">
                  <c:v>69.16666666666667</c:v>
                </c:pt>
                <c:pt idx="30">
                  <c:v>73.66666666666667</c:v>
                </c:pt>
                <c:pt idx="31">
                  <c:v>76.0</c:v>
                </c:pt>
                <c:pt idx="32">
                  <c:v>69.0</c:v>
                </c:pt>
                <c:pt idx="33">
                  <c:v>77.83333333333323</c:v>
                </c:pt>
                <c:pt idx="34">
                  <c:v>82.0</c:v>
                </c:pt>
                <c:pt idx="35">
                  <c:v>85.5</c:v>
                </c:pt>
                <c:pt idx="36">
                  <c:v>90.0</c:v>
                </c:pt>
                <c:pt idx="37">
                  <c:v>88.16666666666667</c:v>
                </c:pt>
                <c:pt idx="38">
                  <c:v>92.83333333333323</c:v>
                </c:pt>
                <c:pt idx="39">
                  <c:v>100.0</c:v>
                </c:pt>
              </c:numCache>
            </c:numRef>
          </c:yVal>
          <c:smooth val="0"/>
        </c:ser>
        <c:ser>
          <c:idx val="3"/>
          <c:order val="2"/>
          <c:spPr>
            <a:ln w="12700">
              <a:solidFill>
                <a:schemeClr val="bg1"/>
              </a:solidFill>
            </a:ln>
          </c:spPr>
          <c:marker>
            <c:symbol val="none"/>
          </c:marker>
          <c:xVal>
            <c:numRef>
              <c:f>'[All Results runned by MATLAB.xlsx]HDRCAM09 (FINAL)'!$AF$1:$AG$1</c:f>
              <c:numCache>
                <c:formatCode>General</c:formatCode>
                <c:ptCount val="2"/>
                <c:pt idx="0">
                  <c:v>0.0</c:v>
                </c:pt>
                <c:pt idx="1">
                  <c:v>100.0</c:v>
                </c:pt>
              </c:numCache>
            </c:numRef>
          </c:xVal>
          <c:yVal>
            <c:numRef>
              <c:f>'[All Results runned by MATLAB.xlsx]HDRCAM09 (FINAL)'!$AF$1:$AG$1</c:f>
              <c:numCache>
                <c:formatCode>General</c:formatCode>
                <c:ptCount val="2"/>
                <c:pt idx="0">
                  <c:v>0.0</c:v>
                </c:pt>
                <c:pt idx="1">
                  <c:v>100.0</c:v>
                </c:pt>
              </c:numCache>
            </c:numRef>
          </c:yVal>
          <c:smooth val="0"/>
        </c:ser>
        <c:ser>
          <c:idx val="0"/>
          <c:order val="0"/>
          <c:tx>
            <c:v>2,196 cd/sqm</c:v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'[All Results runned by MATLAB.xlsx]CIECAM02 &amp; CIELAB'!$J$413:$J$452</c:f>
              <c:numCache>
                <c:formatCode>General</c:formatCode>
                <c:ptCount val="40"/>
                <c:pt idx="0">
                  <c:v>12.00787840704788</c:v>
                </c:pt>
                <c:pt idx="1">
                  <c:v>11.3713246897501</c:v>
                </c:pt>
                <c:pt idx="2">
                  <c:v>16.8339897459795</c:v>
                </c:pt>
                <c:pt idx="3">
                  <c:v>16.58151281708549</c:v>
                </c:pt>
                <c:pt idx="4">
                  <c:v>22.56444768106685</c:v>
                </c:pt>
                <c:pt idx="5">
                  <c:v>24.5347103732582</c:v>
                </c:pt>
                <c:pt idx="6">
                  <c:v>18.50959848939253</c:v>
                </c:pt>
                <c:pt idx="7">
                  <c:v>28.46692628824965</c:v>
                </c:pt>
                <c:pt idx="8">
                  <c:v>26.27578028650952</c:v>
                </c:pt>
                <c:pt idx="9">
                  <c:v>33.66025780200931</c:v>
                </c:pt>
                <c:pt idx="10">
                  <c:v>27.90875580333502</c:v>
                </c:pt>
                <c:pt idx="11">
                  <c:v>33.2534264129554</c:v>
                </c:pt>
                <c:pt idx="12">
                  <c:v>30.37313259387689</c:v>
                </c:pt>
                <c:pt idx="13">
                  <c:v>39.7822161047388</c:v>
                </c:pt>
                <c:pt idx="14">
                  <c:v>44.6776386038979</c:v>
                </c:pt>
                <c:pt idx="15">
                  <c:v>39.52980443386399</c:v>
                </c:pt>
                <c:pt idx="16">
                  <c:v>37.02927690914596</c:v>
                </c:pt>
                <c:pt idx="17">
                  <c:v>45.25768061000439</c:v>
                </c:pt>
                <c:pt idx="18">
                  <c:v>49.3477505244498</c:v>
                </c:pt>
                <c:pt idx="19">
                  <c:v>41.73822527334591</c:v>
                </c:pt>
                <c:pt idx="20">
                  <c:v>47.7732424287655</c:v>
                </c:pt>
                <c:pt idx="21">
                  <c:v>51.2817820854095</c:v>
                </c:pt>
                <c:pt idx="22">
                  <c:v>57.80464193111742</c:v>
                </c:pt>
                <c:pt idx="23">
                  <c:v>59.73290892628291</c:v>
                </c:pt>
                <c:pt idx="24">
                  <c:v>51.2556024010213</c:v>
                </c:pt>
                <c:pt idx="25">
                  <c:v>53.6568852891814</c:v>
                </c:pt>
                <c:pt idx="26">
                  <c:v>68.52172235365846</c:v>
                </c:pt>
                <c:pt idx="27">
                  <c:v>57.9088859141969</c:v>
                </c:pt>
                <c:pt idx="28">
                  <c:v>71.9218444811755</c:v>
                </c:pt>
                <c:pt idx="29">
                  <c:v>71.63278764595566</c:v>
                </c:pt>
                <c:pt idx="30">
                  <c:v>76.5972882426102</c:v>
                </c:pt>
                <c:pt idx="31">
                  <c:v>76.04130192922532</c:v>
                </c:pt>
                <c:pt idx="32">
                  <c:v>72.8318847597083</c:v>
                </c:pt>
                <c:pt idx="33">
                  <c:v>71.4162873238408</c:v>
                </c:pt>
                <c:pt idx="34">
                  <c:v>84.1446910903591</c:v>
                </c:pt>
                <c:pt idx="35">
                  <c:v>86.340529069378</c:v>
                </c:pt>
                <c:pt idx="36">
                  <c:v>86.8582049477575</c:v>
                </c:pt>
                <c:pt idx="37">
                  <c:v>89.9657936459768</c:v>
                </c:pt>
                <c:pt idx="38">
                  <c:v>89.0720636690237</c:v>
                </c:pt>
                <c:pt idx="39">
                  <c:v>93.5366650693214</c:v>
                </c:pt>
              </c:numCache>
            </c:numRef>
          </c:xVal>
          <c:yVal>
            <c:numRef>
              <c:f>'[All Results runned by MATLAB.xlsx]CIECAM02 &amp; CIELAB'!$Y$413:$Y$452</c:f>
              <c:numCache>
                <c:formatCode>General</c:formatCode>
                <c:ptCount val="40"/>
                <c:pt idx="0">
                  <c:v>19.0</c:v>
                </c:pt>
                <c:pt idx="1">
                  <c:v>7.857142857142842</c:v>
                </c:pt>
                <c:pt idx="2">
                  <c:v>37.0</c:v>
                </c:pt>
                <c:pt idx="3">
                  <c:v>17.0</c:v>
                </c:pt>
                <c:pt idx="4">
                  <c:v>47.85714285714272</c:v>
                </c:pt>
                <c:pt idx="5">
                  <c:v>54.28571428571428</c:v>
                </c:pt>
                <c:pt idx="6">
                  <c:v>24.28571428571418</c:v>
                </c:pt>
                <c:pt idx="7">
                  <c:v>72.2857142857143</c:v>
                </c:pt>
                <c:pt idx="8">
                  <c:v>46.85714285714272</c:v>
                </c:pt>
                <c:pt idx="9">
                  <c:v>65.14285714285677</c:v>
                </c:pt>
                <c:pt idx="10">
                  <c:v>45.85714285714272</c:v>
                </c:pt>
                <c:pt idx="11">
                  <c:v>55.14285714285715</c:v>
                </c:pt>
                <c:pt idx="12">
                  <c:v>52.14285714285715</c:v>
                </c:pt>
                <c:pt idx="13">
                  <c:v>55.0</c:v>
                </c:pt>
                <c:pt idx="14">
                  <c:v>83.0</c:v>
                </c:pt>
                <c:pt idx="15">
                  <c:v>77.14285714285677</c:v>
                </c:pt>
                <c:pt idx="16">
                  <c:v>66.2857142857143</c:v>
                </c:pt>
                <c:pt idx="17">
                  <c:v>63.0</c:v>
                </c:pt>
                <c:pt idx="18">
                  <c:v>85.0</c:v>
                </c:pt>
                <c:pt idx="19">
                  <c:v>60.14285714285715</c:v>
                </c:pt>
                <c:pt idx="20">
                  <c:v>62.42857142857153</c:v>
                </c:pt>
                <c:pt idx="21">
                  <c:v>79.2857142857143</c:v>
                </c:pt>
                <c:pt idx="22">
                  <c:v>79.2857142857143</c:v>
                </c:pt>
                <c:pt idx="23">
                  <c:v>79.0</c:v>
                </c:pt>
                <c:pt idx="24">
                  <c:v>60.71428571428572</c:v>
                </c:pt>
                <c:pt idx="25">
                  <c:v>77.85714285714279</c:v>
                </c:pt>
                <c:pt idx="26">
                  <c:v>78.2857142857143</c:v>
                </c:pt>
                <c:pt idx="27">
                  <c:v>74.0</c:v>
                </c:pt>
                <c:pt idx="28">
                  <c:v>76.71428571428572</c:v>
                </c:pt>
                <c:pt idx="29">
                  <c:v>77.14285714285677</c:v>
                </c:pt>
                <c:pt idx="30">
                  <c:v>81.42857142857136</c:v>
                </c:pt>
                <c:pt idx="31">
                  <c:v>79.0</c:v>
                </c:pt>
                <c:pt idx="32">
                  <c:v>79.57142857142834</c:v>
                </c:pt>
                <c:pt idx="33">
                  <c:v>84.85714285714279</c:v>
                </c:pt>
                <c:pt idx="34">
                  <c:v>88.57142857142834</c:v>
                </c:pt>
                <c:pt idx="35">
                  <c:v>91.57142857142834</c:v>
                </c:pt>
                <c:pt idx="36">
                  <c:v>91.42857142857136</c:v>
                </c:pt>
                <c:pt idx="37">
                  <c:v>91.85714285714279</c:v>
                </c:pt>
                <c:pt idx="38">
                  <c:v>93.85714285714279</c:v>
                </c:pt>
                <c:pt idx="39">
                  <c:v>101.0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3777960"/>
        <c:axId val="-2063782376"/>
      </c:scatterChart>
      <c:valAx>
        <c:axId val="-2063777960"/>
        <c:scaling>
          <c:orientation val="minMax"/>
          <c:max val="100.0"/>
          <c:min val="0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CIELAB </a:t>
                </a:r>
                <a:r>
                  <a:rPr lang="en-GB">
                    <a:solidFill>
                      <a:srgbClr val="FFC000"/>
                    </a:solidFill>
                  </a:rPr>
                  <a:t>L*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crossAx val="-2063782376"/>
        <c:crosses val="autoZero"/>
        <c:crossBetween val="midCat"/>
        <c:majorUnit val="20.0"/>
      </c:valAx>
      <c:valAx>
        <c:axId val="-2063782376"/>
        <c:scaling>
          <c:orientation val="minMax"/>
          <c:max val="100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Perceived  </a:t>
                </a:r>
                <a:r>
                  <a:rPr lang="en-GB">
                    <a:solidFill>
                      <a:srgbClr val="FFC000"/>
                    </a:solidFill>
                  </a:rPr>
                  <a:t>Lightness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crossAx val="-2063777960"/>
        <c:crosses val="autoZero"/>
        <c:crossBetween val="midCat"/>
        <c:majorUnit val="20.0"/>
      </c:valAx>
      <c:spPr>
        <a:solidFill>
          <a:sysClr val="windowText" lastClr="000000"/>
        </a:solidFill>
        <a:ln w="9525">
          <a:solidFill>
            <a:schemeClr val="bg1"/>
          </a:solidFill>
        </a:ln>
      </c:spPr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0.503312421014899"/>
          <c:y val="0.64358395749312"/>
          <c:w val="0.393267924169427"/>
          <c:h val="0.132838806734524"/>
        </c:manualLayout>
      </c:layout>
      <c:overlay val="1"/>
      <c:spPr>
        <a:solidFill>
          <a:schemeClr val="bg1">
            <a:lumMod val="95000"/>
          </a:schemeClr>
        </a:solidFill>
        <a:ln>
          <a:solidFill>
            <a:schemeClr val="tx1"/>
          </a:solidFill>
        </a:ln>
      </c:spPr>
      <c:txPr>
        <a:bodyPr/>
        <a:lstStyle/>
        <a:p>
          <a:pPr>
            <a:defRPr>
              <a:solidFill>
                <a:sysClr val="windowText" lastClr="000000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tx1"/>
    </a:solidFill>
    <a:ln>
      <a:noFill/>
    </a:ln>
  </c:spPr>
  <c:txPr>
    <a:bodyPr/>
    <a:lstStyle/>
    <a:p>
      <a:pPr>
        <a:defRPr sz="1400">
          <a:solidFill>
            <a:schemeClr val="bg1"/>
          </a:solidFill>
          <a:latin typeface="Arial" pitchFamily="34" charset="0"/>
          <a:cs typeface="Arial" pitchFamily="34" charset="0"/>
        </a:defRPr>
      </a:pPr>
      <a:endParaRPr lang="en-US"/>
    </a:p>
  </c:txPr>
  <c:externalData r:id="rId2">
    <c:autoUpdate val="0"/>
  </c:externalData>
</c:chartSpace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943616-3DD4-412B-B0D2-7AE9D64AF148}" type="doc">
      <dgm:prSet loTypeId="urn:microsoft.com/office/officeart/2005/8/layout/funnel1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22CBB58-5145-4A5A-B3D2-7EEBD41FD46E}">
      <dgm:prSet phldrT="[Text]"/>
      <dgm:spPr/>
      <dgm:t>
        <a:bodyPr/>
        <a:lstStyle/>
        <a:p>
          <a:r>
            <a:rPr lang="en-GB" dirty="0" smtClean="0"/>
            <a:t> </a:t>
          </a:r>
          <a:endParaRPr lang="en-GB" dirty="0"/>
        </a:p>
      </dgm:t>
    </dgm:pt>
    <dgm:pt modelId="{B85BEC32-E60D-4DAF-9EC8-D8EFA01F7DC8}" type="sibTrans" cxnId="{970AF8E7-BC07-45EA-8615-90E47D28D2B3}">
      <dgm:prSet/>
      <dgm:spPr/>
      <dgm:t>
        <a:bodyPr/>
        <a:lstStyle/>
        <a:p>
          <a:endParaRPr lang="en-GB"/>
        </a:p>
      </dgm:t>
    </dgm:pt>
    <dgm:pt modelId="{C759B3A0-123D-4368-BCF8-C9035A3B1A73}" type="parTrans" cxnId="{970AF8E7-BC07-45EA-8615-90E47D28D2B3}">
      <dgm:prSet/>
      <dgm:spPr/>
      <dgm:t>
        <a:bodyPr/>
        <a:lstStyle/>
        <a:p>
          <a:endParaRPr lang="en-GB"/>
        </a:p>
      </dgm:t>
    </dgm:pt>
    <dgm:pt modelId="{D0B9DA03-B8EA-44D2-A1BC-46504CE8A2FB}" type="pres">
      <dgm:prSet presAssocID="{0D943616-3DD4-412B-B0D2-7AE9D64AF148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FD10CA3-4E79-4495-8B96-717C86319252}" type="pres">
      <dgm:prSet presAssocID="{0D943616-3DD4-412B-B0D2-7AE9D64AF148}" presName="ellipse" presStyleLbl="trBgShp" presStyleIdx="0" presStyleCnt="1"/>
      <dgm:spPr/>
      <dgm:t>
        <a:bodyPr/>
        <a:lstStyle/>
        <a:p>
          <a:endParaRPr lang="en-US"/>
        </a:p>
      </dgm:t>
    </dgm:pt>
    <dgm:pt modelId="{218A02EF-9660-4498-8D31-B9AA3DDAB80D}" type="pres">
      <dgm:prSet presAssocID="{0D943616-3DD4-412B-B0D2-7AE9D64AF148}" presName="arrow1" presStyleLbl="fgShp" presStyleIdx="0" presStyleCnt="1" custScaleX="236522" custScaleY="230110" custLinFactNeighborX="0" custLinFactNeighborY="77936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6004D6C8-BDCE-415A-81A3-5C1F102B8EB6}" type="pres">
      <dgm:prSet presAssocID="{0D943616-3DD4-412B-B0D2-7AE9D64AF148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35BBD3A-E009-4EE5-B8C4-743CD0561829}" type="pres">
      <dgm:prSet presAssocID="{0D943616-3DD4-412B-B0D2-7AE9D64AF148}" presName="funnel" presStyleLbl="trAlignAcc1" presStyleIdx="0" presStyleCnt="1"/>
      <dgm:spPr>
        <a:solidFill>
          <a:srgbClr val="FFFF00">
            <a:alpha val="40000"/>
          </a:srgbClr>
        </a:solidFill>
      </dgm:spPr>
      <dgm:t>
        <a:bodyPr/>
        <a:lstStyle/>
        <a:p>
          <a:endParaRPr lang="en-US"/>
        </a:p>
      </dgm:t>
    </dgm:pt>
  </dgm:ptLst>
  <dgm:cxnLst>
    <dgm:cxn modelId="{970AF8E7-BC07-45EA-8615-90E47D28D2B3}" srcId="{0D943616-3DD4-412B-B0D2-7AE9D64AF148}" destId="{D22CBB58-5145-4A5A-B3D2-7EEBD41FD46E}" srcOrd="0" destOrd="0" parTransId="{C759B3A0-123D-4368-BCF8-C9035A3B1A73}" sibTransId="{B85BEC32-E60D-4DAF-9EC8-D8EFA01F7DC8}"/>
    <dgm:cxn modelId="{616CE9BC-C34B-48D6-B409-C43F46CC7763}" type="presOf" srcId="{D22CBB58-5145-4A5A-B3D2-7EEBD41FD46E}" destId="{6004D6C8-BDCE-415A-81A3-5C1F102B8EB6}" srcOrd="0" destOrd="0" presId="urn:microsoft.com/office/officeart/2005/8/layout/funnel1"/>
    <dgm:cxn modelId="{32FE68F9-670B-4369-8AA5-904E75D4608F}" type="presOf" srcId="{0D943616-3DD4-412B-B0D2-7AE9D64AF148}" destId="{D0B9DA03-B8EA-44D2-A1BC-46504CE8A2FB}" srcOrd="0" destOrd="0" presId="urn:microsoft.com/office/officeart/2005/8/layout/funnel1"/>
    <dgm:cxn modelId="{19D16D37-BACA-403E-8E1D-AF96BA56A410}" type="presParOf" srcId="{D0B9DA03-B8EA-44D2-A1BC-46504CE8A2FB}" destId="{6FD10CA3-4E79-4495-8B96-717C86319252}" srcOrd="0" destOrd="0" presId="urn:microsoft.com/office/officeart/2005/8/layout/funnel1"/>
    <dgm:cxn modelId="{D0A29481-564F-4241-9240-87765B6976F4}" type="presParOf" srcId="{D0B9DA03-B8EA-44D2-A1BC-46504CE8A2FB}" destId="{218A02EF-9660-4498-8D31-B9AA3DDAB80D}" srcOrd="1" destOrd="0" presId="urn:microsoft.com/office/officeart/2005/8/layout/funnel1"/>
    <dgm:cxn modelId="{762C3103-5675-4681-8D3B-86358DD4E4AD}" type="presParOf" srcId="{D0B9DA03-B8EA-44D2-A1BC-46504CE8A2FB}" destId="{6004D6C8-BDCE-415A-81A3-5C1F102B8EB6}" srcOrd="2" destOrd="0" presId="urn:microsoft.com/office/officeart/2005/8/layout/funnel1"/>
    <dgm:cxn modelId="{A9DDC4A0-9602-4AA6-9C06-7E3B04D4C022}" type="presParOf" srcId="{D0B9DA03-B8EA-44D2-A1BC-46504CE8A2FB}" destId="{235BBD3A-E009-4EE5-B8C4-743CD0561829}" srcOrd="3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A74B0CA-8505-4969-8D48-576FE805947A}" type="doc">
      <dgm:prSet loTypeId="urn:microsoft.com/office/officeart/2005/8/layout/process2" loCatId="process" qsTypeId="urn:microsoft.com/office/officeart/2005/8/quickstyle/3d1" qsCatId="3D" csTypeId="urn:microsoft.com/office/officeart/2005/8/colors/accent1_2" csCatId="accent1" phldr="1"/>
      <dgm:spPr/>
    </dgm:pt>
    <dgm:pt modelId="{A4B0FAEE-7444-4557-BA88-D43CBD9F1AA5}">
      <dgm:prSet phldrT="[Text]" custT="1"/>
      <dgm:spPr/>
      <dgm:t>
        <a:bodyPr/>
        <a:lstStyle/>
        <a:p>
          <a:r>
            <a:rPr lang="en-US" sz="2800" b="1" smtClean="0">
              <a:solidFill>
                <a:schemeClr val="bg2">
                  <a:lumMod val="60000"/>
                  <a:lumOff val="40000"/>
                </a:schemeClr>
              </a:solidFill>
            </a:rPr>
            <a:t>Experiment</a:t>
          </a:r>
          <a:endParaRPr lang="en-US" sz="2800" b="1" dirty="0" smtClean="0"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59F5DF96-684B-4D3E-8B4A-953D67CE1FA5}" type="parTrans" cxnId="{71CDDFAA-CF21-4300-9787-3EE65C3EE9F0}">
      <dgm:prSet/>
      <dgm:spPr/>
      <dgm:t>
        <a:bodyPr/>
        <a:lstStyle/>
        <a:p>
          <a:endParaRPr lang="en-GB"/>
        </a:p>
      </dgm:t>
    </dgm:pt>
    <dgm:pt modelId="{1BD966CB-E67C-4CBA-A287-F369D1313B44}" type="sibTrans" cxnId="{71CDDFAA-CF21-4300-9787-3EE65C3EE9F0}">
      <dgm:prSet/>
      <dgm:spPr/>
      <dgm:t>
        <a:bodyPr/>
        <a:lstStyle/>
        <a:p>
          <a:endParaRPr lang="en-GB"/>
        </a:p>
      </dgm:t>
    </dgm:pt>
    <dgm:pt modelId="{0D9307BE-EBA8-47B3-899B-C7AE6ACA737E}">
      <dgm:prSet phldrT="[Text]" custT="1"/>
      <dgm:spPr/>
      <dgm:t>
        <a:bodyPr/>
        <a:lstStyle/>
        <a:p>
          <a:r>
            <a:rPr lang="en-US" sz="2800" b="1" smtClean="0">
              <a:solidFill>
                <a:schemeClr val="bg2">
                  <a:lumMod val="60000"/>
                  <a:lumOff val="40000"/>
                </a:schemeClr>
              </a:solidFill>
            </a:rPr>
            <a:t>Color Appearance Model</a:t>
          </a:r>
          <a:endParaRPr lang="en-US" sz="2800" b="1" dirty="0" smtClean="0"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7E6F0FBD-07BE-4292-9D49-15A16ED3A686}" type="parTrans" cxnId="{375A1953-A367-4708-A6FC-E67B87AB00F0}">
      <dgm:prSet/>
      <dgm:spPr/>
      <dgm:t>
        <a:bodyPr/>
        <a:lstStyle/>
        <a:p>
          <a:endParaRPr lang="en-GB"/>
        </a:p>
      </dgm:t>
    </dgm:pt>
    <dgm:pt modelId="{02895D64-F983-485C-879B-2226EB100E7E}" type="sibTrans" cxnId="{375A1953-A367-4708-A6FC-E67B87AB00F0}">
      <dgm:prSet/>
      <dgm:spPr/>
      <dgm:t>
        <a:bodyPr/>
        <a:lstStyle/>
        <a:p>
          <a:endParaRPr lang="en-GB"/>
        </a:p>
      </dgm:t>
    </dgm:pt>
    <dgm:pt modelId="{E6D5C6F2-8EE2-431A-9F2E-E3F75976C3EF}">
      <dgm:prSet phldrT="[Text]" custT="1"/>
      <dgm:spPr>
        <a:gradFill rotWithShape="0">
          <a:gsLst>
            <a:gs pos="0">
              <a:srgbClr val="FFC000"/>
            </a:gs>
            <a:gs pos="80000">
              <a:srgbClr val="FFFF00"/>
            </a:gs>
            <a:gs pos="100000">
              <a:schemeClr val="bg2">
                <a:lumMod val="20000"/>
                <a:lumOff val="80000"/>
              </a:schemeClr>
            </a:gs>
          </a:gsLst>
        </a:gradFill>
      </dgm:spPr>
      <dgm:t>
        <a:bodyPr/>
        <a:lstStyle/>
        <a:p>
          <a:r>
            <a:rPr lang="en-US" sz="2800" b="1" dirty="0" smtClean="0">
              <a:solidFill>
                <a:schemeClr val="tx1"/>
              </a:solidFill>
            </a:rPr>
            <a:t>Applications</a:t>
          </a:r>
        </a:p>
        <a:p>
          <a:r>
            <a:rPr lang="en-US" sz="2400" b="0" dirty="0" smtClean="0">
              <a:solidFill>
                <a:schemeClr val="tx1"/>
              </a:solidFill>
            </a:rPr>
            <a:t>- Predict Visual Phenomena</a:t>
          </a:r>
        </a:p>
        <a:p>
          <a:r>
            <a:rPr lang="en-US" sz="2400" b="0" dirty="0" smtClean="0">
              <a:solidFill>
                <a:schemeClr val="tx1"/>
              </a:solidFill>
            </a:rPr>
            <a:t>- </a:t>
          </a:r>
          <a:r>
            <a:rPr lang="en-US" sz="2400" b="0" noProof="0" dirty="0" smtClean="0">
              <a:solidFill>
                <a:schemeClr val="tx1"/>
              </a:solidFill>
            </a:rPr>
            <a:t>HDR Color Reproduction</a:t>
          </a:r>
          <a:endParaRPr lang="en-US" sz="2400" b="0" dirty="0">
            <a:solidFill>
              <a:schemeClr val="tx1"/>
            </a:solidFill>
          </a:endParaRPr>
        </a:p>
      </dgm:t>
    </dgm:pt>
    <dgm:pt modelId="{C055F8DF-CE1C-42E8-B9A4-B2BD3686560F}" type="parTrans" cxnId="{3F81FC8E-CFCC-461E-AF64-BB7A93B2D0B2}">
      <dgm:prSet/>
      <dgm:spPr/>
      <dgm:t>
        <a:bodyPr/>
        <a:lstStyle/>
        <a:p>
          <a:endParaRPr lang="en-GB"/>
        </a:p>
      </dgm:t>
    </dgm:pt>
    <dgm:pt modelId="{E63F9D24-4BD7-4E0E-B0E8-83498B357822}" type="sibTrans" cxnId="{3F81FC8E-CFCC-461E-AF64-BB7A93B2D0B2}">
      <dgm:prSet/>
      <dgm:spPr/>
      <dgm:t>
        <a:bodyPr/>
        <a:lstStyle/>
        <a:p>
          <a:endParaRPr lang="en-GB"/>
        </a:p>
      </dgm:t>
    </dgm:pt>
    <dgm:pt modelId="{C9E75379-CFE3-4C84-A55D-674B8D993B61}" type="pres">
      <dgm:prSet presAssocID="{DA74B0CA-8505-4969-8D48-576FE805947A}" presName="linearFlow" presStyleCnt="0">
        <dgm:presLayoutVars>
          <dgm:resizeHandles val="exact"/>
        </dgm:presLayoutVars>
      </dgm:prSet>
      <dgm:spPr/>
    </dgm:pt>
    <dgm:pt modelId="{203E5F32-3159-45CD-AD25-B191F94C8E6C}" type="pres">
      <dgm:prSet presAssocID="{A4B0FAEE-7444-4557-BA88-D43CBD9F1AA5}" presName="node" presStyleLbl="node1" presStyleIdx="0" presStyleCnt="3" custScaleX="266668" custScaleY="23768" custLinFactNeighborX="33755" custLinFactNeighborY="-769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BE44B38-07E0-4929-835C-8E46EC7EDA06}" type="pres">
      <dgm:prSet presAssocID="{1BD966CB-E67C-4CBA-A287-F369D1313B44}" presName="sibTrans" presStyleLbl="sibTrans2D1" presStyleIdx="0" presStyleCnt="2"/>
      <dgm:spPr/>
      <dgm:t>
        <a:bodyPr/>
        <a:lstStyle/>
        <a:p>
          <a:endParaRPr lang="en-GB"/>
        </a:p>
      </dgm:t>
    </dgm:pt>
    <dgm:pt modelId="{08F9B2FB-EF57-41CF-BC43-1BEE28632323}" type="pres">
      <dgm:prSet presAssocID="{1BD966CB-E67C-4CBA-A287-F369D1313B44}" presName="connectorText" presStyleLbl="sibTrans2D1" presStyleIdx="0" presStyleCnt="2"/>
      <dgm:spPr/>
      <dgm:t>
        <a:bodyPr/>
        <a:lstStyle/>
        <a:p>
          <a:endParaRPr lang="en-GB"/>
        </a:p>
      </dgm:t>
    </dgm:pt>
    <dgm:pt modelId="{2FC3A430-4254-449D-9A31-1A38347AEBE4}" type="pres">
      <dgm:prSet presAssocID="{0D9307BE-EBA8-47B3-899B-C7AE6ACA737E}" presName="node" presStyleLbl="node1" presStyleIdx="1" presStyleCnt="3" custScaleX="266668" custScaleY="2374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24C3754-7491-4770-8A2F-7BA528F7C700}" type="pres">
      <dgm:prSet presAssocID="{02895D64-F983-485C-879B-2226EB100E7E}" presName="sibTrans" presStyleLbl="sibTrans2D1" presStyleIdx="1" presStyleCnt="2"/>
      <dgm:spPr/>
      <dgm:t>
        <a:bodyPr/>
        <a:lstStyle/>
        <a:p>
          <a:endParaRPr lang="en-GB"/>
        </a:p>
      </dgm:t>
    </dgm:pt>
    <dgm:pt modelId="{A703868C-531F-409F-8D39-B142C95784C2}" type="pres">
      <dgm:prSet presAssocID="{02895D64-F983-485C-879B-2226EB100E7E}" presName="connectorText" presStyleLbl="sibTrans2D1" presStyleIdx="1" presStyleCnt="2"/>
      <dgm:spPr/>
      <dgm:t>
        <a:bodyPr/>
        <a:lstStyle/>
        <a:p>
          <a:endParaRPr lang="en-GB"/>
        </a:p>
      </dgm:t>
    </dgm:pt>
    <dgm:pt modelId="{FFF2FC45-8EEA-45C0-9C33-14A731CCA273}" type="pres">
      <dgm:prSet presAssocID="{E6D5C6F2-8EE2-431A-9F2E-E3F75976C3EF}" presName="node" presStyleLbl="node1" presStyleIdx="2" presStyleCnt="3" custScaleX="266668" custScaleY="6781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D1207F7-AF01-4C99-ABFC-12F9E9D9D3B1}" type="presOf" srcId="{1BD966CB-E67C-4CBA-A287-F369D1313B44}" destId="{08F9B2FB-EF57-41CF-BC43-1BEE28632323}" srcOrd="1" destOrd="0" presId="urn:microsoft.com/office/officeart/2005/8/layout/process2"/>
    <dgm:cxn modelId="{021F2E73-9FB8-444F-8BF9-746AC2F39E36}" type="presOf" srcId="{E6D5C6F2-8EE2-431A-9F2E-E3F75976C3EF}" destId="{FFF2FC45-8EEA-45C0-9C33-14A731CCA273}" srcOrd="0" destOrd="0" presId="urn:microsoft.com/office/officeart/2005/8/layout/process2"/>
    <dgm:cxn modelId="{689D1B33-5F4A-46A6-B05B-40EDA70A9ED0}" type="presOf" srcId="{0D9307BE-EBA8-47B3-899B-C7AE6ACA737E}" destId="{2FC3A430-4254-449D-9A31-1A38347AEBE4}" srcOrd="0" destOrd="0" presId="urn:microsoft.com/office/officeart/2005/8/layout/process2"/>
    <dgm:cxn modelId="{F75AFA40-7BE6-4E8C-B7FE-907F4A77A7FE}" type="presOf" srcId="{1BD966CB-E67C-4CBA-A287-F369D1313B44}" destId="{5BE44B38-07E0-4929-835C-8E46EC7EDA06}" srcOrd="0" destOrd="0" presId="urn:microsoft.com/office/officeart/2005/8/layout/process2"/>
    <dgm:cxn modelId="{39A1B131-E630-49F7-A6F4-74BB50EB4B99}" type="presOf" srcId="{A4B0FAEE-7444-4557-BA88-D43CBD9F1AA5}" destId="{203E5F32-3159-45CD-AD25-B191F94C8E6C}" srcOrd="0" destOrd="0" presId="urn:microsoft.com/office/officeart/2005/8/layout/process2"/>
    <dgm:cxn modelId="{DB0C0793-EC8B-4B40-8183-6F450613A9EE}" type="presOf" srcId="{02895D64-F983-485C-879B-2226EB100E7E}" destId="{F24C3754-7491-4770-8A2F-7BA528F7C700}" srcOrd="0" destOrd="0" presId="urn:microsoft.com/office/officeart/2005/8/layout/process2"/>
    <dgm:cxn modelId="{71CDDFAA-CF21-4300-9787-3EE65C3EE9F0}" srcId="{DA74B0CA-8505-4969-8D48-576FE805947A}" destId="{A4B0FAEE-7444-4557-BA88-D43CBD9F1AA5}" srcOrd="0" destOrd="0" parTransId="{59F5DF96-684B-4D3E-8B4A-953D67CE1FA5}" sibTransId="{1BD966CB-E67C-4CBA-A287-F369D1313B44}"/>
    <dgm:cxn modelId="{4BF4147D-4B7A-4E41-B43C-BB0A2ED7C1E5}" type="presOf" srcId="{02895D64-F983-485C-879B-2226EB100E7E}" destId="{A703868C-531F-409F-8D39-B142C95784C2}" srcOrd="1" destOrd="0" presId="urn:microsoft.com/office/officeart/2005/8/layout/process2"/>
    <dgm:cxn modelId="{23A9A812-1262-4780-BE3F-7584534E8D90}" type="presOf" srcId="{DA74B0CA-8505-4969-8D48-576FE805947A}" destId="{C9E75379-CFE3-4C84-A55D-674B8D993B61}" srcOrd="0" destOrd="0" presId="urn:microsoft.com/office/officeart/2005/8/layout/process2"/>
    <dgm:cxn modelId="{3F81FC8E-CFCC-461E-AF64-BB7A93B2D0B2}" srcId="{DA74B0CA-8505-4969-8D48-576FE805947A}" destId="{E6D5C6F2-8EE2-431A-9F2E-E3F75976C3EF}" srcOrd="2" destOrd="0" parTransId="{C055F8DF-CE1C-42E8-B9A4-B2BD3686560F}" sibTransId="{E63F9D24-4BD7-4E0E-B0E8-83498B357822}"/>
    <dgm:cxn modelId="{375A1953-A367-4708-A6FC-E67B87AB00F0}" srcId="{DA74B0CA-8505-4969-8D48-576FE805947A}" destId="{0D9307BE-EBA8-47B3-899B-C7AE6ACA737E}" srcOrd="1" destOrd="0" parTransId="{7E6F0FBD-07BE-4292-9D49-15A16ED3A686}" sibTransId="{02895D64-F983-485C-879B-2226EB100E7E}"/>
    <dgm:cxn modelId="{0706CAD1-9D31-4337-8717-8F385E4F3992}" type="presParOf" srcId="{C9E75379-CFE3-4C84-A55D-674B8D993B61}" destId="{203E5F32-3159-45CD-AD25-B191F94C8E6C}" srcOrd="0" destOrd="0" presId="urn:microsoft.com/office/officeart/2005/8/layout/process2"/>
    <dgm:cxn modelId="{DD31C1A2-11F8-42A7-BB6B-C77B993C2AC0}" type="presParOf" srcId="{C9E75379-CFE3-4C84-A55D-674B8D993B61}" destId="{5BE44B38-07E0-4929-835C-8E46EC7EDA06}" srcOrd="1" destOrd="0" presId="urn:microsoft.com/office/officeart/2005/8/layout/process2"/>
    <dgm:cxn modelId="{6F0FE815-5DFD-48E9-BB64-9E8885EAA7BD}" type="presParOf" srcId="{5BE44B38-07E0-4929-835C-8E46EC7EDA06}" destId="{08F9B2FB-EF57-41CF-BC43-1BEE28632323}" srcOrd="0" destOrd="0" presId="urn:microsoft.com/office/officeart/2005/8/layout/process2"/>
    <dgm:cxn modelId="{DBC2BF86-CD3E-4AC6-B9CF-4F12FF820E9C}" type="presParOf" srcId="{C9E75379-CFE3-4C84-A55D-674B8D993B61}" destId="{2FC3A430-4254-449D-9A31-1A38347AEBE4}" srcOrd="2" destOrd="0" presId="urn:microsoft.com/office/officeart/2005/8/layout/process2"/>
    <dgm:cxn modelId="{E4CE771D-853A-4AFD-94DC-8816FBFCAF2F}" type="presParOf" srcId="{C9E75379-CFE3-4C84-A55D-674B8D993B61}" destId="{F24C3754-7491-4770-8A2F-7BA528F7C700}" srcOrd="3" destOrd="0" presId="urn:microsoft.com/office/officeart/2005/8/layout/process2"/>
    <dgm:cxn modelId="{BF0226CF-F252-4F58-9A5B-23B7F361E09F}" type="presParOf" srcId="{F24C3754-7491-4770-8A2F-7BA528F7C700}" destId="{A703868C-531F-409F-8D39-B142C95784C2}" srcOrd="0" destOrd="0" presId="urn:microsoft.com/office/officeart/2005/8/layout/process2"/>
    <dgm:cxn modelId="{AB686DCE-30E2-43C8-B6F3-6BE375B8F39C}" type="presParOf" srcId="{C9E75379-CFE3-4C84-A55D-674B8D993B61}" destId="{FFF2FC45-8EEA-45C0-9C33-14A731CCA27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AD71A7-D9CC-44EF-B840-7FEC88E734F9}" type="doc">
      <dgm:prSet loTypeId="urn:microsoft.com/office/officeart/2005/8/layout/hProcess9" loCatId="process" qsTypeId="urn:microsoft.com/office/officeart/2005/8/quickstyle/simple5" qsCatId="simple" csTypeId="urn:microsoft.com/office/officeart/2005/8/colors/colorful2" csCatId="colorful" phldr="1"/>
      <dgm:spPr/>
    </dgm:pt>
    <dgm:pt modelId="{6FE6C23A-EA48-44E6-809F-97AA8B8C1CBC}">
      <dgm:prSet phldrT="[Text]"/>
      <dgm:spPr/>
      <dgm:t>
        <a:bodyPr lIns="0" rIns="0"/>
        <a:lstStyle/>
        <a:p>
          <a:r>
            <a:rPr lang="en-US" b="1" dirty="0" smtClean="0">
              <a:solidFill>
                <a:schemeClr val="tx1"/>
              </a:solidFill>
            </a:rPr>
            <a:t>Medium</a:t>
          </a:r>
          <a:br>
            <a:rPr lang="en-US" b="1" dirty="0" smtClean="0">
              <a:solidFill>
                <a:schemeClr val="tx1"/>
              </a:solidFill>
            </a:rPr>
          </a:br>
          <a:r>
            <a:rPr lang="en-US" b="1" dirty="0" smtClean="0">
              <a:solidFill>
                <a:schemeClr val="tx1"/>
              </a:solidFill>
            </a:rPr>
            <a:t>Type</a:t>
          </a:r>
          <a:endParaRPr lang="en-US" b="1" dirty="0">
            <a:solidFill>
              <a:schemeClr val="tx1"/>
            </a:solidFill>
          </a:endParaRPr>
        </a:p>
      </dgm:t>
    </dgm:pt>
    <dgm:pt modelId="{EC9BFD80-ADD0-49BE-AC8D-932F3B3A5F5E}" type="parTrans" cxnId="{BAC9E611-4254-41E1-8DEE-3A8983BDF25E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D1E5ECA-0578-4605-9AF9-A35F7DA7C8DE}" type="sibTrans" cxnId="{BAC9E611-4254-41E1-8DEE-3A8983BDF25E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55C9449-DE7F-433C-9681-C0F729D98BF9}">
      <dgm:prSet phldrT="[Text]"/>
      <dgm:spPr/>
      <dgm:t>
        <a:bodyPr lIns="0" rIns="0"/>
        <a:lstStyle/>
        <a:p>
          <a:r>
            <a:rPr lang="en-GB" b="1" dirty="0" smtClean="0">
              <a:solidFill>
                <a:schemeClr val="tx1"/>
              </a:solidFill>
            </a:rPr>
            <a:t>Luminance</a:t>
          </a:r>
          <a:br>
            <a:rPr lang="en-GB" b="1" dirty="0" smtClean="0">
              <a:solidFill>
                <a:schemeClr val="tx1"/>
              </a:solidFill>
            </a:rPr>
          </a:br>
          <a:r>
            <a:rPr lang="en-GB" b="1" dirty="0" smtClean="0">
              <a:solidFill>
                <a:schemeClr val="tx1"/>
              </a:solidFill>
            </a:rPr>
            <a:t>Adaptation</a:t>
          </a:r>
          <a:endParaRPr lang="en-US" b="1" dirty="0">
            <a:solidFill>
              <a:schemeClr val="tx1"/>
            </a:solidFill>
          </a:endParaRPr>
        </a:p>
      </dgm:t>
    </dgm:pt>
    <dgm:pt modelId="{648CFD72-06F0-42B5-B18B-F6CB3EA5EB81}" type="parTrans" cxnId="{3229CF47-2390-4119-9C8C-EFB67D4FC93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12F19BF5-DD9A-462A-AB63-DBDE5C180872}" type="sibTrans" cxnId="{3229CF47-2390-4119-9C8C-EFB67D4FC93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264A0DE2-2751-4A69-871A-4F9B75DAE8A2}">
      <dgm:prSet phldrT="[Text]"/>
      <dgm:spPr/>
      <dgm:t>
        <a:bodyPr lIns="0" rIns="0"/>
        <a:lstStyle/>
        <a:p>
          <a:r>
            <a:rPr lang="en-GB" b="1" dirty="0" smtClean="0">
              <a:solidFill>
                <a:schemeClr val="tx1"/>
              </a:solidFill>
            </a:rPr>
            <a:t>Reference White</a:t>
          </a:r>
          <a:endParaRPr lang="en-US" b="1" dirty="0">
            <a:solidFill>
              <a:schemeClr val="tx1"/>
            </a:solidFill>
          </a:endParaRPr>
        </a:p>
      </dgm:t>
    </dgm:pt>
    <dgm:pt modelId="{932A4481-185C-458B-B57A-7ED0A323DACF}" type="parTrans" cxnId="{17667D90-9EFA-42A6-AF2D-BE4A75EFFDD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F61BD7AC-5366-4598-85E1-E3060F05B2D5}" type="sibTrans" cxnId="{17667D90-9EFA-42A6-AF2D-BE4A75EFFDD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1FE52DA-4C64-4605-A809-D07876092EC4}" type="pres">
      <dgm:prSet presAssocID="{73AD71A7-D9CC-44EF-B840-7FEC88E734F9}" presName="CompostProcess" presStyleCnt="0">
        <dgm:presLayoutVars>
          <dgm:dir/>
          <dgm:resizeHandles val="exact"/>
        </dgm:presLayoutVars>
      </dgm:prSet>
      <dgm:spPr/>
    </dgm:pt>
    <dgm:pt modelId="{6817E883-61AF-41E1-B4CF-1DA9DC2B99C7}" type="pres">
      <dgm:prSet presAssocID="{73AD71A7-D9CC-44EF-B840-7FEC88E734F9}" presName="arrow" presStyleLbl="bgShp" presStyleIdx="0" presStyleCnt="1" custAng="10800000" custLinFactNeighborX="-14171"/>
      <dgm:spPr>
        <a:solidFill>
          <a:srgbClr val="FFFF00"/>
        </a:solidFill>
        <a:scene3d>
          <a:camera prst="orthographicFront"/>
          <a:lightRig rig="threePt" dir="t"/>
        </a:scene3d>
        <a:sp3d>
          <a:bevelT/>
        </a:sp3d>
      </dgm:spPr>
    </dgm:pt>
    <dgm:pt modelId="{2D9EA28B-99F2-4898-9DFF-2B4EB4C767D8}" type="pres">
      <dgm:prSet presAssocID="{73AD71A7-D9CC-44EF-B840-7FEC88E734F9}" presName="linearProcess" presStyleCnt="0"/>
      <dgm:spPr/>
    </dgm:pt>
    <dgm:pt modelId="{78E85185-B7B4-4F26-BCE9-CDBC6E88F0B9}" type="pres">
      <dgm:prSet presAssocID="{6FE6C23A-EA48-44E6-809F-97AA8B8C1CBC}" presName="textNode" presStyleLbl="node1" presStyleIdx="0" presStyleCnt="3" custScaleX="70011" custLinFactX="178812" custLinFactNeighborX="200000" custLinFactNeighborY="-7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F5F61D-4C40-4A7E-9255-9510AF080B0A}" type="pres">
      <dgm:prSet presAssocID="{0D1E5ECA-0578-4605-9AF9-A35F7DA7C8DE}" presName="sibTrans" presStyleCnt="0"/>
      <dgm:spPr/>
    </dgm:pt>
    <dgm:pt modelId="{1B3CDAB1-7F9F-4FFD-81E4-DE2D32DE99A5}" type="pres">
      <dgm:prSet presAssocID="{A55C9449-DE7F-433C-9681-C0F729D98BF9}" presName="textNode" presStyleLbl="node1" presStyleIdx="1" presStyleCnt="3" custScaleX="88103" custLinFactX="13620" custLinFactNeighborX="100000" custLinFactNeighborY="-7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83BAF2-9AD6-4E53-AA07-27EAAA777289}" type="pres">
      <dgm:prSet presAssocID="{12F19BF5-DD9A-462A-AB63-DBDE5C180872}" presName="sibTrans" presStyleCnt="0"/>
      <dgm:spPr/>
    </dgm:pt>
    <dgm:pt modelId="{5C45556D-8AE3-4838-9A8D-F157F38EC776}" type="pres">
      <dgm:prSet presAssocID="{264A0DE2-2751-4A69-871A-4F9B75DAE8A2}" presName="textNode" presStyleLbl="node1" presStyleIdx="2" presStyleCnt="3" custScaleX="76632" custLinFactX="-143818" custLinFactNeighborX="-200000" custLinFactNeighborY="-7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84550A-A6A1-412F-890B-511D7967B33B}" type="presOf" srcId="{73AD71A7-D9CC-44EF-B840-7FEC88E734F9}" destId="{01FE52DA-4C64-4605-A809-D07876092EC4}" srcOrd="0" destOrd="0" presId="urn:microsoft.com/office/officeart/2005/8/layout/hProcess9"/>
    <dgm:cxn modelId="{17667D90-9EFA-42A6-AF2D-BE4A75EFFDDC}" srcId="{73AD71A7-D9CC-44EF-B840-7FEC88E734F9}" destId="{264A0DE2-2751-4A69-871A-4F9B75DAE8A2}" srcOrd="2" destOrd="0" parTransId="{932A4481-185C-458B-B57A-7ED0A323DACF}" sibTransId="{F61BD7AC-5366-4598-85E1-E3060F05B2D5}"/>
    <dgm:cxn modelId="{9A8E792F-9A90-4D63-B3C2-BFA3DC9E9A0F}" type="presOf" srcId="{6FE6C23A-EA48-44E6-809F-97AA8B8C1CBC}" destId="{78E85185-B7B4-4F26-BCE9-CDBC6E88F0B9}" srcOrd="0" destOrd="0" presId="urn:microsoft.com/office/officeart/2005/8/layout/hProcess9"/>
    <dgm:cxn modelId="{BAC9E611-4254-41E1-8DEE-3A8983BDF25E}" srcId="{73AD71A7-D9CC-44EF-B840-7FEC88E734F9}" destId="{6FE6C23A-EA48-44E6-809F-97AA8B8C1CBC}" srcOrd="0" destOrd="0" parTransId="{EC9BFD80-ADD0-49BE-AC8D-932F3B3A5F5E}" sibTransId="{0D1E5ECA-0578-4605-9AF9-A35F7DA7C8DE}"/>
    <dgm:cxn modelId="{3229CF47-2390-4119-9C8C-EFB67D4FC934}" srcId="{73AD71A7-D9CC-44EF-B840-7FEC88E734F9}" destId="{A55C9449-DE7F-433C-9681-C0F729D98BF9}" srcOrd="1" destOrd="0" parTransId="{648CFD72-06F0-42B5-B18B-F6CB3EA5EB81}" sibTransId="{12F19BF5-DD9A-462A-AB63-DBDE5C180872}"/>
    <dgm:cxn modelId="{47E3D8D2-1E54-4EC1-B7F3-B83675E67F0B}" type="presOf" srcId="{264A0DE2-2751-4A69-871A-4F9B75DAE8A2}" destId="{5C45556D-8AE3-4838-9A8D-F157F38EC776}" srcOrd="0" destOrd="0" presId="urn:microsoft.com/office/officeart/2005/8/layout/hProcess9"/>
    <dgm:cxn modelId="{216E3152-E85F-4AF6-8A64-B5B752097DF4}" type="presOf" srcId="{A55C9449-DE7F-433C-9681-C0F729D98BF9}" destId="{1B3CDAB1-7F9F-4FFD-81E4-DE2D32DE99A5}" srcOrd="0" destOrd="0" presId="urn:microsoft.com/office/officeart/2005/8/layout/hProcess9"/>
    <dgm:cxn modelId="{4CE3C628-DE55-467A-A267-CAA130D9FCBC}" type="presParOf" srcId="{01FE52DA-4C64-4605-A809-D07876092EC4}" destId="{6817E883-61AF-41E1-B4CF-1DA9DC2B99C7}" srcOrd="0" destOrd="0" presId="urn:microsoft.com/office/officeart/2005/8/layout/hProcess9"/>
    <dgm:cxn modelId="{86C5B95B-7E12-4327-802F-298CFFCFADDB}" type="presParOf" srcId="{01FE52DA-4C64-4605-A809-D07876092EC4}" destId="{2D9EA28B-99F2-4898-9DFF-2B4EB4C767D8}" srcOrd="1" destOrd="0" presId="urn:microsoft.com/office/officeart/2005/8/layout/hProcess9"/>
    <dgm:cxn modelId="{6AB98C96-A958-4C5D-820A-102DFAA55748}" type="presParOf" srcId="{2D9EA28B-99F2-4898-9DFF-2B4EB4C767D8}" destId="{78E85185-B7B4-4F26-BCE9-CDBC6E88F0B9}" srcOrd="0" destOrd="0" presId="urn:microsoft.com/office/officeart/2005/8/layout/hProcess9"/>
    <dgm:cxn modelId="{9A265413-698E-41F2-8166-E8AD4117E63A}" type="presParOf" srcId="{2D9EA28B-99F2-4898-9DFF-2B4EB4C767D8}" destId="{9EF5F61D-4C40-4A7E-9255-9510AF080B0A}" srcOrd="1" destOrd="0" presId="urn:microsoft.com/office/officeart/2005/8/layout/hProcess9"/>
    <dgm:cxn modelId="{FB21473B-BB7A-46E8-8D7F-54AD39E89781}" type="presParOf" srcId="{2D9EA28B-99F2-4898-9DFF-2B4EB4C767D8}" destId="{1B3CDAB1-7F9F-4FFD-81E4-DE2D32DE99A5}" srcOrd="2" destOrd="0" presId="urn:microsoft.com/office/officeart/2005/8/layout/hProcess9"/>
    <dgm:cxn modelId="{B0A34D65-2F9A-4D4F-AB6B-C2537217C9EE}" type="presParOf" srcId="{2D9EA28B-99F2-4898-9DFF-2B4EB4C767D8}" destId="{F683BAF2-9AD6-4E53-AA07-27EAAA777289}" srcOrd="3" destOrd="0" presId="urn:microsoft.com/office/officeart/2005/8/layout/hProcess9"/>
    <dgm:cxn modelId="{6AFCAAE9-1E24-4C6A-BC33-F7AD8E46F739}" type="presParOf" srcId="{2D9EA28B-99F2-4898-9DFF-2B4EB4C767D8}" destId="{5C45556D-8AE3-4838-9A8D-F157F38EC77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943616-3DD4-412B-B0D2-7AE9D64AF148}" type="doc">
      <dgm:prSet loTypeId="urn:microsoft.com/office/officeart/2005/8/layout/funnel1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D22CBB58-5145-4A5A-B3D2-7EEBD41FD46E}">
      <dgm:prSet phldrT="[Text]"/>
      <dgm:spPr/>
      <dgm:t>
        <a:bodyPr/>
        <a:lstStyle/>
        <a:p>
          <a:r>
            <a:rPr lang="en-GB" dirty="0" smtClean="0"/>
            <a:t> </a:t>
          </a:r>
          <a:endParaRPr lang="en-GB" dirty="0"/>
        </a:p>
      </dgm:t>
    </dgm:pt>
    <dgm:pt modelId="{B85BEC32-E60D-4DAF-9EC8-D8EFA01F7DC8}" type="sibTrans" cxnId="{970AF8E7-BC07-45EA-8615-90E47D28D2B3}">
      <dgm:prSet/>
      <dgm:spPr/>
      <dgm:t>
        <a:bodyPr/>
        <a:lstStyle/>
        <a:p>
          <a:endParaRPr lang="en-GB"/>
        </a:p>
      </dgm:t>
    </dgm:pt>
    <dgm:pt modelId="{C759B3A0-123D-4368-BCF8-C9035A3B1A73}" type="parTrans" cxnId="{970AF8E7-BC07-45EA-8615-90E47D28D2B3}">
      <dgm:prSet/>
      <dgm:spPr/>
      <dgm:t>
        <a:bodyPr/>
        <a:lstStyle/>
        <a:p>
          <a:endParaRPr lang="en-GB"/>
        </a:p>
      </dgm:t>
    </dgm:pt>
    <dgm:pt modelId="{D0B9DA03-B8EA-44D2-A1BC-46504CE8A2FB}" type="pres">
      <dgm:prSet presAssocID="{0D943616-3DD4-412B-B0D2-7AE9D64AF148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FD10CA3-4E79-4495-8B96-717C86319252}" type="pres">
      <dgm:prSet presAssocID="{0D943616-3DD4-412B-B0D2-7AE9D64AF148}" presName="ellipse" presStyleLbl="trBgShp" presStyleIdx="0" presStyleCnt="1"/>
      <dgm:spPr/>
    </dgm:pt>
    <dgm:pt modelId="{218A02EF-9660-4498-8D31-B9AA3DDAB80D}" type="pres">
      <dgm:prSet presAssocID="{0D943616-3DD4-412B-B0D2-7AE9D64AF148}" presName="arrow1" presStyleLbl="fgShp" presStyleIdx="0" presStyleCnt="1" custScaleX="236522" custScaleY="134617" custLinFactNeighborY="16475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6004D6C8-BDCE-415A-81A3-5C1F102B8EB6}" type="pres">
      <dgm:prSet presAssocID="{0D943616-3DD4-412B-B0D2-7AE9D64AF148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35BBD3A-E009-4EE5-B8C4-743CD0561829}" type="pres">
      <dgm:prSet presAssocID="{0D943616-3DD4-412B-B0D2-7AE9D64AF148}" presName="funnel" presStyleLbl="trAlignAcc1" presStyleIdx="0" presStyleCnt="1"/>
      <dgm:spPr>
        <a:solidFill>
          <a:srgbClr val="FFFF00">
            <a:alpha val="40000"/>
          </a:srgbClr>
        </a:solidFill>
      </dgm:spPr>
      <dgm:t>
        <a:bodyPr/>
        <a:lstStyle/>
        <a:p>
          <a:endParaRPr lang="en-US"/>
        </a:p>
      </dgm:t>
    </dgm:pt>
  </dgm:ptLst>
  <dgm:cxnLst>
    <dgm:cxn modelId="{9B31607E-2BC7-43C9-AC17-7AB63B2C650F}" type="presOf" srcId="{0D943616-3DD4-412B-B0D2-7AE9D64AF148}" destId="{D0B9DA03-B8EA-44D2-A1BC-46504CE8A2FB}" srcOrd="0" destOrd="0" presId="urn:microsoft.com/office/officeart/2005/8/layout/funnel1"/>
    <dgm:cxn modelId="{970AF8E7-BC07-45EA-8615-90E47D28D2B3}" srcId="{0D943616-3DD4-412B-B0D2-7AE9D64AF148}" destId="{D22CBB58-5145-4A5A-B3D2-7EEBD41FD46E}" srcOrd="0" destOrd="0" parTransId="{C759B3A0-123D-4368-BCF8-C9035A3B1A73}" sibTransId="{B85BEC32-E60D-4DAF-9EC8-D8EFA01F7DC8}"/>
    <dgm:cxn modelId="{265D51D6-21F8-4AA3-B02A-E358547063D0}" type="presOf" srcId="{D22CBB58-5145-4A5A-B3D2-7EEBD41FD46E}" destId="{6004D6C8-BDCE-415A-81A3-5C1F102B8EB6}" srcOrd="0" destOrd="0" presId="urn:microsoft.com/office/officeart/2005/8/layout/funnel1"/>
    <dgm:cxn modelId="{814CC1C0-759D-4CD7-8E92-3B388EB52DB7}" type="presParOf" srcId="{D0B9DA03-B8EA-44D2-A1BC-46504CE8A2FB}" destId="{6FD10CA3-4E79-4495-8B96-717C86319252}" srcOrd="0" destOrd="0" presId="urn:microsoft.com/office/officeart/2005/8/layout/funnel1"/>
    <dgm:cxn modelId="{7EF4375B-B50D-458D-AC31-5474B3FFD8C4}" type="presParOf" srcId="{D0B9DA03-B8EA-44D2-A1BC-46504CE8A2FB}" destId="{218A02EF-9660-4498-8D31-B9AA3DDAB80D}" srcOrd="1" destOrd="0" presId="urn:microsoft.com/office/officeart/2005/8/layout/funnel1"/>
    <dgm:cxn modelId="{47236BFA-A52A-438E-85BC-5F966D3CFF35}" type="presParOf" srcId="{D0B9DA03-B8EA-44D2-A1BC-46504CE8A2FB}" destId="{6004D6C8-BDCE-415A-81A3-5C1F102B8EB6}" srcOrd="2" destOrd="0" presId="urn:microsoft.com/office/officeart/2005/8/layout/funnel1"/>
    <dgm:cxn modelId="{7E583836-806B-4012-97D2-9868DE55BE7F}" type="presParOf" srcId="{D0B9DA03-B8EA-44D2-A1BC-46504CE8A2FB}" destId="{235BBD3A-E009-4EE5-B8C4-743CD0561829}" srcOrd="3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3AD71A7-D9CC-44EF-B840-7FEC88E734F9}" type="doc">
      <dgm:prSet loTypeId="urn:microsoft.com/office/officeart/2005/8/layout/hProcess9" loCatId="process" qsTypeId="urn:microsoft.com/office/officeart/2005/8/quickstyle/simple5" qsCatId="simple" csTypeId="urn:microsoft.com/office/officeart/2005/8/colors/colorful2" csCatId="colorful" phldr="1"/>
      <dgm:spPr/>
    </dgm:pt>
    <dgm:pt modelId="{6FE6C23A-EA48-44E6-809F-97AA8B8C1CBC}">
      <dgm:prSet phldrT="[Text]"/>
      <dgm:spPr/>
      <dgm:t>
        <a:bodyPr lIns="0" rIns="0"/>
        <a:lstStyle/>
        <a:p>
          <a:r>
            <a:rPr lang="en-GB" b="1" dirty="0" smtClean="0">
              <a:solidFill>
                <a:schemeClr val="tx1"/>
              </a:solidFill>
            </a:rPr>
            <a:t>Medium</a:t>
          </a:r>
          <a:br>
            <a:rPr lang="en-GB" b="1" dirty="0" smtClean="0">
              <a:solidFill>
                <a:schemeClr val="tx1"/>
              </a:solidFill>
            </a:rPr>
          </a:br>
          <a:r>
            <a:rPr lang="en-GB" b="1" dirty="0" smtClean="0">
              <a:solidFill>
                <a:schemeClr val="tx1"/>
              </a:solidFill>
            </a:rPr>
            <a:t>Type</a:t>
          </a:r>
          <a:endParaRPr lang="en-US" b="1" dirty="0">
            <a:solidFill>
              <a:schemeClr val="tx1"/>
            </a:solidFill>
          </a:endParaRPr>
        </a:p>
      </dgm:t>
    </dgm:pt>
    <dgm:pt modelId="{EC9BFD80-ADD0-49BE-AC8D-932F3B3A5F5E}" type="parTrans" cxnId="{BAC9E611-4254-41E1-8DEE-3A8983BDF25E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D1E5ECA-0578-4605-9AF9-A35F7DA7C8DE}" type="sibTrans" cxnId="{BAC9E611-4254-41E1-8DEE-3A8983BDF25E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55C9449-DE7F-433C-9681-C0F729D98BF9}">
      <dgm:prSet phldrT="[Text]"/>
      <dgm:spPr/>
      <dgm:t>
        <a:bodyPr lIns="0" rIns="0"/>
        <a:lstStyle/>
        <a:p>
          <a:r>
            <a:rPr lang="en-GB" b="1" dirty="0" smtClean="0">
              <a:solidFill>
                <a:schemeClr val="tx1"/>
              </a:solidFill>
            </a:rPr>
            <a:t>Luminance</a:t>
          </a:r>
          <a:br>
            <a:rPr lang="en-GB" b="1" dirty="0" smtClean="0">
              <a:solidFill>
                <a:schemeClr val="tx1"/>
              </a:solidFill>
            </a:rPr>
          </a:br>
          <a:r>
            <a:rPr lang="en-GB" b="1" dirty="0" smtClean="0">
              <a:solidFill>
                <a:schemeClr val="tx1"/>
              </a:solidFill>
            </a:rPr>
            <a:t>Adaptation</a:t>
          </a:r>
          <a:endParaRPr lang="en-US" b="1" dirty="0">
            <a:solidFill>
              <a:schemeClr val="tx1"/>
            </a:solidFill>
          </a:endParaRPr>
        </a:p>
      </dgm:t>
    </dgm:pt>
    <dgm:pt modelId="{648CFD72-06F0-42B5-B18B-F6CB3EA5EB81}" type="parTrans" cxnId="{3229CF47-2390-4119-9C8C-EFB67D4FC93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12F19BF5-DD9A-462A-AB63-DBDE5C180872}" type="sibTrans" cxnId="{3229CF47-2390-4119-9C8C-EFB67D4FC93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264A0DE2-2751-4A69-871A-4F9B75DAE8A2}">
      <dgm:prSet phldrT="[Text]"/>
      <dgm:spPr/>
      <dgm:t>
        <a:bodyPr lIns="0" rIns="0"/>
        <a:lstStyle/>
        <a:p>
          <a:r>
            <a:rPr lang="en-GB" b="1" dirty="0" smtClean="0">
              <a:solidFill>
                <a:schemeClr val="tx1"/>
              </a:solidFill>
            </a:rPr>
            <a:t>Reference White</a:t>
          </a:r>
          <a:endParaRPr lang="en-US" b="1" dirty="0">
            <a:solidFill>
              <a:schemeClr val="tx1"/>
            </a:solidFill>
          </a:endParaRPr>
        </a:p>
      </dgm:t>
    </dgm:pt>
    <dgm:pt modelId="{932A4481-185C-458B-B57A-7ED0A323DACF}" type="parTrans" cxnId="{17667D90-9EFA-42A6-AF2D-BE4A75EFFDD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F61BD7AC-5366-4598-85E1-E3060F05B2D5}" type="sibTrans" cxnId="{17667D90-9EFA-42A6-AF2D-BE4A75EFFDD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1FE52DA-4C64-4605-A809-D07876092EC4}" type="pres">
      <dgm:prSet presAssocID="{73AD71A7-D9CC-44EF-B840-7FEC88E734F9}" presName="CompostProcess" presStyleCnt="0">
        <dgm:presLayoutVars>
          <dgm:dir/>
          <dgm:resizeHandles val="exact"/>
        </dgm:presLayoutVars>
      </dgm:prSet>
      <dgm:spPr/>
    </dgm:pt>
    <dgm:pt modelId="{6817E883-61AF-41E1-B4CF-1DA9DC2B99C7}" type="pres">
      <dgm:prSet presAssocID="{73AD71A7-D9CC-44EF-B840-7FEC88E734F9}" presName="arrow" presStyleLbl="bgShp" presStyleIdx="0" presStyleCnt="1" custAng="10800000" custLinFactNeighborX="-14171"/>
      <dgm:spPr>
        <a:solidFill>
          <a:srgbClr val="FFFF00"/>
        </a:solidFill>
        <a:scene3d>
          <a:camera prst="orthographicFront"/>
          <a:lightRig rig="threePt" dir="t"/>
        </a:scene3d>
        <a:sp3d>
          <a:bevelT/>
        </a:sp3d>
      </dgm:spPr>
    </dgm:pt>
    <dgm:pt modelId="{2D9EA28B-99F2-4898-9DFF-2B4EB4C767D8}" type="pres">
      <dgm:prSet presAssocID="{73AD71A7-D9CC-44EF-B840-7FEC88E734F9}" presName="linearProcess" presStyleCnt="0"/>
      <dgm:spPr/>
    </dgm:pt>
    <dgm:pt modelId="{78E85185-B7B4-4F26-BCE9-CDBC6E88F0B9}" type="pres">
      <dgm:prSet presAssocID="{6FE6C23A-EA48-44E6-809F-97AA8B8C1CBC}" presName="textNode" presStyleLbl="node1" presStyleIdx="0" presStyleCnt="3" custScaleX="70095" custLinFactX="181337" custLinFactNeighborX="200000" custLinFactNeighborY="-7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F5F61D-4C40-4A7E-9255-9510AF080B0A}" type="pres">
      <dgm:prSet presAssocID="{0D1E5ECA-0578-4605-9AF9-A35F7DA7C8DE}" presName="sibTrans" presStyleCnt="0"/>
      <dgm:spPr/>
    </dgm:pt>
    <dgm:pt modelId="{1B3CDAB1-7F9F-4FFD-81E4-DE2D32DE99A5}" type="pres">
      <dgm:prSet presAssocID="{A55C9449-DE7F-433C-9681-C0F729D98BF9}" presName="textNode" presStyleLbl="node1" presStyleIdx="1" presStyleCnt="3" custScaleX="90361" custLinFactX="13898" custLinFactNeighborX="100000" custLinFactNeighborY="-7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83BAF2-9AD6-4E53-AA07-27EAAA777289}" type="pres">
      <dgm:prSet presAssocID="{12F19BF5-DD9A-462A-AB63-DBDE5C180872}" presName="sibTrans" presStyleCnt="0"/>
      <dgm:spPr/>
    </dgm:pt>
    <dgm:pt modelId="{5C45556D-8AE3-4838-9A8D-F157F38EC776}" type="pres">
      <dgm:prSet presAssocID="{264A0DE2-2751-4A69-871A-4F9B75DAE8A2}" presName="textNode" presStyleLbl="node1" presStyleIdx="2" presStyleCnt="3" custScaleX="76632" custLinFactX="-145054" custLinFactNeighborX="-200000" custLinFactNeighborY="-7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AAFBCF-BB0A-40B7-9401-8D95E9D4D82D}" type="presOf" srcId="{6FE6C23A-EA48-44E6-809F-97AA8B8C1CBC}" destId="{78E85185-B7B4-4F26-BCE9-CDBC6E88F0B9}" srcOrd="0" destOrd="0" presId="urn:microsoft.com/office/officeart/2005/8/layout/hProcess9"/>
    <dgm:cxn modelId="{17667D90-9EFA-42A6-AF2D-BE4A75EFFDDC}" srcId="{73AD71A7-D9CC-44EF-B840-7FEC88E734F9}" destId="{264A0DE2-2751-4A69-871A-4F9B75DAE8A2}" srcOrd="2" destOrd="0" parTransId="{932A4481-185C-458B-B57A-7ED0A323DACF}" sibTransId="{F61BD7AC-5366-4598-85E1-E3060F05B2D5}"/>
    <dgm:cxn modelId="{8F0E7807-F751-4F1D-85DA-CB33DE35A800}" type="presOf" srcId="{73AD71A7-D9CC-44EF-B840-7FEC88E734F9}" destId="{01FE52DA-4C64-4605-A809-D07876092EC4}" srcOrd="0" destOrd="0" presId="urn:microsoft.com/office/officeart/2005/8/layout/hProcess9"/>
    <dgm:cxn modelId="{4301CCDC-9F15-431E-AA15-A700A3A8BAC2}" type="presOf" srcId="{A55C9449-DE7F-433C-9681-C0F729D98BF9}" destId="{1B3CDAB1-7F9F-4FFD-81E4-DE2D32DE99A5}" srcOrd="0" destOrd="0" presId="urn:microsoft.com/office/officeart/2005/8/layout/hProcess9"/>
    <dgm:cxn modelId="{BAC9E611-4254-41E1-8DEE-3A8983BDF25E}" srcId="{73AD71A7-D9CC-44EF-B840-7FEC88E734F9}" destId="{6FE6C23A-EA48-44E6-809F-97AA8B8C1CBC}" srcOrd="0" destOrd="0" parTransId="{EC9BFD80-ADD0-49BE-AC8D-932F3B3A5F5E}" sibTransId="{0D1E5ECA-0578-4605-9AF9-A35F7DA7C8DE}"/>
    <dgm:cxn modelId="{3229CF47-2390-4119-9C8C-EFB67D4FC934}" srcId="{73AD71A7-D9CC-44EF-B840-7FEC88E734F9}" destId="{A55C9449-DE7F-433C-9681-C0F729D98BF9}" srcOrd="1" destOrd="0" parTransId="{648CFD72-06F0-42B5-B18B-F6CB3EA5EB81}" sibTransId="{12F19BF5-DD9A-462A-AB63-DBDE5C180872}"/>
    <dgm:cxn modelId="{BEDA3489-315D-4D90-8737-26D7112CCAB1}" type="presOf" srcId="{264A0DE2-2751-4A69-871A-4F9B75DAE8A2}" destId="{5C45556D-8AE3-4838-9A8D-F157F38EC776}" srcOrd="0" destOrd="0" presId="urn:microsoft.com/office/officeart/2005/8/layout/hProcess9"/>
    <dgm:cxn modelId="{FA09B3FB-F8CE-47E4-8F61-4A0A4A302D8B}" type="presParOf" srcId="{01FE52DA-4C64-4605-A809-D07876092EC4}" destId="{6817E883-61AF-41E1-B4CF-1DA9DC2B99C7}" srcOrd="0" destOrd="0" presId="urn:microsoft.com/office/officeart/2005/8/layout/hProcess9"/>
    <dgm:cxn modelId="{EDC1AA0D-AAC4-4FA6-B347-241609D1AA5E}" type="presParOf" srcId="{01FE52DA-4C64-4605-A809-D07876092EC4}" destId="{2D9EA28B-99F2-4898-9DFF-2B4EB4C767D8}" srcOrd="1" destOrd="0" presId="urn:microsoft.com/office/officeart/2005/8/layout/hProcess9"/>
    <dgm:cxn modelId="{947E8D8C-0CAA-41B1-B2CE-081AA2532CC8}" type="presParOf" srcId="{2D9EA28B-99F2-4898-9DFF-2B4EB4C767D8}" destId="{78E85185-B7B4-4F26-BCE9-CDBC6E88F0B9}" srcOrd="0" destOrd="0" presId="urn:microsoft.com/office/officeart/2005/8/layout/hProcess9"/>
    <dgm:cxn modelId="{84447F27-669A-4515-8F91-AF2A6CAE6C93}" type="presParOf" srcId="{2D9EA28B-99F2-4898-9DFF-2B4EB4C767D8}" destId="{9EF5F61D-4C40-4A7E-9255-9510AF080B0A}" srcOrd="1" destOrd="0" presId="urn:microsoft.com/office/officeart/2005/8/layout/hProcess9"/>
    <dgm:cxn modelId="{10B0AE73-3C1A-44D3-AFF9-883D57383BB7}" type="presParOf" srcId="{2D9EA28B-99F2-4898-9DFF-2B4EB4C767D8}" destId="{1B3CDAB1-7F9F-4FFD-81E4-DE2D32DE99A5}" srcOrd="2" destOrd="0" presId="urn:microsoft.com/office/officeart/2005/8/layout/hProcess9"/>
    <dgm:cxn modelId="{A5DE41D9-B9B6-421E-8E7A-F556F3868B2F}" type="presParOf" srcId="{2D9EA28B-99F2-4898-9DFF-2B4EB4C767D8}" destId="{F683BAF2-9AD6-4E53-AA07-27EAAA777289}" srcOrd="3" destOrd="0" presId="urn:microsoft.com/office/officeart/2005/8/layout/hProcess9"/>
    <dgm:cxn modelId="{AC24E17A-857B-4510-86B5-0F912071E951}" type="presParOf" srcId="{2D9EA28B-99F2-4898-9DFF-2B4EB4C767D8}" destId="{5C45556D-8AE3-4838-9A8D-F157F38EC77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AD71A7-D9CC-44EF-B840-7FEC88E734F9}" type="doc">
      <dgm:prSet loTypeId="urn:microsoft.com/office/officeart/2005/8/layout/hProcess9" loCatId="process" qsTypeId="urn:microsoft.com/office/officeart/2005/8/quickstyle/simple5" qsCatId="simple" csTypeId="urn:microsoft.com/office/officeart/2005/8/colors/colorful2" csCatId="colorful" phldr="1"/>
      <dgm:spPr/>
    </dgm:pt>
    <dgm:pt modelId="{6FE6C23A-EA48-44E6-809F-97AA8B8C1CBC}">
      <dgm:prSet phldrT="[Text]"/>
      <dgm:spPr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 lIns="0" rIns="0"/>
        <a:lstStyle/>
        <a:p>
          <a:r>
            <a:rPr lang="en-GB" b="1" dirty="0" smtClean="0">
              <a:solidFill>
                <a:schemeClr val="tx1"/>
              </a:solidFill>
            </a:rPr>
            <a:t>Medium</a:t>
          </a:r>
          <a:br>
            <a:rPr lang="en-GB" b="1" dirty="0" smtClean="0">
              <a:solidFill>
                <a:schemeClr val="tx1"/>
              </a:solidFill>
            </a:rPr>
          </a:br>
          <a:r>
            <a:rPr lang="en-GB" b="1" dirty="0" smtClean="0">
              <a:solidFill>
                <a:schemeClr val="tx1"/>
              </a:solidFill>
            </a:rPr>
            <a:t>Type</a:t>
          </a:r>
          <a:endParaRPr lang="en-US" b="1" dirty="0">
            <a:solidFill>
              <a:schemeClr val="tx1"/>
            </a:solidFill>
          </a:endParaRPr>
        </a:p>
      </dgm:t>
    </dgm:pt>
    <dgm:pt modelId="{EC9BFD80-ADD0-49BE-AC8D-932F3B3A5F5E}" type="parTrans" cxnId="{BAC9E611-4254-41E1-8DEE-3A8983BDF25E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D1E5ECA-0578-4605-9AF9-A35F7DA7C8DE}" type="sibTrans" cxnId="{BAC9E611-4254-41E1-8DEE-3A8983BDF25E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55C9449-DE7F-433C-9681-C0F729D98BF9}">
      <dgm:prSet phldrT="[Text]"/>
      <dgm:spPr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 lIns="0" rIns="0"/>
        <a:lstStyle/>
        <a:p>
          <a:r>
            <a:rPr lang="en-GB" b="1" dirty="0" smtClean="0">
              <a:solidFill>
                <a:schemeClr val="tx1"/>
              </a:solidFill>
            </a:rPr>
            <a:t>Luminance</a:t>
          </a:r>
          <a:br>
            <a:rPr lang="en-GB" b="1" dirty="0" smtClean="0">
              <a:solidFill>
                <a:schemeClr val="tx1"/>
              </a:solidFill>
            </a:rPr>
          </a:br>
          <a:r>
            <a:rPr lang="en-GB" b="1" dirty="0" smtClean="0">
              <a:solidFill>
                <a:schemeClr val="tx1"/>
              </a:solidFill>
            </a:rPr>
            <a:t>Adaptation</a:t>
          </a:r>
          <a:endParaRPr lang="en-US" b="1" dirty="0">
            <a:solidFill>
              <a:schemeClr val="tx1"/>
            </a:solidFill>
          </a:endParaRPr>
        </a:p>
      </dgm:t>
    </dgm:pt>
    <dgm:pt modelId="{648CFD72-06F0-42B5-B18B-F6CB3EA5EB81}" type="parTrans" cxnId="{3229CF47-2390-4119-9C8C-EFB67D4FC93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12F19BF5-DD9A-462A-AB63-DBDE5C180872}" type="sibTrans" cxnId="{3229CF47-2390-4119-9C8C-EFB67D4FC93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264A0DE2-2751-4A69-871A-4F9B75DAE8A2}">
      <dgm:prSet phldrT="[Text]"/>
      <dgm:spPr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 lIns="0" rIns="0"/>
        <a:lstStyle/>
        <a:p>
          <a:r>
            <a:rPr lang="en-GB" b="1" dirty="0" smtClean="0">
              <a:solidFill>
                <a:schemeClr val="tx1"/>
              </a:solidFill>
            </a:rPr>
            <a:t>Reference White</a:t>
          </a:r>
          <a:endParaRPr lang="en-US" b="1" dirty="0">
            <a:solidFill>
              <a:schemeClr val="tx1"/>
            </a:solidFill>
          </a:endParaRPr>
        </a:p>
      </dgm:t>
    </dgm:pt>
    <dgm:pt modelId="{932A4481-185C-458B-B57A-7ED0A323DACF}" type="parTrans" cxnId="{17667D90-9EFA-42A6-AF2D-BE4A75EFFDD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F61BD7AC-5366-4598-85E1-E3060F05B2D5}" type="sibTrans" cxnId="{17667D90-9EFA-42A6-AF2D-BE4A75EFFDD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1FE52DA-4C64-4605-A809-D07876092EC4}" type="pres">
      <dgm:prSet presAssocID="{73AD71A7-D9CC-44EF-B840-7FEC88E734F9}" presName="CompostProcess" presStyleCnt="0">
        <dgm:presLayoutVars>
          <dgm:dir/>
          <dgm:resizeHandles val="exact"/>
        </dgm:presLayoutVars>
      </dgm:prSet>
      <dgm:spPr/>
    </dgm:pt>
    <dgm:pt modelId="{6817E883-61AF-41E1-B4CF-1DA9DC2B99C7}" type="pres">
      <dgm:prSet presAssocID="{73AD71A7-D9CC-44EF-B840-7FEC88E734F9}" presName="arrow" presStyleLbl="bgShp" presStyleIdx="0" presStyleCnt="1" custAng="10800000" custLinFactNeighborX="-14171"/>
      <dgm:spPr>
        <a:solidFill>
          <a:srgbClr val="FFFF0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</dgm:pt>
    <dgm:pt modelId="{2D9EA28B-99F2-4898-9DFF-2B4EB4C767D8}" type="pres">
      <dgm:prSet presAssocID="{73AD71A7-D9CC-44EF-B840-7FEC88E734F9}" presName="linearProcess" presStyleCnt="0"/>
      <dgm:spPr/>
    </dgm:pt>
    <dgm:pt modelId="{78E85185-B7B4-4F26-BCE9-CDBC6E88F0B9}" type="pres">
      <dgm:prSet presAssocID="{6FE6C23A-EA48-44E6-809F-97AA8B8C1CBC}" presName="textNode" presStyleLbl="node1" presStyleIdx="0" presStyleCnt="3" custScaleX="70095" custLinFactX="181337" custLinFactNeighborX="200000" custLinFactNeighborY="-7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F5F61D-4C40-4A7E-9255-9510AF080B0A}" type="pres">
      <dgm:prSet presAssocID="{0D1E5ECA-0578-4605-9AF9-A35F7DA7C8DE}" presName="sibTrans" presStyleCnt="0"/>
      <dgm:spPr/>
    </dgm:pt>
    <dgm:pt modelId="{1B3CDAB1-7F9F-4FFD-81E4-DE2D32DE99A5}" type="pres">
      <dgm:prSet presAssocID="{A55C9449-DE7F-433C-9681-C0F729D98BF9}" presName="textNode" presStyleLbl="node1" presStyleIdx="1" presStyleCnt="3" custScaleX="90361" custLinFactX="13898" custLinFactNeighborX="100000" custLinFactNeighborY="-7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83BAF2-9AD6-4E53-AA07-27EAAA777289}" type="pres">
      <dgm:prSet presAssocID="{12F19BF5-DD9A-462A-AB63-DBDE5C180872}" presName="sibTrans" presStyleCnt="0"/>
      <dgm:spPr/>
    </dgm:pt>
    <dgm:pt modelId="{5C45556D-8AE3-4838-9A8D-F157F38EC776}" type="pres">
      <dgm:prSet presAssocID="{264A0DE2-2751-4A69-871A-4F9B75DAE8A2}" presName="textNode" presStyleLbl="node1" presStyleIdx="2" presStyleCnt="3" custScaleX="76632" custLinFactX="-145054" custLinFactNeighborX="-200000" custLinFactNeighborY="-7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667D90-9EFA-42A6-AF2D-BE4A75EFFDDC}" srcId="{73AD71A7-D9CC-44EF-B840-7FEC88E734F9}" destId="{264A0DE2-2751-4A69-871A-4F9B75DAE8A2}" srcOrd="2" destOrd="0" parTransId="{932A4481-185C-458B-B57A-7ED0A323DACF}" sibTransId="{F61BD7AC-5366-4598-85E1-E3060F05B2D5}"/>
    <dgm:cxn modelId="{BAC9E611-4254-41E1-8DEE-3A8983BDF25E}" srcId="{73AD71A7-D9CC-44EF-B840-7FEC88E734F9}" destId="{6FE6C23A-EA48-44E6-809F-97AA8B8C1CBC}" srcOrd="0" destOrd="0" parTransId="{EC9BFD80-ADD0-49BE-AC8D-932F3B3A5F5E}" sibTransId="{0D1E5ECA-0578-4605-9AF9-A35F7DA7C8DE}"/>
    <dgm:cxn modelId="{E3910039-F817-42AE-92C9-91FE46DCA6FB}" type="presOf" srcId="{6FE6C23A-EA48-44E6-809F-97AA8B8C1CBC}" destId="{78E85185-B7B4-4F26-BCE9-CDBC6E88F0B9}" srcOrd="0" destOrd="0" presId="urn:microsoft.com/office/officeart/2005/8/layout/hProcess9"/>
    <dgm:cxn modelId="{EC7F3407-C43E-4516-9D2B-C750C9495829}" type="presOf" srcId="{73AD71A7-D9CC-44EF-B840-7FEC88E734F9}" destId="{01FE52DA-4C64-4605-A809-D07876092EC4}" srcOrd="0" destOrd="0" presId="urn:microsoft.com/office/officeart/2005/8/layout/hProcess9"/>
    <dgm:cxn modelId="{3229CF47-2390-4119-9C8C-EFB67D4FC934}" srcId="{73AD71A7-D9CC-44EF-B840-7FEC88E734F9}" destId="{A55C9449-DE7F-433C-9681-C0F729D98BF9}" srcOrd="1" destOrd="0" parTransId="{648CFD72-06F0-42B5-B18B-F6CB3EA5EB81}" sibTransId="{12F19BF5-DD9A-462A-AB63-DBDE5C180872}"/>
    <dgm:cxn modelId="{A157FAC6-FB7C-43F5-B1FA-4A985C375ED0}" type="presOf" srcId="{264A0DE2-2751-4A69-871A-4F9B75DAE8A2}" destId="{5C45556D-8AE3-4838-9A8D-F157F38EC776}" srcOrd="0" destOrd="0" presId="urn:microsoft.com/office/officeart/2005/8/layout/hProcess9"/>
    <dgm:cxn modelId="{2948B66F-0A90-4F8B-ABBB-6BEDAE39E62B}" type="presOf" srcId="{A55C9449-DE7F-433C-9681-C0F729D98BF9}" destId="{1B3CDAB1-7F9F-4FFD-81E4-DE2D32DE99A5}" srcOrd="0" destOrd="0" presId="urn:microsoft.com/office/officeart/2005/8/layout/hProcess9"/>
    <dgm:cxn modelId="{6CF93953-598C-4CB3-B459-3DA4CD2B6E89}" type="presParOf" srcId="{01FE52DA-4C64-4605-A809-D07876092EC4}" destId="{6817E883-61AF-41E1-B4CF-1DA9DC2B99C7}" srcOrd="0" destOrd="0" presId="urn:microsoft.com/office/officeart/2005/8/layout/hProcess9"/>
    <dgm:cxn modelId="{C16306ED-7FA1-4202-B408-8593361DC201}" type="presParOf" srcId="{01FE52DA-4C64-4605-A809-D07876092EC4}" destId="{2D9EA28B-99F2-4898-9DFF-2B4EB4C767D8}" srcOrd="1" destOrd="0" presId="urn:microsoft.com/office/officeart/2005/8/layout/hProcess9"/>
    <dgm:cxn modelId="{AE7FA458-45D8-4ACB-B5D3-13FBEBCF6407}" type="presParOf" srcId="{2D9EA28B-99F2-4898-9DFF-2B4EB4C767D8}" destId="{78E85185-B7B4-4F26-BCE9-CDBC6E88F0B9}" srcOrd="0" destOrd="0" presId="urn:microsoft.com/office/officeart/2005/8/layout/hProcess9"/>
    <dgm:cxn modelId="{2D58DBD9-5EA0-48D9-B00E-BABB67C32410}" type="presParOf" srcId="{2D9EA28B-99F2-4898-9DFF-2B4EB4C767D8}" destId="{9EF5F61D-4C40-4A7E-9255-9510AF080B0A}" srcOrd="1" destOrd="0" presId="urn:microsoft.com/office/officeart/2005/8/layout/hProcess9"/>
    <dgm:cxn modelId="{ED476FF1-A80D-4232-A954-724059B81A16}" type="presParOf" srcId="{2D9EA28B-99F2-4898-9DFF-2B4EB4C767D8}" destId="{1B3CDAB1-7F9F-4FFD-81E4-DE2D32DE99A5}" srcOrd="2" destOrd="0" presId="urn:microsoft.com/office/officeart/2005/8/layout/hProcess9"/>
    <dgm:cxn modelId="{4530901D-F69D-4D4E-A1BE-B35846DEA50D}" type="presParOf" srcId="{2D9EA28B-99F2-4898-9DFF-2B4EB4C767D8}" destId="{F683BAF2-9AD6-4E53-AA07-27EAAA777289}" srcOrd="3" destOrd="0" presId="urn:microsoft.com/office/officeart/2005/8/layout/hProcess9"/>
    <dgm:cxn modelId="{04D2E5DC-0000-4EAF-B815-022B0A3BD137}" type="presParOf" srcId="{2D9EA28B-99F2-4898-9DFF-2B4EB4C767D8}" destId="{5C45556D-8AE3-4838-9A8D-F157F38EC77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6E1A3E7-81E0-4EEE-800A-5BAA1DB802F3}" type="doc">
      <dgm:prSet loTypeId="urn:microsoft.com/office/officeart/2005/8/layout/radial2" loCatId="relationship" qsTypeId="urn:microsoft.com/office/officeart/2005/8/quickstyle/3d6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D8EDF0B-BB25-466E-85F9-8F7EB2CC73F9}">
      <dgm:prSet phldrT="[Text]" custT="1"/>
      <dgm:spPr/>
      <dgm:t>
        <a:bodyPr lIns="0" rIns="0"/>
        <a:lstStyle/>
        <a:p>
          <a:r>
            <a:rPr lang="en-US" sz="2400" b="1" smtClean="0">
              <a:solidFill>
                <a:schemeClr val="tx1"/>
              </a:solidFill>
            </a:rPr>
            <a:t>CIELAB</a:t>
          </a:r>
          <a:endParaRPr lang="en-US" sz="2400" b="1" dirty="0">
            <a:solidFill>
              <a:schemeClr val="tx1"/>
            </a:solidFill>
          </a:endParaRPr>
        </a:p>
      </dgm:t>
    </dgm:pt>
    <dgm:pt modelId="{3CC49C06-1B6A-4FEF-B156-075880B51132}" type="parTrans" cxnId="{B9A7C5D9-7B46-4F6E-A05C-1B26B6C987F6}">
      <dgm:prSet/>
      <dgm:spPr/>
      <dgm:t>
        <a:bodyPr lIns="0" rIns="0"/>
        <a:lstStyle/>
        <a:p>
          <a:endParaRPr lang="en-US" sz="8000" b="1">
            <a:solidFill>
              <a:schemeClr val="tx1"/>
            </a:solidFill>
          </a:endParaRPr>
        </a:p>
      </dgm:t>
    </dgm:pt>
    <dgm:pt modelId="{B091AADA-F3CB-44C0-A187-150624E57607}" type="sibTrans" cxnId="{B9A7C5D9-7B46-4F6E-A05C-1B26B6C987F6}">
      <dgm:prSet/>
      <dgm:spPr/>
      <dgm:t>
        <a:bodyPr/>
        <a:lstStyle/>
        <a:p>
          <a:endParaRPr lang="en-US" sz="8000" b="1">
            <a:solidFill>
              <a:schemeClr val="tx1"/>
            </a:solidFill>
          </a:endParaRPr>
        </a:p>
      </dgm:t>
    </dgm:pt>
    <dgm:pt modelId="{56D15A7B-ABCD-4519-9E2B-5CCD0303B793}">
      <dgm:prSet phldrT="[Text]" custT="1"/>
      <dgm:spPr/>
      <dgm:t>
        <a:bodyPr lIns="0" rIns="0"/>
        <a:lstStyle/>
        <a:p>
          <a:r>
            <a:rPr lang="en-US" sz="2400" b="1" smtClean="0">
              <a:solidFill>
                <a:schemeClr val="tx1"/>
              </a:solidFill>
            </a:rPr>
            <a:t>RLAB</a:t>
          </a:r>
          <a:endParaRPr lang="en-US" sz="2400" b="1" dirty="0">
            <a:solidFill>
              <a:schemeClr val="tx1"/>
            </a:solidFill>
          </a:endParaRPr>
        </a:p>
      </dgm:t>
    </dgm:pt>
    <dgm:pt modelId="{E1AAD32F-5084-48EE-971B-4E736D7655D9}" type="parTrans" cxnId="{015274E5-7462-48B5-88CA-F38DE56B8D2D}">
      <dgm:prSet/>
      <dgm:spPr/>
      <dgm:t>
        <a:bodyPr lIns="0" rIns="0"/>
        <a:lstStyle/>
        <a:p>
          <a:endParaRPr lang="en-US" sz="8000" b="1">
            <a:solidFill>
              <a:schemeClr val="tx1"/>
            </a:solidFill>
          </a:endParaRPr>
        </a:p>
      </dgm:t>
    </dgm:pt>
    <dgm:pt modelId="{57A9415C-C4F7-48C8-A071-1324F6518506}" type="sibTrans" cxnId="{015274E5-7462-48B5-88CA-F38DE56B8D2D}">
      <dgm:prSet/>
      <dgm:spPr/>
      <dgm:t>
        <a:bodyPr/>
        <a:lstStyle/>
        <a:p>
          <a:endParaRPr lang="en-US" sz="8000" b="1">
            <a:solidFill>
              <a:schemeClr val="tx1"/>
            </a:solidFill>
          </a:endParaRPr>
        </a:p>
      </dgm:t>
    </dgm:pt>
    <dgm:pt modelId="{2F46D13C-2E22-4EE2-9FD8-DDED4C553DDA}">
      <dgm:prSet phldrT="[Text]" custT="1"/>
      <dgm:spPr/>
      <dgm:t>
        <a:bodyPr lIns="0" rIns="0"/>
        <a:lstStyle/>
        <a:p>
          <a:r>
            <a:rPr lang="en-US" sz="2400" b="1" smtClean="0">
              <a:solidFill>
                <a:schemeClr val="tx1"/>
              </a:solidFill>
            </a:rPr>
            <a:t>LLAB</a:t>
          </a:r>
          <a:endParaRPr lang="en-US" sz="2400" b="1" dirty="0">
            <a:solidFill>
              <a:schemeClr val="tx1"/>
            </a:solidFill>
          </a:endParaRPr>
        </a:p>
      </dgm:t>
    </dgm:pt>
    <dgm:pt modelId="{DCE651D0-5900-4484-811E-5E3F20C7C817}" type="parTrans" cxnId="{5B890904-ABBC-474E-8B6C-6C0DE315F5D7}">
      <dgm:prSet/>
      <dgm:spPr/>
      <dgm:t>
        <a:bodyPr lIns="0" rIns="0"/>
        <a:lstStyle/>
        <a:p>
          <a:endParaRPr lang="en-US" sz="8000" b="1">
            <a:solidFill>
              <a:schemeClr val="tx1"/>
            </a:solidFill>
          </a:endParaRPr>
        </a:p>
      </dgm:t>
    </dgm:pt>
    <dgm:pt modelId="{A18ECBF1-1076-46F4-AC72-C05E3B6DD5C4}" type="sibTrans" cxnId="{5B890904-ABBC-474E-8B6C-6C0DE315F5D7}">
      <dgm:prSet/>
      <dgm:spPr/>
      <dgm:t>
        <a:bodyPr/>
        <a:lstStyle/>
        <a:p>
          <a:endParaRPr lang="en-US" sz="8000" b="1">
            <a:solidFill>
              <a:schemeClr val="tx1"/>
            </a:solidFill>
          </a:endParaRPr>
        </a:p>
      </dgm:t>
    </dgm:pt>
    <dgm:pt modelId="{846CBC65-BBC1-4909-AE37-AFE37BA00429}">
      <dgm:prSet phldrT="[Text]" custT="1"/>
      <dgm:spPr/>
      <dgm:t>
        <a:bodyPr lIns="0" rIns="0"/>
        <a:lstStyle/>
        <a:p>
          <a:r>
            <a:rPr lang="en-US" sz="2400" b="1" smtClean="0">
              <a:solidFill>
                <a:schemeClr val="tx1"/>
              </a:solidFill>
            </a:rPr>
            <a:t>CIECAM97s</a:t>
          </a:r>
          <a:endParaRPr lang="en-US" sz="2400" b="1" dirty="0">
            <a:solidFill>
              <a:schemeClr val="tx1"/>
            </a:solidFill>
          </a:endParaRPr>
        </a:p>
      </dgm:t>
    </dgm:pt>
    <dgm:pt modelId="{F94BA034-2034-4D81-917D-75E5328C86E3}" type="parTrans" cxnId="{829AEED5-5160-45F6-B102-E2EAEE85CFCB}">
      <dgm:prSet/>
      <dgm:spPr/>
      <dgm:t>
        <a:bodyPr lIns="0" rIns="0"/>
        <a:lstStyle/>
        <a:p>
          <a:endParaRPr lang="en-US" sz="8000" b="1">
            <a:solidFill>
              <a:schemeClr val="tx1"/>
            </a:solidFill>
          </a:endParaRPr>
        </a:p>
      </dgm:t>
    </dgm:pt>
    <dgm:pt modelId="{9EFFCE2B-34AF-47E3-9AE4-E0CBEEE6696F}" type="sibTrans" cxnId="{829AEED5-5160-45F6-B102-E2EAEE85CFCB}">
      <dgm:prSet/>
      <dgm:spPr/>
      <dgm:t>
        <a:bodyPr/>
        <a:lstStyle/>
        <a:p>
          <a:endParaRPr lang="en-US" sz="8000" b="1">
            <a:solidFill>
              <a:schemeClr val="tx1"/>
            </a:solidFill>
          </a:endParaRPr>
        </a:p>
      </dgm:t>
    </dgm:pt>
    <dgm:pt modelId="{6461FA30-99F9-44F4-A51B-E213BE68811B}">
      <dgm:prSet phldrT="[Text]" custT="1"/>
      <dgm:spPr/>
      <dgm:t>
        <a:bodyPr lIns="0" rIns="0"/>
        <a:lstStyle/>
        <a:p>
          <a:r>
            <a:rPr lang="en-US" sz="2400" b="1" dirty="0" smtClean="0">
              <a:solidFill>
                <a:schemeClr val="tx1"/>
              </a:solidFill>
            </a:rPr>
            <a:t>Hunt94</a:t>
          </a:r>
          <a:br>
            <a:rPr lang="en-US" sz="2400" b="1" dirty="0" smtClean="0">
              <a:solidFill>
                <a:schemeClr val="tx1"/>
              </a:solidFill>
            </a:rPr>
          </a:br>
          <a:r>
            <a:rPr lang="en-US" sz="2400" b="1" dirty="0" smtClean="0">
              <a:solidFill>
                <a:schemeClr val="tx1"/>
              </a:solidFill>
            </a:rPr>
            <a:t>model </a:t>
          </a:r>
          <a:endParaRPr lang="en-US" sz="2400" b="1" dirty="0">
            <a:solidFill>
              <a:schemeClr val="tx1"/>
            </a:solidFill>
          </a:endParaRPr>
        </a:p>
      </dgm:t>
    </dgm:pt>
    <dgm:pt modelId="{00264D51-406F-4656-8D59-0D5C6C9CC166}" type="parTrans" cxnId="{53D1D6C3-EFDE-4669-AC5E-9EAC0F160177}">
      <dgm:prSet/>
      <dgm:spPr/>
      <dgm:t>
        <a:bodyPr lIns="0" rIns="0"/>
        <a:lstStyle/>
        <a:p>
          <a:endParaRPr lang="en-US" sz="8000" b="1">
            <a:solidFill>
              <a:schemeClr val="tx1"/>
            </a:solidFill>
          </a:endParaRPr>
        </a:p>
      </dgm:t>
    </dgm:pt>
    <dgm:pt modelId="{A3E1EC0F-4295-44F0-99E7-8814B7C71EEF}" type="sibTrans" cxnId="{53D1D6C3-EFDE-4669-AC5E-9EAC0F160177}">
      <dgm:prSet/>
      <dgm:spPr/>
      <dgm:t>
        <a:bodyPr/>
        <a:lstStyle/>
        <a:p>
          <a:endParaRPr lang="en-US" sz="8000" b="1">
            <a:solidFill>
              <a:schemeClr val="tx1"/>
            </a:solidFill>
          </a:endParaRPr>
        </a:p>
      </dgm:t>
    </dgm:pt>
    <dgm:pt modelId="{75286BA7-DFF4-4A1C-8BFF-E6E97E1BE979}">
      <dgm:prSet phldrT="[Text]" custT="1"/>
      <dgm:spPr/>
      <dgm:t>
        <a:bodyPr lIns="0" rIns="0"/>
        <a:lstStyle/>
        <a:p>
          <a:r>
            <a:rPr lang="en-US" sz="2400" b="1" dirty="0" smtClean="0">
              <a:solidFill>
                <a:schemeClr val="tx1"/>
              </a:solidFill>
            </a:rPr>
            <a:t>Fairchild</a:t>
          </a:r>
          <a:br>
            <a:rPr lang="en-US" sz="2400" b="1" dirty="0" smtClean="0">
              <a:solidFill>
                <a:schemeClr val="tx1"/>
              </a:solidFill>
            </a:rPr>
          </a:br>
          <a:r>
            <a:rPr lang="en-US" sz="2400" b="1" dirty="0" smtClean="0">
              <a:solidFill>
                <a:schemeClr val="tx1"/>
              </a:solidFill>
            </a:rPr>
            <a:t>model</a:t>
          </a:r>
          <a:endParaRPr lang="en-US" sz="2400" b="1" dirty="0">
            <a:solidFill>
              <a:schemeClr val="tx1"/>
            </a:solidFill>
          </a:endParaRPr>
        </a:p>
      </dgm:t>
    </dgm:pt>
    <dgm:pt modelId="{E099A40D-358A-4C24-8B10-7E5B5C38DABE}" type="parTrans" cxnId="{AF8BACF0-CE06-41BD-A212-27B30B6E559D}">
      <dgm:prSet/>
      <dgm:spPr/>
      <dgm:t>
        <a:bodyPr lIns="0" rIns="0"/>
        <a:lstStyle/>
        <a:p>
          <a:endParaRPr lang="en-US" sz="8000" b="1">
            <a:solidFill>
              <a:schemeClr val="tx1"/>
            </a:solidFill>
          </a:endParaRPr>
        </a:p>
      </dgm:t>
    </dgm:pt>
    <dgm:pt modelId="{D5A5D51A-13D8-43BC-9031-EA044423FB2E}" type="sibTrans" cxnId="{AF8BACF0-CE06-41BD-A212-27B30B6E559D}">
      <dgm:prSet/>
      <dgm:spPr/>
      <dgm:t>
        <a:bodyPr/>
        <a:lstStyle/>
        <a:p>
          <a:endParaRPr lang="en-US" sz="8000" b="1">
            <a:solidFill>
              <a:schemeClr val="tx1"/>
            </a:solidFill>
          </a:endParaRPr>
        </a:p>
      </dgm:t>
    </dgm:pt>
    <dgm:pt modelId="{01821BA8-C4AD-42A7-95A4-411BA9D1A524}">
      <dgm:prSet phldrT="[Text]" custT="1"/>
      <dgm:spPr/>
      <dgm:t>
        <a:bodyPr lIns="0" rIns="0"/>
        <a:lstStyle/>
        <a:p>
          <a:r>
            <a:rPr lang="en-US" sz="2400" b="1" smtClean="0">
              <a:solidFill>
                <a:schemeClr val="tx1"/>
              </a:solidFill>
            </a:rPr>
            <a:t>FC model</a:t>
          </a:r>
          <a:endParaRPr lang="en-US" sz="2400" b="1" dirty="0">
            <a:solidFill>
              <a:schemeClr val="tx1"/>
            </a:solidFill>
          </a:endParaRPr>
        </a:p>
      </dgm:t>
    </dgm:pt>
    <dgm:pt modelId="{C88E59CE-0108-444A-A54A-BFE6692DB4B4}" type="parTrans" cxnId="{67F85198-B82E-48EE-A5F4-8EE54901E1E5}">
      <dgm:prSet/>
      <dgm:spPr/>
      <dgm:t>
        <a:bodyPr lIns="0" rIns="0"/>
        <a:lstStyle/>
        <a:p>
          <a:endParaRPr lang="en-US" sz="8000" b="1">
            <a:solidFill>
              <a:schemeClr val="tx1"/>
            </a:solidFill>
          </a:endParaRPr>
        </a:p>
      </dgm:t>
    </dgm:pt>
    <dgm:pt modelId="{31AD014E-E743-43B1-853D-6B0CE285FA17}" type="sibTrans" cxnId="{67F85198-B82E-48EE-A5F4-8EE54901E1E5}">
      <dgm:prSet/>
      <dgm:spPr/>
      <dgm:t>
        <a:bodyPr/>
        <a:lstStyle/>
        <a:p>
          <a:endParaRPr lang="en-US" sz="8000" b="1">
            <a:solidFill>
              <a:schemeClr val="tx1"/>
            </a:solidFill>
          </a:endParaRPr>
        </a:p>
      </dgm:t>
    </dgm:pt>
    <dgm:pt modelId="{5FD5EA24-7815-4B01-B3BA-59C7E6DA3479}">
      <dgm:prSet phldrT="[Text]" custT="1"/>
      <dgm:spPr>
        <a:effectLst/>
      </dgm:spPr>
      <dgm:t>
        <a:bodyPr lIns="0" rIns="0"/>
        <a:lstStyle/>
        <a:p>
          <a:r>
            <a:rPr lang="en-US" sz="2400" b="1" smtClean="0">
              <a:solidFill>
                <a:schemeClr val="tx1"/>
              </a:solidFill>
            </a:rPr>
            <a:t>CIECAM02</a:t>
          </a:r>
          <a:endParaRPr lang="en-US" sz="2400" b="1" dirty="0">
            <a:solidFill>
              <a:schemeClr val="tx1"/>
            </a:solidFill>
          </a:endParaRPr>
        </a:p>
      </dgm:t>
    </dgm:pt>
    <dgm:pt modelId="{86D2EBAC-44A1-41B0-80C2-AF9AEB72673C}" type="parTrans" cxnId="{AF047726-CBB3-49EE-B653-CFCCC9AB3A74}">
      <dgm:prSet/>
      <dgm:spPr/>
      <dgm:t>
        <a:bodyPr lIns="0" rIns="0"/>
        <a:lstStyle/>
        <a:p>
          <a:endParaRPr lang="en-US" sz="8000" b="1">
            <a:solidFill>
              <a:schemeClr val="tx1"/>
            </a:solidFill>
          </a:endParaRPr>
        </a:p>
      </dgm:t>
    </dgm:pt>
    <dgm:pt modelId="{2992A09C-5B80-4BC9-8B21-F046629CB7D5}" type="sibTrans" cxnId="{AF047726-CBB3-49EE-B653-CFCCC9AB3A74}">
      <dgm:prSet/>
      <dgm:spPr/>
      <dgm:t>
        <a:bodyPr/>
        <a:lstStyle/>
        <a:p>
          <a:endParaRPr lang="en-US" sz="8000" b="1">
            <a:solidFill>
              <a:schemeClr val="tx1"/>
            </a:solidFill>
          </a:endParaRPr>
        </a:p>
      </dgm:t>
    </dgm:pt>
    <dgm:pt modelId="{5AF9A288-C96B-4889-92AA-B92A5C8EB1BE}" type="pres">
      <dgm:prSet presAssocID="{76E1A3E7-81E0-4EEE-800A-5BAA1DB802F3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295D15-7595-4997-A4CA-FEA3D05C4DD8}" type="pres">
      <dgm:prSet presAssocID="{76E1A3E7-81E0-4EEE-800A-5BAA1DB802F3}" presName="cycle" presStyleCnt="0"/>
      <dgm:spPr/>
      <dgm:t>
        <a:bodyPr/>
        <a:lstStyle/>
        <a:p>
          <a:endParaRPr lang="en-US"/>
        </a:p>
      </dgm:t>
    </dgm:pt>
    <dgm:pt modelId="{DC860FDE-0263-4D07-BE70-A14592D4E8A5}" type="pres">
      <dgm:prSet presAssocID="{76E1A3E7-81E0-4EEE-800A-5BAA1DB802F3}" presName="centerShape" presStyleCnt="0"/>
      <dgm:spPr/>
      <dgm:t>
        <a:bodyPr/>
        <a:lstStyle/>
        <a:p>
          <a:endParaRPr lang="en-US"/>
        </a:p>
      </dgm:t>
    </dgm:pt>
    <dgm:pt modelId="{C0BFAC29-A46E-4BEB-929C-1EE71BF7E434}" type="pres">
      <dgm:prSet presAssocID="{76E1A3E7-81E0-4EEE-800A-5BAA1DB802F3}" presName="connSite" presStyleLbl="node1" presStyleIdx="0" presStyleCnt="9"/>
      <dgm:spPr/>
      <dgm:t>
        <a:bodyPr/>
        <a:lstStyle/>
        <a:p>
          <a:endParaRPr lang="en-US"/>
        </a:p>
      </dgm:t>
    </dgm:pt>
    <dgm:pt modelId="{9E184BDD-BEA0-4F97-853F-1B3DFD30B96D}" type="pres">
      <dgm:prSet presAssocID="{76E1A3E7-81E0-4EEE-800A-5BAA1DB802F3}" presName="visible" presStyleLbl="node1" presStyleIdx="0" presStyleCnt="9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3CE6D24-F7C6-49DA-A0F8-A8DE42EF2C16}" type="pres">
      <dgm:prSet presAssocID="{3CC49C06-1B6A-4FEF-B156-075880B51132}" presName="Name25" presStyleLbl="parChTrans1D1" presStyleIdx="0" presStyleCnt="8"/>
      <dgm:spPr/>
      <dgm:t>
        <a:bodyPr/>
        <a:lstStyle/>
        <a:p>
          <a:endParaRPr lang="en-US"/>
        </a:p>
      </dgm:t>
    </dgm:pt>
    <dgm:pt modelId="{F595D17E-5510-4097-AAA7-75676205006A}" type="pres">
      <dgm:prSet presAssocID="{CD8EDF0B-BB25-466E-85F9-8F7EB2CC73F9}" presName="node" presStyleCnt="0"/>
      <dgm:spPr/>
      <dgm:t>
        <a:bodyPr/>
        <a:lstStyle/>
        <a:p>
          <a:endParaRPr lang="en-US"/>
        </a:p>
      </dgm:t>
    </dgm:pt>
    <dgm:pt modelId="{4C36F314-BAE1-4EC1-A7FB-7C75EA2CB2E1}" type="pres">
      <dgm:prSet presAssocID="{CD8EDF0B-BB25-466E-85F9-8F7EB2CC73F9}" presName="parentNode" presStyleLbl="node1" presStyleIdx="1" presStyleCnt="9" custScaleX="276324" custScaleY="226089" custLinFactX="-260395" custLinFactY="313476" custLinFactNeighborX="-300000" custLinFactNeighborY="4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03637D-BD8D-4A6F-AE46-F7878444E41C}" type="pres">
      <dgm:prSet presAssocID="{CD8EDF0B-BB25-466E-85F9-8F7EB2CC73F9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C6AE11-8F45-4B8E-AE0E-A45473262B20}" type="pres">
      <dgm:prSet presAssocID="{E1AAD32F-5084-48EE-971B-4E736D7655D9}" presName="Name25" presStyleLbl="parChTrans1D1" presStyleIdx="1" presStyleCnt="8"/>
      <dgm:spPr/>
      <dgm:t>
        <a:bodyPr/>
        <a:lstStyle/>
        <a:p>
          <a:endParaRPr lang="en-US"/>
        </a:p>
      </dgm:t>
    </dgm:pt>
    <dgm:pt modelId="{72364B8F-3C5F-441B-B29A-8C5CE635FE90}" type="pres">
      <dgm:prSet presAssocID="{56D15A7B-ABCD-4519-9E2B-5CCD0303B793}" presName="node" presStyleCnt="0"/>
      <dgm:spPr/>
      <dgm:t>
        <a:bodyPr/>
        <a:lstStyle/>
        <a:p>
          <a:endParaRPr lang="en-US"/>
        </a:p>
      </dgm:t>
    </dgm:pt>
    <dgm:pt modelId="{63E5A0B1-60C5-4E4C-8F75-6547DAE49616}" type="pres">
      <dgm:prSet presAssocID="{56D15A7B-ABCD-4519-9E2B-5CCD0303B793}" presName="parentNode" presStyleLbl="node1" presStyleIdx="2" presStyleCnt="9" custScaleX="190253" custScaleY="190253" custLinFactX="-300000" custLinFactY="130479" custLinFactNeighborX="-382233" custLinFactNeighborY="2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4901CB-6E3D-4F3E-8E79-355060823344}" type="pres">
      <dgm:prSet presAssocID="{56D15A7B-ABCD-4519-9E2B-5CCD0303B793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F6EEF6-437F-4273-A8E5-A7BB4520ED49}" type="pres">
      <dgm:prSet presAssocID="{00264D51-406F-4656-8D59-0D5C6C9CC166}" presName="Name25" presStyleLbl="parChTrans1D1" presStyleIdx="2" presStyleCnt="8"/>
      <dgm:spPr/>
      <dgm:t>
        <a:bodyPr/>
        <a:lstStyle/>
        <a:p>
          <a:endParaRPr lang="en-US"/>
        </a:p>
      </dgm:t>
    </dgm:pt>
    <dgm:pt modelId="{C1F7AD52-1173-446F-970D-06E0CDE9CCEF}" type="pres">
      <dgm:prSet presAssocID="{6461FA30-99F9-44F4-A51B-E213BE68811B}" presName="node" presStyleCnt="0"/>
      <dgm:spPr/>
      <dgm:t>
        <a:bodyPr/>
        <a:lstStyle/>
        <a:p>
          <a:endParaRPr lang="en-US"/>
        </a:p>
      </dgm:t>
    </dgm:pt>
    <dgm:pt modelId="{74327227-0824-4668-82D0-F55CB6FB3EEA}" type="pres">
      <dgm:prSet presAssocID="{6461FA30-99F9-44F4-A51B-E213BE68811B}" presName="parentNode" presStyleLbl="node1" presStyleIdx="3" presStyleCnt="9" custScaleX="316954" custScaleY="267266" custLinFactX="-65713" custLinFactY="-10784" custLinFactNeighborX="-1000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79CDD-6C93-4A63-8018-F2A7041FDD46}" type="pres">
      <dgm:prSet presAssocID="{6461FA30-99F9-44F4-A51B-E213BE68811B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65D789-3FCB-435C-AC9E-EB9411A3AFC2}" type="pres">
      <dgm:prSet presAssocID="{DCE651D0-5900-4484-811E-5E3F20C7C817}" presName="Name25" presStyleLbl="parChTrans1D1" presStyleIdx="3" presStyleCnt="8"/>
      <dgm:spPr/>
      <dgm:t>
        <a:bodyPr/>
        <a:lstStyle/>
        <a:p>
          <a:endParaRPr lang="en-US"/>
        </a:p>
      </dgm:t>
    </dgm:pt>
    <dgm:pt modelId="{B97EEBC7-BD65-4873-A287-2553E31A722A}" type="pres">
      <dgm:prSet presAssocID="{2F46D13C-2E22-4EE2-9FD8-DDED4C553DDA}" presName="node" presStyleCnt="0"/>
      <dgm:spPr/>
      <dgm:t>
        <a:bodyPr/>
        <a:lstStyle/>
        <a:p>
          <a:endParaRPr lang="en-US"/>
        </a:p>
      </dgm:t>
    </dgm:pt>
    <dgm:pt modelId="{0EC59105-AE9C-4559-A8C1-27345C6A0323}" type="pres">
      <dgm:prSet presAssocID="{2F46D13C-2E22-4EE2-9FD8-DDED4C553DDA}" presName="parentNode" presStyleLbl="node1" presStyleIdx="4" presStyleCnt="9" custScaleX="216503" custScaleY="187381" custLinFactX="-274151" custLinFactY="-87683" custLinFactNeighborX="-3000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C423E6-CDBF-42E4-A538-EF0F384F5F17}" type="pres">
      <dgm:prSet presAssocID="{2F46D13C-2E22-4EE2-9FD8-DDED4C553DDA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1E6A72-6B0D-439E-B58B-3279CB5C3C3E}" type="pres">
      <dgm:prSet presAssocID="{F94BA034-2034-4D81-917D-75E5328C86E3}" presName="Name25" presStyleLbl="parChTrans1D1" presStyleIdx="4" presStyleCnt="8"/>
      <dgm:spPr/>
      <dgm:t>
        <a:bodyPr/>
        <a:lstStyle/>
        <a:p>
          <a:endParaRPr lang="en-US"/>
        </a:p>
      </dgm:t>
    </dgm:pt>
    <dgm:pt modelId="{D91CBD03-01DA-48B1-844D-97719926FF88}" type="pres">
      <dgm:prSet presAssocID="{846CBC65-BBC1-4909-AE37-AFE37BA00429}" presName="node" presStyleCnt="0"/>
      <dgm:spPr/>
      <dgm:t>
        <a:bodyPr/>
        <a:lstStyle/>
        <a:p>
          <a:endParaRPr lang="en-US"/>
        </a:p>
      </dgm:t>
    </dgm:pt>
    <dgm:pt modelId="{30952BC5-88FD-477E-94EB-CEE35021E3C6}" type="pres">
      <dgm:prSet presAssocID="{846CBC65-BBC1-4909-AE37-AFE37BA00429}" presName="parentNode" presStyleLbl="node1" presStyleIdx="5" presStyleCnt="9" custScaleX="487656" custScaleY="358664" custLinFactX="200000" custLinFactNeighborX="265996" custLinFactNeighborY="-8351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0A6CC9-CEAC-47EF-80B8-88A83B674482}" type="pres">
      <dgm:prSet presAssocID="{846CBC65-BBC1-4909-AE37-AFE37BA00429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1D695F-4D20-4DC3-B31C-7819A12FF8ED}" type="pres">
      <dgm:prSet presAssocID="{E099A40D-358A-4C24-8B10-7E5B5C38DABE}" presName="Name25" presStyleLbl="parChTrans1D1" presStyleIdx="5" presStyleCnt="8"/>
      <dgm:spPr/>
      <dgm:t>
        <a:bodyPr/>
        <a:lstStyle/>
        <a:p>
          <a:endParaRPr lang="en-US"/>
        </a:p>
      </dgm:t>
    </dgm:pt>
    <dgm:pt modelId="{7380650F-365A-472F-9243-630700FF8476}" type="pres">
      <dgm:prSet presAssocID="{75286BA7-DFF4-4A1C-8BFF-E6E97E1BE979}" presName="node" presStyleCnt="0"/>
      <dgm:spPr/>
      <dgm:t>
        <a:bodyPr/>
        <a:lstStyle/>
        <a:p>
          <a:endParaRPr lang="en-US"/>
        </a:p>
      </dgm:t>
    </dgm:pt>
    <dgm:pt modelId="{5776C6EA-4106-4477-BE27-5403F2154029}" type="pres">
      <dgm:prSet presAssocID="{75286BA7-DFF4-4A1C-8BFF-E6E97E1BE979}" presName="parentNode" presStyleLbl="node1" presStyleIdx="6" presStyleCnt="9" custScaleX="327568" custScaleY="323595" custLinFactX="100000" custLinFactY="45833" custLinFactNeighborX="141772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DB0FA2-DC82-4863-B4FF-7FA21C29D52C}" type="pres">
      <dgm:prSet presAssocID="{75286BA7-DFF4-4A1C-8BFF-E6E97E1BE979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00AD20-C727-48F1-A7E4-C209FC350A66}" type="pres">
      <dgm:prSet presAssocID="{C88E59CE-0108-444A-A54A-BFE6692DB4B4}" presName="Name25" presStyleLbl="parChTrans1D1" presStyleIdx="6" presStyleCnt="8"/>
      <dgm:spPr/>
      <dgm:t>
        <a:bodyPr/>
        <a:lstStyle/>
        <a:p>
          <a:endParaRPr lang="en-US"/>
        </a:p>
      </dgm:t>
    </dgm:pt>
    <dgm:pt modelId="{DC9F001E-9094-4178-BB89-77FD1F383518}" type="pres">
      <dgm:prSet presAssocID="{01821BA8-C4AD-42A7-95A4-411BA9D1A524}" presName="node" presStyleCnt="0"/>
      <dgm:spPr/>
      <dgm:t>
        <a:bodyPr/>
        <a:lstStyle/>
        <a:p>
          <a:endParaRPr lang="en-US"/>
        </a:p>
      </dgm:t>
    </dgm:pt>
    <dgm:pt modelId="{7155F047-BF43-4426-A906-B28201CB0EF7}" type="pres">
      <dgm:prSet presAssocID="{01821BA8-C4AD-42A7-95A4-411BA9D1A524}" presName="parentNode" presStyleLbl="node1" presStyleIdx="7" presStyleCnt="9" custScaleX="320602" custScaleY="283174" custLinFactX="100000" custLinFactY="-300000" custLinFactNeighborX="156131" custLinFactNeighborY="-39743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7FFC81-B377-4538-8467-BE37401D4ABA}" type="pres">
      <dgm:prSet presAssocID="{01821BA8-C4AD-42A7-95A4-411BA9D1A524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04B294-0213-4299-B277-604D392F4AEC}" type="pres">
      <dgm:prSet presAssocID="{86D2EBAC-44A1-41B0-80C2-AF9AEB72673C}" presName="Name25" presStyleLbl="parChTrans1D1" presStyleIdx="7" presStyleCnt="8"/>
      <dgm:spPr/>
      <dgm:t>
        <a:bodyPr/>
        <a:lstStyle/>
        <a:p>
          <a:endParaRPr lang="en-US"/>
        </a:p>
      </dgm:t>
    </dgm:pt>
    <dgm:pt modelId="{26D89776-79C3-4A79-8050-C79F5AB12709}" type="pres">
      <dgm:prSet presAssocID="{5FD5EA24-7815-4B01-B3BA-59C7E6DA3479}" presName="node" presStyleCnt="0"/>
      <dgm:spPr/>
      <dgm:t>
        <a:bodyPr/>
        <a:lstStyle/>
        <a:p>
          <a:endParaRPr lang="en-US"/>
        </a:p>
      </dgm:t>
    </dgm:pt>
    <dgm:pt modelId="{B1FDA00D-04FA-4710-945F-70E095F57D36}" type="pres">
      <dgm:prSet presAssocID="{5FD5EA24-7815-4B01-B3BA-59C7E6DA3479}" presName="parentNode" presStyleLbl="node1" presStyleIdx="8" presStyleCnt="9" custScaleX="394866" custScaleY="351969" custLinFactY="-4930" custLinFactNeighborX="-90585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359D0B-888E-45D2-8697-AB544125D02F}" type="pres">
      <dgm:prSet presAssocID="{5FD5EA24-7815-4B01-B3BA-59C7E6DA3479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3F6D15-30A8-40F2-8F5F-2B0F59915EEF}" type="presOf" srcId="{C88E59CE-0108-444A-A54A-BFE6692DB4B4}" destId="{F100AD20-C727-48F1-A7E4-C209FC350A66}" srcOrd="0" destOrd="0" presId="urn:microsoft.com/office/officeart/2005/8/layout/radial2"/>
    <dgm:cxn modelId="{4E843F2B-9297-4A6E-B8C2-4EBC5131230C}" type="presOf" srcId="{6461FA30-99F9-44F4-A51B-E213BE68811B}" destId="{74327227-0824-4668-82D0-F55CB6FB3EEA}" srcOrd="0" destOrd="0" presId="urn:microsoft.com/office/officeart/2005/8/layout/radial2"/>
    <dgm:cxn modelId="{5B890904-ABBC-474E-8B6C-6C0DE315F5D7}" srcId="{76E1A3E7-81E0-4EEE-800A-5BAA1DB802F3}" destId="{2F46D13C-2E22-4EE2-9FD8-DDED4C553DDA}" srcOrd="3" destOrd="0" parTransId="{DCE651D0-5900-4484-811E-5E3F20C7C817}" sibTransId="{A18ECBF1-1076-46F4-AC72-C05E3B6DD5C4}"/>
    <dgm:cxn modelId="{E29EC6CF-290F-4D47-A3CA-F488236F1DC5}" type="presOf" srcId="{2F46D13C-2E22-4EE2-9FD8-DDED4C553DDA}" destId="{0EC59105-AE9C-4559-A8C1-27345C6A0323}" srcOrd="0" destOrd="0" presId="urn:microsoft.com/office/officeart/2005/8/layout/radial2"/>
    <dgm:cxn modelId="{2280FF00-A948-4A68-AC4C-0CD66BE832E8}" type="presOf" srcId="{846CBC65-BBC1-4909-AE37-AFE37BA00429}" destId="{30952BC5-88FD-477E-94EB-CEE35021E3C6}" srcOrd="0" destOrd="0" presId="urn:microsoft.com/office/officeart/2005/8/layout/radial2"/>
    <dgm:cxn modelId="{5E751385-0A3A-4328-936E-D92CB273BA15}" type="presOf" srcId="{76E1A3E7-81E0-4EEE-800A-5BAA1DB802F3}" destId="{5AF9A288-C96B-4889-92AA-B92A5C8EB1BE}" srcOrd="0" destOrd="0" presId="urn:microsoft.com/office/officeart/2005/8/layout/radial2"/>
    <dgm:cxn modelId="{53D1D6C3-EFDE-4669-AC5E-9EAC0F160177}" srcId="{76E1A3E7-81E0-4EEE-800A-5BAA1DB802F3}" destId="{6461FA30-99F9-44F4-A51B-E213BE68811B}" srcOrd="2" destOrd="0" parTransId="{00264D51-406F-4656-8D59-0D5C6C9CC166}" sibTransId="{A3E1EC0F-4295-44F0-99E7-8814B7C71EEF}"/>
    <dgm:cxn modelId="{A1BA8006-F3B0-47BC-BE18-32D340BD921C}" type="presOf" srcId="{DCE651D0-5900-4484-811E-5E3F20C7C817}" destId="{6865D789-3FCB-435C-AC9E-EB9411A3AFC2}" srcOrd="0" destOrd="0" presId="urn:microsoft.com/office/officeart/2005/8/layout/radial2"/>
    <dgm:cxn modelId="{015274E5-7462-48B5-88CA-F38DE56B8D2D}" srcId="{76E1A3E7-81E0-4EEE-800A-5BAA1DB802F3}" destId="{56D15A7B-ABCD-4519-9E2B-5CCD0303B793}" srcOrd="1" destOrd="0" parTransId="{E1AAD32F-5084-48EE-971B-4E736D7655D9}" sibTransId="{57A9415C-C4F7-48C8-A071-1324F6518506}"/>
    <dgm:cxn modelId="{05D79597-CDA8-4613-AB0E-1FCA7DAFF754}" type="presOf" srcId="{CD8EDF0B-BB25-466E-85F9-8F7EB2CC73F9}" destId="{4C36F314-BAE1-4EC1-A7FB-7C75EA2CB2E1}" srcOrd="0" destOrd="0" presId="urn:microsoft.com/office/officeart/2005/8/layout/radial2"/>
    <dgm:cxn modelId="{AA16496D-06E8-4ED8-B3F3-E54780BF1917}" type="presOf" srcId="{3CC49C06-1B6A-4FEF-B156-075880B51132}" destId="{A3CE6D24-F7C6-49DA-A0F8-A8DE42EF2C16}" srcOrd="0" destOrd="0" presId="urn:microsoft.com/office/officeart/2005/8/layout/radial2"/>
    <dgm:cxn modelId="{AF047726-CBB3-49EE-B653-CFCCC9AB3A74}" srcId="{76E1A3E7-81E0-4EEE-800A-5BAA1DB802F3}" destId="{5FD5EA24-7815-4B01-B3BA-59C7E6DA3479}" srcOrd="7" destOrd="0" parTransId="{86D2EBAC-44A1-41B0-80C2-AF9AEB72673C}" sibTransId="{2992A09C-5B80-4BC9-8B21-F046629CB7D5}"/>
    <dgm:cxn modelId="{0E9EB430-91AE-4DB1-8832-4AB6F49B2EAC}" type="presOf" srcId="{56D15A7B-ABCD-4519-9E2B-5CCD0303B793}" destId="{63E5A0B1-60C5-4E4C-8F75-6547DAE49616}" srcOrd="0" destOrd="0" presId="urn:microsoft.com/office/officeart/2005/8/layout/radial2"/>
    <dgm:cxn modelId="{67F85198-B82E-48EE-A5F4-8EE54901E1E5}" srcId="{76E1A3E7-81E0-4EEE-800A-5BAA1DB802F3}" destId="{01821BA8-C4AD-42A7-95A4-411BA9D1A524}" srcOrd="6" destOrd="0" parTransId="{C88E59CE-0108-444A-A54A-BFE6692DB4B4}" sibTransId="{31AD014E-E743-43B1-853D-6B0CE285FA17}"/>
    <dgm:cxn modelId="{F27FFE97-0A87-4193-8B42-5A920F1CB0C5}" type="presOf" srcId="{86D2EBAC-44A1-41B0-80C2-AF9AEB72673C}" destId="{DD04B294-0213-4299-B277-604D392F4AEC}" srcOrd="0" destOrd="0" presId="urn:microsoft.com/office/officeart/2005/8/layout/radial2"/>
    <dgm:cxn modelId="{B9A7C5D9-7B46-4F6E-A05C-1B26B6C987F6}" srcId="{76E1A3E7-81E0-4EEE-800A-5BAA1DB802F3}" destId="{CD8EDF0B-BB25-466E-85F9-8F7EB2CC73F9}" srcOrd="0" destOrd="0" parTransId="{3CC49C06-1B6A-4FEF-B156-075880B51132}" sibTransId="{B091AADA-F3CB-44C0-A187-150624E57607}"/>
    <dgm:cxn modelId="{AF8BACF0-CE06-41BD-A212-27B30B6E559D}" srcId="{76E1A3E7-81E0-4EEE-800A-5BAA1DB802F3}" destId="{75286BA7-DFF4-4A1C-8BFF-E6E97E1BE979}" srcOrd="5" destOrd="0" parTransId="{E099A40D-358A-4C24-8B10-7E5B5C38DABE}" sibTransId="{D5A5D51A-13D8-43BC-9031-EA044423FB2E}"/>
    <dgm:cxn modelId="{17E9D0E6-CF76-4AB6-B4C8-8E4F101D7338}" type="presOf" srcId="{75286BA7-DFF4-4A1C-8BFF-E6E97E1BE979}" destId="{5776C6EA-4106-4477-BE27-5403F2154029}" srcOrd="0" destOrd="0" presId="urn:microsoft.com/office/officeart/2005/8/layout/radial2"/>
    <dgm:cxn modelId="{5EFD49CC-E862-4F5E-8AA3-CC565D4E46AB}" type="presOf" srcId="{E099A40D-358A-4C24-8B10-7E5B5C38DABE}" destId="{DB1D695F-4D20-4DC3-B31C-7819A12FF8ED}" srcOrd="0" destOrd="0" presId="urn:microsoft.com/office/officeart/2005/8/layout/radial2"/>
    <dgm:cxn modelId="{20A272CC-0C39-4FB9-92FA-EE48FF315290}" type="presOf" srcId="{E1AAD32F-5084-48EE-971B-4E736D7655D9}" destId="{18C6AE11-8F45-4B8E-AE0E-A45473262B20}" srcOrd="0" destOrd="0" presId="urn:microsoft.com/office/officeart/2005/8/layout/radial2"/>
    <dgm:cxn modelId="{829AEED5-5160-45F6-B102-E2EAEE85CFCB}" srcId="{76E1A3E7-81E0-4EEE-800A-5BAA1DB802F3}" destId="{846CBC65-BBC1-4909-AE37-AFE37BA00429}" srcOrd="4" destOrd="0" parTransId="{F94BA034-2034-4D81-917D-75E5328C86E3}" sibTransId="{9EFFCE2B-34AF-47E3-9AE4-E0CBEEE6696F}"/>
    <dgm:cxn modelId="{79ED81A5-43B1-45B3-9ECE-FF411891E376}" type="presOf" srcId="{01821BA8-C4AD-42A7-95A4-411BA9D1A524}" destId="{7155F047-BF43-4426-A906-B28201CB0EF7}" srcOrd="0" destOrd="0" presId="urn:microsoft.com/office/officeart/2005/8/layout/radial2"/>
    <dgm:cxn modelId="{9B094F58-8D1A-436C-B22C-B5026FA5C410}" type="presOf" srcId="{F94BA034-2034-4D81-917D-75E5328C86E3}" destId="{651E6A72-6B0D-439E-B58B-3279CB5C3C3E}" srcOrd="0" destOrd="0" presId="urn:microsoft.com/office/officeart/2005/8/layout/radial2"/>
    <dgm:cxn modelId="{6DE2EF9E-86F0-434E-A905-AE9E57ACFE04}" type="presOf" srcId="{00264D51-406F-4656-8D59-0D5C6C9CC166}" destId="{F8F6EEF6-437F-4273-A8E5-A7BB4520ED49}" srcOrd="0" destOrd="0" presId="urn:microsoft.com/office/officeart/2005/8/layout/radial2"/>
    <dgm:cxn modelId="{60D9CDF3-8E80-47D2-9D44-630EAA67A842}" type="presOf" srcId="{5FD5EA24-7815-4B01-B3BA-59C7E6DA3479}" destId="{B1FDA00D-04FA-4710-945F-70E095F57D36}" srcOrd="0" destOrd="0" presId="urn:microsoft.com/office/officeart/2005/8/layout/radial2"/>
    <dgm:cxn modelId="{CDB60AC2-951E-4BBB-B996-6C2107D6A6E7}" type="presParOf" srcId="{5AF9A288-C96B-4889-92AA-B92A5C8EB1BE}" destId="{37295D15-7595-4997-A4CA-FEA3D05C4DD8}" srcOrd="0" destOrd="0" presId="urn:microsoft.com/office/officeart/2005/8/layout/radial2"/>
    <dgm:cxn modelId="{A6E3F84C-3F8C-442C-9975-A77FC0EA674D}" type="presParOf" srcId="{37295D15-7595-4997-A4CA-FEA3D05C4DD8}" destId="{DC860FDE-0263-4D07-BE70-A14592D4E8A5}" srcOrd="0" destOrd="0" presId="urn:microsoft.com/office/officeart/2005/8/layout/radial2"/>
    <dgm:cxn modelId="{0452F8E4-B9D5-46C2-961C-5AF6C7D62D8C}" type="presParOf" srcId="{DC860FDE-0263-4D07-BE70-A14592D4E8A5}" destId="{C0BFAC29-A46E-4BEB-929C-1EE71BF7E434}" srcOrd="0" destOrd="0" presId="urn:microsoft.com/office/officeart/2005/8/layout/radial2"/>
    <dgm:cxn modelId="{ACFA849F-3672-408E-8037-CAA9AFC54361}" type="presParOf" srcId="{DC860FDE-0263-4D07-BE70-A14592D4E8A5}" destId="{9E184BDD-BEA0-4F97-853F-1B3DFD30B96D}" srcOrd="1" destOrd="0" presId="urn:microsoft.com/office/officeart/2005/8/layout/radial2"/>
    <dgm:cxn modelId="{BD5BAA92-1E30-4495-B0D6-7AE66EB26256}" type="presParOf" srcId="{37295D15-7595-4997-A4CA-FEA3D05C4DD8}" destId="{A3CE6D24-F7C6-49DA-A0F8-A8DE42EF2C16}" srcOrd="1" destOrd="0" presId="urn:microsoft.com/office/officeart/2005/8/layout/radial2"/>
    <dgm:cxn modelId="{9C02B90C-DAC2-4FC4-A906-9BE4675113F3}" type="presParOf" srcId="{37295D15-7595-4997-A4CA-FEA3D05C4DD8}" destId="{F595D17E-5510-4097-AAA7-75676205006A}" srcOrd="2" destOrd="0" presId="urn:microsoft.com/office/officeart/2005/8/layout/radial2"/>
    <dgm:cxn modelId="{77E451ED-1101-4120-9C4F-2B3A95AE9DC5}" type="presParOf" srcId="{F595D17E-5510-4097-AAA7-75676205006A}" destId="{4C36F314-BAE1-4EC1-A7FB-7C75EA2CB2E1}" srcOrd="0" destOrd="0" presId="urn:microsoft.com/office/officeart/2005/8/layout/radial2"/>
    <dgm:cxn modelId="{C2798C6D-F43E-41BC-88BB-201A0491B9D2}" type="presParOf" srcId="{F595D17E-5510-4097-AAA7-75676205006A}" destId="{2103637D-BD8D-4A6F-AE46-F7878444E41C}" srcOrd="1" destOrd="0" presId="urn:microsoft.com/office/officeart/2005/8/layout/radial2"/>
    <dgm:cxn modelId="{A3D79987-508B-47E6-B267-BEA8C8E222F1}" type="presParOf" srcId="{37295D15-7595-4997-A4CA-FEA3D05C4DD8}" destId="{18C6AE11-8F45-4B8E-AE0E-A45473262B20}" srcOrd="3" destOrd="0" presId="urn:microsoft.com/office/officeart/2005/8/layout/radial2"/>
    <dgm:cxn modelId="{DA300B75-A451-4EDE-87F1-43FE5054BDD8}" type="presParOf" srcId="{37295D15-7595-4997-A4CA-FEA3D05C4DD8}" destId="{72364B8F-3C5F-441B-B29A-8C5CE635FE90}" srcOrd="4" destOrd="0" presId="urn:microsoft.com/office/officeart/2005/8/layout/radial2"/>
    <dgm:cxn modelId="{8C48D9DA-F892-4B39-A28F-8987979A1897}" type="presParOf" srcId="{72364B8F-3C5F-441B-B29A-8C5CE635FE90}" destId="{63E5A0B1-60C5-4E4C-8F75-6547DAE49616}" srcOrd="0" destOrd="0" presId="urn:microsoft.com/office/officeart/2005/8/layout/radial2"/>
    <dgm:cxn modelId="{9FE6C649-B18C-4457-BCFA-801F2CF69E87}" type="presParOf" srcId="{72364B8F-3C5F-441B-B29A-8C5CE635FE90}" destId="{F94901CB-6E3D-4F3E-8E79-355060823344}" srcOrd="1" destOrd="0" presId="urn:microsoft.com/office/officeart/2005/8/layout/radial2"/>
    <dgm:cxn modelId="{09A957A4-2B19-42FD-8D12-745DB6D2CA4D}" type="presParOf" srcId="{37295D15-7595-4997-A4CA-FEA3D05C4DD8}" destId="{F8F6EEF6-437F-4273-A8E5-A7BB4520ED49}" srcOrd="5" destOrd="0" presId="urn:microsoft.com/office/officeart/2005/8/layout/radial2"/>
    <dgm:cxn modelId="{AADCBAA6-629F-4B58-81C1-801F75F7BC59}" type="presParOf" srcId="{37295D15-7595-4997-A4CA-FEA3D05C4DD8}" destId="{C1F7AD52-1173-446F-970D-06E0CDE9CCEF}" srcOrd="6" destOrd="0" presId="urn:microsoft.com/office/officeart/2005/8/layout/radial2"/>
    <dgm:cxn modelId="{4573F34F-D547-4CAC-A5A2-8A3D4D84C238}" type="presParOf" srcId="{C1F7AD52-1173-446F-970D-06E0CDE9CCEF}" destId="{74327227-0824-4668-82D0-F55CB6FB3EEA}" srcOrd="0" destOrd="0" presId="urn:microsoft.com/office/officeart/2005/8/layout/radial2"/>
    <dgm:cxn modelId="{DB48878F-7E65-4F04-A41A-9A4A94B4CD6B}" type="presParOf" srcId="{C1F7AD52-1173-446F-970D-06E0CDE9CCEF}" destId="{8DB79CDD-6C93-4A63-8018-F2A7041FDD46}" srcOrd="1" destOrd="0" presId="urn:microsoft.com/office/officeart/2005/8/layout/radial2"/>
    <dgm:cxn modelId="{55F90EDB-9DFD-4C4A-BB53-24606A3A2404}" type="presParOf" srcId="{37295D15-7595-4997-A4CA-FEA3D05C4DD8}" destId="{6865D789-3FCB-435C-AC9E-EB9411A3AFC2}" srcOrd="7" destOrd="0" presId="urn:microsoft.com/office/officeart/2005/8/layout/radial2"/>
    <dgm:cxn modelId="{B151FD8C-6BB5-4D81-BBC8-06B94FC598FD}" type="presParOf" srcId="{37295D15-7595-4997-A4CA-FEA3D05C4DD8}" destId="{B97EEBC7-BD65-4873-A287-2553E31A722A}" srcOrd="8" destOrd="0" presId="urn:microsoft.com/office/officeart/2005/8/layout/radial2"/>
    <dgm:cxn modelId="{5FA00950-D047-4183-B02A-8FA853775E7D}" type="presParOf" srcId="{B97EEBC7-BD65-4873-A287-2553E31A722A}" destId="{0EC59105-AE9C-4559-A8C1-27345C6A0323}" srcOrd="0" destOrd="0" presId="urn:microsoft.com/office/officeart/2005/8/layout/radial2"/>
    <dgm:cxn modelId="{55E89943-3BFB-46FE-9920-8256912FFDF5}" type="presParOf" srcId="{B97EEBC7-BD65-4873-A287-2553E31A722A}" destId="{25C423E6-CDBF-42E4-A538-EF0F384F5F17}" srcOrd="1" destOrd="0" presId="urn:microsoft.com/office/officeart/2005/8/layout/radial2"/>
    <dgm:cxn modelId="{B9409ABD-61CA-4D11-87DB-DAA881636FF6}" type="presParOf" srcId="{37295D15-7595-4997-A4CA-FEA3D05C4DD8}" destId="{651E6A72-6B0D-439E-B58B-3279CB5C3C3E}" srcOrd="9" destOrd="0" presId="urn:microsoft.com/office/officeart/2005/8/layout/radial2"/>
    <dgm:cxn modelId="{711FD552-45DD-42A5-B05A-444034962A5C}" type="presParOf" srcId="{37295D15-7595-4997-A4CA-FEA3D05C4DD8}" destId="{D91CBD03-01DA-48B1-844D-97719926FF88}" srcOrd="10" destOrd="0" presId="urn:microsoft.com/office/officeart/2005/8/layout/radial2"/>
    <dgm:cxn modelId="{7CD8C1CD-55FA-4CA9-9B80-E2DA4DDC612A}" type="presParOf" srcId="{D91CBD03-01DA-48B1-844D-97719926FF88}" destId="{30952BC5-88FD-477E-94EB-CEE35021E3C6}" srcOrd="0" destOrd="0" presId="urn:microsoft.com/office/officeart/2005/8/layout/radial2"/>
    <dgm:cxn modelId="{EB10562D-6D35-421E-91BD-18A6898086CB}" type="presParOf" srcId="{D91CBD03-01DA-48B1-844D-97719926FF88}" destId="{9D0A6CC9-CEAC-47EF-80B8-88A83B674482}" srcOrd="1" destOrd="0" presId="urn:microsoft.com/office/officeart/2005/8/layout/radial2"/>
    <dgm:cxn modelId="{0CD32D02-8141-441B-BCFD-3725B7A54483}" type="presParOf" srcId="{37295D15-7595-4997-A4CA-FEA3D05C4DD8}" destId="{DB1D695F-4D20-4DC3-B31C-7819A12FF8ED}" srcOrd="11" destOrd="0" presId="urn:microsoft.com/office/officeart/2005/8/layout/radial2"/>
    <dgm:cxn modelId="{49CDEC47-49DF-43CC-8E88-6EA22C12FBC1}" type="presParOf" srcId="{37295D15-7595-4997-A4CA-FEA3D05C4DD8}" destId="{7380650F-365A-472F-9243-630700FF8476}" srcOrd="12" destOrd="0" presId="urn:microsoft.com/office/officeart/2005/8/layout/radial2"/>
    <dgm:cxn modelId="{D5E1AAFA-DCE8-4F6D-AC15-3979493F09D0}" type="presParOf" srcId="{7380650F-365A-472F-9243-630700FF8476}" destId="{5776C6EA-4106-4477-BE27-5403F2154029}" srcOrd="0" destOrd="0" presId="urn:microsoft.com/office/officeart/2005/8/layout/radial2"/>
    <dgm:cxn modelId="{CA5A9FA5-2A62-426D-8188-DE654FD69F74}" type="presParOf" srcId="{7380650F-365A-472F-9243-630700FF8476}" destId="{B8DB0FA2-DC82-4863-B4FF-7FA21C29D52C}" srcOrd="1" destOrd="0" presId="urn:microsoft.com/office/officeart/2005/8/layout/radial2"/>
    <dgm:cxn modelId="{834FC410-8FE9-492F-956A-A5F93C39FA1D}" type="presParOf" srcId="{37295D15-7595-4997-A4CA-FEA3D05C4DD8}" destId="{F100AD20-C727-48F1-A7E4-C209FC350A66}" srcOrd="13" destOrd="0" presId="urn:microsoft.com/office/officeart/2005/8/layout/radial2"/>
    <dgm:cxn modelId="{4ACF252C-ECF1-422E-A074-D670E75FEDA5}" type="presParOf" srcId="{37295D15-7595-4997-A4CA-FEA3D05C4DD8}" destId="{DC9F001E-9094-4178-BB89-77FD1F383518}" srcOrd="14" destOrd="0" presId="urn:microsoft.com/office/officeart/2005/8/layout/radial2"/>
    <dgm:cxn modelId="{0221C247-FA6C-41FD-A555-45DBCDFDE289}" type="presParOf" srcId="{DC9F001E-9094-4178-BB89-77FD1F383518}" destId="{7155F047-BF43-4426-A906-B28201CB0EF7}" srcOrd="0" destOrd="0" presId="urn:microsoft.com/office/officeart/2005/8/layout/radial2"/>
    <dgm:cxn modelId="{C9A8E916-DD0D-44D5-8F1A-774B2865CEEB}" type="presParOf" srcId="{DC9F001E-9094-4178-BB89-77FD1F383518}" destId="{AC7FFC81-B377-4538-8467-BE37401D4ABA}" srcOrd="1" destOrd="0" presId="urn:microsoft.com/office/officeart/2005/8/layout/radial2"/>
    <dgm:cxn modelId="{81C43276-F992-435E-B769-ADEDE3347E0E}" type="presParOf" srcId="{37295D15-7595-4997-A4CA-FEA3D05C4DD8}" destId="{DD04B294-0213-4299-B277-604D392F4AEC}" srcOrd="15" destOrd="0" presId="urn:microsoft.com/office/officeart/2005/8/layout/radial2"/>
    <dgm:cxn modelId="{1F46628D-31E1-4CDD-B319-96E323020ED0}" type="presParOf" srcId="{37295D15-7595-4997-A4CA-FEA3D05C4DD8}" destId="{26D89776-79C3-4A79-8050-C79F5AB12709}" srcOrd="16" destOrd="0" presId="urn:microsoft.com/office/officeart/2005/8/layout/radial2"/>
    <dgm:cxn modelId="{D34C4DAF-BC55-4A07-8A2C-4A579FAFCF3F}" type="presParOf" srcId="{26D89776-79C3-4A79-8050-C79F5AB12709}" destId="{B1FDA00D-04FA-4710-945F-70E095F57D36}" srcOrd="0" destOrd="0" presId="urn:microsoft.com/office/officeart/2005/8/layout/radial2"/>
    <dgm:cxn modelId="{CBF81C85-BEDF-4A2A-8ABE-3001C7712C4B}" type="presParOf" srcId="{26D89776-79C3-4A79-8050-C79F5AB12709}" destId="{C2359D0B-888E-45D2-8697-AB544125D02F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6459787-A037-4C1C-AB61-A860D1DB412B}" type="doc">
      <dgm:prSet loTypeId="urn:microsoft.com/office/officeart/2005/8/layout/cycle6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F786DA08-9739-40C5-9AD1-481AFD3597D2}">
      <dgm:prSet phldrT="[Text]" custT="1"/>
      <dgm:spPr/>
      <dgm:t>
        <a:bodyPr/>
        <a:lstStyle/>
        <a:p>
          <a:r>
            <a:rPr lang="en-GB" sz="1600" b="1" smtClean="0">
              <a:solidFill>
                <a:schemeClr val="tx1"/>
              </a:solidFill>
            </a:rPr>
            <a:t>Reflective</a:t>
          </a:r>
          <a:br>
            <a:rPr lang="en-GB" sz="1600" b="1" smtClean="0">
              <a:solidFill>
                <a:schemeClr val="tx1"/>
              </a:solidFill>
            </a:rPr>
          </a:br>
          <a:r>
            <a:rPr lang="en-GB" sz="1600" b="1" smtClean="0">
              <a:solidFill>
                <a:schemeClr val="tx1"/>
              </a:solidFill>
            </a:rPr>
            <a:t>(Low)</a:t>
          </a:r>
          <a:endParaRPr lang="en-GB" sz="1600" b="1" dirty="0">
            <a:solidFill>
              <a:schemeClr val="tx1"/>
            </a:solidFill>
          </a:endParaRPr>
        </a:p>
      </dgm:t>
    </dgm:pt>
    <dgm:pt modelId="{2E884482-B59E-4E95-BD80-132A6F109955}" type="parTrans" cxnId="{FACF4E3A-39B7-48B0-A583-9DE795C08398}">
      <dgm:prSet/>
      <dgm:spPr/>
      <dgm:t>
        <a:bodyPr/>
        <a:lstStyle/>
        <a:p>
          <a:endParaRPr lang="en-GB" sz="2400" b="1">
            <a:solidFill>
              <a:schemeClr val="tx1"/>
            </a:solidFill>
          </a:endParaRPr>
        </a:p>
      </dgm:t>
    </dgm:pt>
    <dgm:pt modelId="{54E7DB95-BBD6-4812-9CC0-11433A0FEE45}" type="sibTrans" cxnId="{FACF4E3A-39B7-48B0-A583-9DE795C08398}">
      <dgm:prSet/>
      <dgm:spPr/>
      <dgm:t>
        <a:bodyPr/>
        <a:lstStyle/>
        <a:p>
          <a:endParaRPr lang="en-GB" sz="2400" b="1">
            <a:solidFill>
              <a:schemeClr val="tx1"/>
            </a:solidFill>
          </a:endParaRPr>
        </a:p>
      </dgm:t>
    </dgm:pt>
    <dgm:pt modelId="{6F2F8930-9ED3-4218-B004-4167D1917D29}">
      <dgm:prSet phldrT="[Text]" custT="1"/>
      <dgm:spPr/>
      <dgm:t>
        <a:bodyPr/>
        <a:lstStyle/>
        <a:p>
          <a:r>
            <a:rPr lang="en-GB" sz="1600" b="1" smtClean="0">
              <a:solidFill>
                <a:schemeClr val="tx1"/>
              </a:solidFill>
            </a:rPr>
            <a:t>Reflective</a:t>
          </a:r>
          <a:br>
            <a:rPr lang="en-GB" sz="1600" b="1" smtClean="0">
              <a:solidFill>
                <a:schemeClr val="tx1"/>
              </a:solidFill>
            </a:rPr>
          </a:br>
          <a:r>
            <a:rPr lang="en-GB" sz="1600" b="1" smtClean="0">
              <a:solidFill>
                <a:schemeClr val="tx1"/>
              </a:solidFill>
            </a:rPr>
            <a:t>(High)</a:t>
          </a:r>
          <a:endParaRPr lang="en-GB" sz="1600" b="1" dirty="0">
            <a:solidFill>
              <a:schemeClr val="tx1"/>
            </a:solidFill>
          </a:endParaRPr>
        </a:p>
      </dgm:t>
    </dgm:pt>
    <dgm:pt modelId="{9B9AEA5B-41EA-4DB1-9588-1F2DFEC7868B}" type="parTrans" cxnId="{B48BE0CD-68B8-48DF-8270-D10A91F0F2D9}">
      <dgm:prSet/>
      <dgm:spPr/>
      <dgm:t>
        <a:bodyPr/>
        <a:lstStyle/>
        <a:p>
          <a:endParaRPr lang="en-GB" sz="2400" b="1">
            <a:solidFill>
              <a:schemeClr val="tx1"/>
            </a:solidFill>
          </a:endParaRPr>
        </a:p>
      </dgm:t>
    </dgm:pt>
    <dgm:pt modelId="{66439F26-5ADA-4D80-A140-C20C01DD5990}" type="sibTrans" cxnId="{B48BE0CD-68B8-48DF-8270-D10A91F0F2D9}">
      <dgm:prSet/>
      <dgm:spPr/>
      <dgm:t>
        <a:bodyPr/>
        <a:lstStyle/>
        <a:p>
          <a:endParaRPr lang="en-GB" sz="2400" b="1">
            <a:solidFill>
              <a:schemeClr val="tx1"/>
            </a:solidFill>
          </a:endParaRPr>
        </a:p>
      </dgm:t>
    </dgm:pt>
    <dgm:pt modelId="{5312F911-373C-4FE7-9D9E-82F7EA5C1A1B}">
      <dgm:prSet phldrT="[Text]" custT="1"/>
      <dgm:spPr/>
      <dgm:t>
        <a:bodyPr/>
        <a:lstStyle/>
        <a:p>
          <a:r>
            <a:rPr lang="en-GB" sz="1800" b="1" smtClean="0">
              <a:solidFill>
                <a:schemeClr val="tx1"/>
              </a:solidFill>
            </a:rPr>
            <a:t>CRT display</a:t>
          </a:r>
          <a:endParaRPr lang="en-GB" sz="1800" b="1" dirty="0">
            <a:solidFill>
              <a:schemeClr val="tx1"/>
            </a:solidFill>
          </a:endParaRPr>
        </a:p>
      </dgm:t>
    </dgm:pt>
    <dgm:pt modelId="{B61BA173-5108-470C-944B-E85928749532}" type="parTrans" cxnId="{AAA9C3D6-7FA1-427E-BAC3-D7444EF76DDB}">
      <dgm:prSet/>
      <dgm:spPr/>
      <dgm:t>
        <a:bodyPr/>
        <a:lstStyle/>
        <a:p>
          <a:endParaRPr lang="en-GB" sz="2400" b="1">
            <a:solidFill>
              <a:schemeClr val="tx1"/>
            </a:solidFill>
          </a:endParaRPr>
        </a:p>
      </dgm:t>
    </dgm:pt>
    <dgm:pt modelId="{72FB3417-0FE1-49A9-80C7-580D94899BE2}" type="sibTrans" cxnId="{AAA9C3D6-7FA1-427E-BAC3-D7444EF76DDB}">
      <dgm:prSet/>
      <dgm:spPr/>
      <dgm:t>
        <a:bodyPr/>
        <a:lstStyle/>
        <a:p>
          <a:endParaRPr lang="en-GB" sz="2400" b="1">
            <a:solidFill>
              <a:schemeClr val="tx1"/>
            </a:solidFill>
          </a:endParaRPr>
        </a:p>
      </dgm:t>
    </dgm:pt>
    <dgm:pt modelId="{1C46CC74-EC1A-4F9F-8408-65DE2856E339}">
      <dgm:prSet phldrT="[Text]" custT="1"/>
      <dgm:spPr/>
      <dgm:t>
        <a:bodyPr/>
        <a:lstStyle/>
        <a:p>
          <a:r>
            <a:rPr lang="en-GB" sz="1600" b="1" smtClean="0">
              <a:solidFill>
                <a:schemeClr val="tx1"/>
              </a:solidFill>
            </a:rPr>
            <a:t>35mm projection</a:t>
          </a:r>
          <a:endParaRPr lang="en-GB" sz="1600" b="1" dirty="0">
            <a:solidFill>
              <a:schemeClr val="tx1"/>
            </a:solidFill>
          </a:endParaRPr>
        </a:p>
      </dgm:t>
    </dgm:pt>
    <dgm:pt modelId="{46A315E8-16D0-4F34-A329-1B13FF6B34DA}" type="parTrans" cxnId="{4786C7D7-C750-4D48-8907-1129212E80FD}">
      <dgm:prSet/>
      <dgm:spPr/>
      <dgm:t>
        <a:bodyPr/>
        <a:lstStyle/>
        <a:p>
          <a:endParaRPr lang="en-GB" sz="2400" b="1">
            <a:solidFill>
              <a:schemeClr val="tx1"/>
            </a:solidFill>
          </a:endParaRPr>
        </a:p>
      </dgm:t>
    </dgm:pt>
    <dgm:pt modelId="{6AE9D679-3A11-42C7-B0E4-6045DB83CF5B}" type="sibTrans" cxnId="{4786C7D7-C750-4D48-8907-1129212E80FD}">
      <dgm:prSet/>
      <dgm:spPr/>
      <dgm:t>
        <a:bodyPr/>
        <a:lstStyle/>
        <a:p>
          <a:endParaRPr lang="en-GB" sz="2400" b="1">
            <a:solidFill>
              <a:schemeClr val="tx1"/>
            </a:solidFill>
          </a:endParaRPr>
        </a:p>
      </dgm:t>
    </dgm:pt>
    <dgm:pt modelId="{46A13778-697E-49EE-8487-58ACB6B05596}">
      <dgm:prSet phldrT="[Text]" custT="1"/>
      <dgm:spPr/>
      <dgm:t>
        <a:bodyPr/>
        <a:lstStyle/>
        <a:p>
          <a:r>
            <a:rPr lang="en-GB" sz="1800" b="1" smtClean="0">
              <a:solidFill>
                <a:schemeClr val="tx1"/>
              </a:solidFill>
            </a:rPr>
            <a:t>Textile</a:t>
          </a:r>
          <a:endParaRPr lang="en-GB" sz="1800" b="1" dirty="0">
            <a:solidFill>
              <a:schemeClr val="tx1"/>
            </a:solidFill>
          </a:endParaRPr>
        </a:p>
      </dgm:t>
    </dgm:pt>
    <dgm:pt modelId="{3AED5FC0-DB97-4D46-BEA1-151B7F682D1D}" type="parTrans" cxnId="{5F033F23-25BC-44E4-9122-7B635A31A38C}">
      <dgm:prSet/>
      <dgm:spPr/>
      <dgm:t>
        <a:bodyPr/>
        <a:lstStyle/>
        <a:p>
          <a:endParaRPr lang="en-GB" sz="2400" b="1">
            <a:solidFill>
              <a:schemeClr val="tx1"/>
            </a:solidFill>
          </a:endParaRPr>
        </a:p>
      </dgm:t>
    </dgm:pt>
    <dgm:pt modelId="{E133F83C-7B40-4673-AC20-562394E7E702}" type="sibTrans" cxnId="{5F033F23-25BC-44E4-9122-7B635A31A38C}">
      <dgm:prSet/>
      <dgm:spPr/>
      <dgm:t>
        <a:bodyPr/>
        <a:lstStyle/>
        <a:p>
          <a:endParaRPr lang="en-GB" sz="2400" b="1">
            <a:solidFill>
              <a:schemeClr val="tx1"/>
            </a:solidFill>
          </a:endParaRPr>
        </a:p>
      </dgm:t>
    </dgm:pt>
    <dgm:pt modelId="{D4DD1897-8E47-4ABC-B14C-247631335364}">
      <dgm:prSet phldrT="[Text]" custT="1"/>
      <dgm:spPr/>
      <dgm:t>
        <a:bodyPr/>
        <a:lstStyle/>
        <a:p>
          <a:r>
            <a:rPr lang="en-GB" sz="1600" b="1" smtClean="0">
              <a:solidFill>
                <a:schemeClr val="tx1"/>
              </a:solidFill>
            </a:rPr>
            <a:t>Reflective </a:t>
          </a:r>
          <a:br>
            <a:rPr lang="en-GB" sz="1600" b="1" smtClean="0">
              <a:solidFill>
                <a:schemeClr val="tx1"/>
              </a:solidFill>
            </a:rPr>
          </a:br>
          <a:r>
            <a:rPr lang="en-GB" sz="1600" b="1" smtClean="0">
              <a:solidFill>
                <a:schemeClr val="tx1"/>
              </a:solidFill>
            </a:rPr>
            <a:t>(Various)</a:t>
          </a:r>
          <a:endParaRPr lang="en-GB" sz="1600" b="1" dirty="0">
            <a:solidFill>
              <a:schemeClr val="tx1"/>
            </a:solidFill>
          </a:endParaRPr>
        </a:p>
      </dgm:t>
    </dgm:pt>
    <dgm:pt modelId="{2ADE87C2-03FC-42E9-B95A-73C1A39A1336}" type="parTrans" cxnId="{296D853A-8874-49AE-AE34-D9323036E80A}">
      <dgm:prSet/>
      <dgm:spPr/>
      <dgm:t>
        <a:bodyPr/>
        <a:lstStyle/>
        <a:p>
          <a:endParaRPr lang="en-GB" sz="2400" b="1">
            <a:solidFill>
              <a:schemeClr val="tx1"/>
            </a:solidFill>
          </a:endParaRPr>
        </a:p>
      </dgm:t>
    </dgm:pt>
    <dgm:pt modelId="{8940AE2B-57F0-4228-AE8F-F0A04DCC87D9}" type="sibTrans" cxnId="{296D853A-8874-49AE-AE34-D9323036E80A}">
      <dgm:prSet/>
      <dgm:spPr/>
      <dgm:t>
        <a:bodyPr/>
        <a:lstStyle/>
        <a:p>
          <a:endParaRPr lang="en-GB" sz="2400" b="1">
            <a:solidFill>
              <a:schemeClr val="tx1"/>
            </a:solidFill>
          </a:endParaRPr>
        </a:p>
      </dgm:t>
    </dgm:pt>
    <dgm:pt modelId="{8A22A705-8B3D-4D1B-908F-222FE71122C6}">
      <dgm:prSet phldrT="[Text]" custT="1"/>
      <dgm:spPr/>
      <dgm:t>
        <a:bodyPr/>
        <a:lstStyle/>
        <a:p>
          <a:r>
            <a:rPr lang="en-GB" sz="1800" b="1" smtClean="0">
              <a:solidFill>
                <a:schemeClr val="tx1"/>
              </a:solidFill>
            </a:rPr>
            <a:t>BIT</a:t>
          </a:r>
          <a:endParaRPr lang="en-GB" sz="1800" b="1" dirty="0">
            <a:solidFill>
              <a:schemeClr val="tx1"/>
            </a:solidFill>
          </a:endParaRPr>
        </a:p>
      </dgm:t>
    </dgm:pt>
    <dgm:pt modelId="{591FBA73-C166-4CDC-BFD4-FD39DE2F8ADB}" type="parTrans" cxnId="{63237CB7-775E-4BA2-9824-6D2845C72E9E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BB2A5D08-94B0-459A-9ADF-B8F9A5D16C6C}" type="sibTrans" cxnId="{63237CB7-775E-4BA2-9824-6D2845C72E9E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18F6D2AE-DF82-494B-9F1A-6997582B2BFC}">
      <dgm:prSet phldrT="[Text]" custT="1"/>
      <dgm:spPr/>
      <dgm:t>
        <a:bodyPr/>
        <a:lstStyle/>
        <a:p>
          <a:r>
            <a:rPr lang="en-GB" sz="1600" b="1" smtClean="0">
              <a:solidFill>
                <a:schemeClr val="tx1"/>
              </a:solidFill>
            </a:rPr>
            <a:t>Cut-sheet</a:t>
          </a:r>
          <a:endParaRPr lang="en-GB" sz="1600" b="1" dirty="0">
            <a:solidFill>
              <a:schemeClr val="tx1"/>
            </a:solidFill>
          </a:endParaRPr>
        </a:p>
      </dgm:t>
    </dgm:pt>
    <dgm:pt modelId="{76DBE42B-41EC-4753-B7B5-8355E587B094}" type="parTrans" cxnId="{58FAEE4A-EF63-4F34-92C1-686B7CC86889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B299E4A1-1A84-416B-BE8E-36B19B3705EF}" type="sibTrans" cxnId="{58FAEE4A-EF63-4F34-92C1-686B7CC86889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F60014F8-6B60-42B3-8FC6-60B7E66EC027}" type="pres">
      <dgm:prSet presAssocID="{66459787-A037-4C1C-AB61-A860D1DB412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EA1FEB4-3178-416C-B5FD-DE3700DBC460}" type="pres">
      <dgm:prSet presAssocID="{F786DA08-9739-40C5-9AD1-481AFD3597D2}" presName="node" presStyleLbl="node1" presStyleIdx="0" presStyleCnt="8" custScaleX="11740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04C05ED-ECA8-49CD-9372-DE85EC57CC87}" type="pres">
      <dgm:prSet presAssocID="{F786DA08-9739-40C5-9AD1-481AFD3597D2}" presName="spNode" presStyleCnt="0"/>
      <dgm:spPr/>
      <dgm:t>
        <a:bodyPr/>
        <a:lstStyle/>
        <a:p>
          <a:endParaRPr lang="en-GB"/>
        </a:p>
      </dgm:t>
    </dgm:pt>
    <dgm:pt modelId="{0865FBC0-7B6D-4DAC-8C19-514AEFE9648C}" type="pres">
      <dgm:prSet presAssocID="{54E7DB95-BBD6-4812-9CC0-11433A0FEE45}" presName="sibTrans" presStyleLbl="sibTrans1D1" presStyleIdx="0" presStyleCnt="8"/>
      <dgm:spPr/>
      <dgm:t>
        <a:bodyPr/>
        <a:lstStyle/>
        <a:p>
          <a:endParaRPr lang="en-GB"/>
        </a:p>
      </dgm:t>
    </dgm:pt>
    <dgm:pt modelId="{5E46920D-615B-4314-966D-381388813645}" type="pres">
      <dgm:prSet presAssocID="{6F2F8930-9ED3-4218-B004-4167D1917D29}" presName="node" presStyleLbl="node1" presStyleIdx="1" presStyleCnt="8" custScaleX="11336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BFEFD34-F169-498A-B93A-A6A435664725}" type="pres">
      <dgm:prSet presAssocID="{6F2F8930-9ED3-4218-B004-4167D1917D29}" presName="spNode" presStyleCnt="0"/>
      <dgm:spPr/>
      <dgm:t>
        <a:bodyPr/>
        <a:lstStyle/>
        <a:p>
          <a:endParaRPr lang="en-GB"/>
        </a:p>
      </dgm:t>
    </dgm:pt>
    <dgm:pt modelId="{AD3F4409-8874-4A36-B493-E0D82E848227}" type="pres">
      <dgm:prSet presAssocID="{66439F26-5ADA-4D80-A140-C20C01DD5990}" presName="sibTrans" presStyleLbl="sibTrans1D1" presStyleIdx="1" presStyleCnt="8"/>
      <dgm:spPr/>
      <dgm:t>
        <a:bodyPr/>
        <a:lstStyle/>
        <a:p>
          <a:endParaRPr lang="en-GB"/>
        </a:p>
      </dgm:t>
    </dgm:pt>
    <dgm:pt modelId="{38B49BBB-C9C8-43F5-9A80-E15BBCACF762}" type="pres">
      <dgm:prSet presAssocID="{D4DD1897-8E47-4ABC-B14C-247631335364}" presName="node" presStyleLbl="node1" presStyleIdx="2" presStyleCnt="8" custScaleX="11620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563E130-12A1-42C6-9F85-90DFD469E26E}" type="pres">
      <dgm:prSet presAssocID="{D4DD1897-8E47-4ABC-B14C-247631335364}" presName="spNode" presStyleCnt="0"/>
      <dgm:spPr/>
      <dgm:t>
        <a:bodyPr/>
        <a:lstStyle/>
        <a:p>
          <a:endParaRPr lang="en-GB"/>
        </a:p>
      </dgm:t>
    </dgm:pt>
    <dgm:pt modelId="{8570E1B8-055E-456B-934D-82D554E84298}" type="pres">
      <dgm:prSet presAssocID="{8940AE2B-57F0-4228-AE8F-F0A04DCC87D9}" presName="sibTrans" presStyleLbl="sibTrans1D1" presStyleIdx="2" presStyleCnt="8"/>
      <dgm:spPr/>
      <dgm:t>
        <a:bodyPr/>
        <a:lstStyle/>
        <a:p>
          <a:endParaRPr lang="en-GB"/>
        </a:p>
      </dgm:t>
    </dgm:pt>
    <dgm:pt modelId="{996816A2-C971-4543-9026-0AE5ED3A4DBB}" type="pres">
      <dgm:prSet presAssocID="{5312F911-373C-4FE7-9D9E-82F7EA5C1A1B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901CA8E-EA2B-47E4-8658-5ECB64962D12}" type="pres">
      <dgm:prSet presAssocID="{5312F911-373C-4FE7-9D9E-82F7EA5C1A1B}" presName="spNode" presStyleCnt="0"/>
      <dgm:spPr/>
      <dgm:t>
        <a:bodyPr/>
        <a:lstStyle/>
        <a:p>
          <a:endParaRPr lang="en-GB"/>
        </a:p>
      </dgm:t>
    </dgm:pt>
    <dgm:pt modelId="{EB655E2B-A9AB-443B-A1F8-1E7D9986FFB1}" type="pres">
      <dgm:prSet presAssocID="{72FB3417-0FE1-49A9-80C7-580D94899BE2}" presName="sibTrans" presStyleLbl="sibTrans1D1" presStyleIdx="3" presStyleCnt="8"/>
      <dgm:spPr/>
      <dgm:t>
        <a:bodyPr/>
        <a:lstStyle/>
        <a:p>
          <a:endParaRPr lang="en-GB"/>
        </a:p>
      </dgm:t>
    </dgm:pt>
    <dgm:pt modelId="{E5ADCC71-CAE2-4ABB-86FF-173FC1959A2A}" type="pres">
      <dgm:prSet presAssocID="{1C46CC74-EC1A-4F9F-8408-65DE2856E339}" presName="node" presStyleLbl="node1" presStyleIdx="4" presStyleCnt="8" custScaleX="13350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83F942A-097D-4FAC-9A59-C7F8A7FFDB70}" type="pres">
      <dgm:prSet presAssocID="{1C46CC74-EC1A-4F9F-8408-65DE2856E339}" presName="spNode" presStyleCnt="0"/>
      <dgm:spPr/>
      <dgm:t>
        <a:bodyPr/>
        <a:lstStyle/>
        <a:p>
          <a:endParaRPr lang="en-GB"/>
        </a:p>
      </dgm:t>
    </dgm:pt>
    <dgm:pt modelId="{7C2D1B95-9EA9-44F8-8F56-D0F97B80A9C5}" type="pres">
      <dgm:prSet presAssocID="{6AE9D679-3A11-42C7-B0E4-6045DB83CF5B}" presName="sibTrans" presStyleLbl="sibTrans1D1" presStyleIdx="4" presStyleCnt="8"/>
      <dgm:spPr/>
      <dgm:t>
        <a:bodyPr/>
        <a:lstStyle/>
        <a:p>
          <a:endParaRPr lang="en-GB"/>
        </a:p>
      </dgm:t>
    </dgm:pt>
    <dgm:pt modelId="{D0D9C4EC-0A47-483F-B7A6-D89FE9BC747E}" type="pres">
      <dgm:prSet presAssocID="{18F6D2AE-DF82-494B-9F1A-6997582B2BFC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87DA1D9-679F-40B0-9E3E-E117764EF8B2}" type="pres">
      <dgm:prSet presAssocID="{18F6D2AE-DF82-494B-9F1A-6997582B2BFC}" presName="spNode" presStyleCnt="0"/>
      <dgm:spPr/>
      <dgm:t>
        <a:bodyPr/>
        <a:lstStyle/>
        <a:p>
          <a:endParaRPr lang="en-GB"/>
        </a:p>
      </dgm:t>
    </dgm:pt>
    <dgm:pt modelId="{B4178EB7-DF04-4F1C-8248-8EB33592A744}" type="pres">
      <dgm:prSet presAssocID="{B299E4A1-1A84-416B-BE8E-36B19B3705EF}" presName="sibTrans" presStyleLbl="sibTrans1D1" presStyleIdx="5" presStyleCnt="8"/>
      <dgm:spPr/>
      <dgm:t>
        <a:bodyPr/>
        <a:lstStyle/>
        <a:p>
          <a:endParaRPr lang="en-GB"/>
        </a:p>
      </dgm:t>
    </dgm:pt>
    <dgm:pt modelId="{0BB28492-CE44-4D9B-BD6B-0CE0DB30A632}" type="pres">
      <dgm:prSet presAssocID="{46A13778-697E-49EE-8487-58ACB6B05596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74AC151-D7E9-44B1-8467-018D8A694D08}" type="pres">
      <dgm:prSet presAssocID="{46A13778-697E-49EE-8487-58ACB6B05596}" presName="spNode" presStyleCnt="0"/>
      <dgm:spPr/>
      <dgm:t>
        <a:bodyPr/>
        <a:lstStyle/>
        <a:p>
          <a:endParaRPr lang="en-GB"/>
        </a:p>
      </dgm:t>
    </dgm:pt>
    <dgm:pt modelId="{CEBEBBFF-BD03-4393-98DB-D7BEC79059B3}" type="pres">
      <dgm:prSet presAssocID="{E133F83C-7B40-4673-AC20-562394E7E702}" presName="sibTrans" presStyleLbl="sibTrans1D1" presStyleIdx="6" presStyleCnt="8"/>
      <dgm:spPr/>
      <dgm:t>
        <a:bodyPr/>
        <a:lstStyle/>
        <a:p>
          <a:endParaRPr lang="en-GB"/>
        </a:p>
      </dgm:t>
    </dgm:pt>
    <dgm:pt modelId="{701C1329-A9C2-4934-B23D-4DACA8D7F91A}" type="pres">
      <dgm:prSet presAssocID="{8A22A705-8B3D-4D1B-908F-222FE71122C6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A57B3B3-2DF7-4B19-96CD-1A561828C340}" type="pres">
      <dgm:prSet presAssocID="{8A22A705-8B3D-4D1B-908F-222FE71122C6}" presName="spNode" presStyleCnt="0"/>
      <dgm:spPr/>
      <dgm:t>
        <a:bodyPr/>
        <a:lstStyle/>
        <a:p>
          <a:endParaRPr lang="en-GB"/>
        </a:p>
      </dgm:t>
    </dgm:pt>
    <dgm:pt modelId="{A5AC0D2C-D75C-42AE-B169-E6B1B67F8969}" type="pres">
      <dgm:prSet presAssocID="{BB2A5D08-94B0-459A-9ADF-B8F9A5D16C6C}" presName="sibTrans" presStyleLbl="sibTrans1D1" presStyleIdx="7" presStyleCnt="8"/>
      <dgm:spPr/>
      <dgm:t>
        <a:bodyPr/>
        <a:lstStyle/>
        <a:p>
          <a:endParaRPr lang="en-GB"/>
        </a:p>
      </dgm:t>
    </dgm:pt>
  </dgm:ptLst>
  <dgm:cxnLst>
    <dgm:cxn modelId="{954A3B59-C6D8-45F0-A27B-86230697C102}" type="presOf" srcId="{E133F83C-7B40-4673-AC20-562394E7E702}" destId="{CEBEBBFF-BD03-4393-98DB-D7BEC79059B3}" srcOrd="0" destOrd="0" presId="urn:microsoft.com/office/officeart/2005/8/layout/cycle6"/>
    <dgm:cxn modelId="{FACF4E3A-39B7-48B0-A583-9DE795C08398}" srcId="{66459787-A037-4C1C-AB61-A860D1DB412B}" destId="{F786DA08-9739-40C5-9AD1-481AFD3597D2}" srcOrd="0" destOrd="0" parTransId="{2E884482-B59E-4E95-BD80-132A6F109955}" sibTransId="{54E7DB95-BBD6-4812-9CC0-11433A0FEE45}"/>
    <dgm:cxn modelId="{956DA98E-998B-431C-9174-34DBD8BB824E}" type="presOf" srcId="{D4DD1897-8E47-4ABC-B14C-247631335364}" destId="{38B49BBB-C9C8-43F5-9A80-E15BBCACF762}" srcOrd="0" destOrd="0" presId="urn:microsoft.com/office/officeart/2005/8/layout/cycle6"/>
    <dgm:cxn modelId="{49945832-0C57-4F24-BF34-B4090CB5D2DD}" type="presOf" srcId="{BB2A5D08-94B0-459A-9ADF-B8F9A5D16C6C}" destId="{A5AC0D2C-D75C-42AE-B169-E6B1B67F8969}" srcOrd="0" destOrd="0" presId="urn:microsoft.com/office/officeart/2005/8/layout/cycle6"/>
    <dgm:cxn modelId="{83EF6B7B-7700-42C8-A723-3B0804AD2C47}" type="presOf" srcId="{54E7DB95-BBD6-4812-9CC0-11433A0FEE45}" destId="{0865FBC0-7B6D-4DAC-8C19-514AEFE9648C}" srcOrd="0" destOrd="0" presId="urn:microsoft.com/office/officeart/2005/8/layout/cycle6"/>
    <dgm:cxn modelId="{27E8508C-CD86-4173-8175-E117F89D2F39}" type="presOf" srcId="{66439F26-5ADA-4D80-A140-C20C01DD5990}" destId="{AD3F4409-8874-4A36-B493-E0D82E848227}" srcOrd="0" destOrd="0" presId="urn:microsoft.com/office/officeart/2005/8/layout/cycle6"/>
    <dgm:cxn modelId="{E75322D9-552C-4BD7-91B5-8C1131BB7230}" type="presOf" srcId="{8940AE2B-57F0-4228-AE8F-F0A04DCC87D9}" destId="{8570E1B8-055E-456B-934D-82D554E84298}" srcOrd="0" destOrd="0" presId="urn:microsoft.com/office/officeart/2005/8/layout/cycle6"/>
    <dgm:cxn modelId="{B00426A4-4599-490F-8684-874D1FEDB45A}" type="presOf" srcId="{6AE9D679-3A11-42C7-B0E4-6045DB83CF5B}" destId="{7C2D1B95-9EA9-44F8-8F56-D0F97B80A9C5}" srcOrd="0" destOrd="0" presId="urn:microsoft.com/office/officeart/2005/8/layout/cycle6"/>
    <dgm:cxn modelId="{4786C7D7-C750-4D48-8907-1129212E80FD}" srcId="{66459787-A037-4C1C-AB61-A860D1DB412B}" destId="{1C46CC74-EC1A-4F9F-8408-65DE2856E339}" srcOrd="4" destOrd="0" parTransId="{46A315E8-16D0-4F34-A329-1B13FF6B34DA}" sibTransId="{6AE9D679-3A11-42C7-B0E4-6045DB83CF5B}"/>
    <dgm:cxn modelId="{722541E6-E90F-44C2-B9D6-C12D99F75B01}" type="presOf" srcId="{6F2F8930-9ED3-4218-B004-4167D1917D29}" destId="{5E46920D-615B-4314-966D-381388813645}" srcOrd="0" destOrd="0" presId="urn:microsoft.com/office/officeart/2005/8/layout/cycle6"/>
    <dgm:cxn modelId="{836BB5FA-416E-4B37-ABBE-890786F2589D}" type="presOf" srcId="{66459787-A037-4C1C-AB61-A860D1DB412B}" destId="{F60014F8-6B60-42B3-8FC6-60B7E66EC027}" srcOrd="0" destOrd="0" presId="urn:microsoft.com/office/officeart/2005/8/layout/cycle6"/>
    <dgm:cxn modelId="{5F033F23-25BC-44E4-9122-7B635A31A38C}" srcId="{66459787-A037-4C1C-AB61-A860D1DB412B}" destId="{46A13778-697E-49EE-8487-58ACB6B05596}" srcOrd="6" destOrd="0" parTransId="{3AED5FC0-DB97-4D46-BEA1-151B7F682D1D}" sibTransId="{E133F83C-7B40-4673-AC20-562394E7E702}"/>
    <dgm:cxn modelId="{5CD57BE4-B916-4590-97CF-1C19D3B6E2BD}" type="presOf" srcId="{F786DA08-9739-40C5-9AD1-481AFD3597D2}" destId="{FEA1FEB4-3178-416C-B5FD-DE3700DBC460}" srcOrd="0" destOrd="0" presId="urn:microsoft.com/office/officeart/2005/8/layout/cycle6"/>
    <dgm:cxn modelId="{63237CB7-775E-4BA2-9824-6D2845C72E9E}" srcId="{66459787-A037-4C1C-AB61-A860D1DB412B}" destId="{8A22A705-8B3D-4D1B-908F-222FE71122C6}" srcOrd="7" destOrd="0" parTransId="{591FBA73-C166-4CDC-BFD4-FD39DE2F8ADB}" sibTransId="{BB2A5D08-94B0-459A-9ADF-B8F9A5D16C6C}"/>
    <dgm:cxn modelId="{F32B5181-275C-4B87-9C8C-17556A615587}" type="presOf" srcId="{5312F911-373C-4FE7-9D9E-82F7EA5C1A1B}" destId="{996816A2-C971-4543-9026-0AE5ED3A4DBB}" srcOrd="0" destOrd="0" presId="urn:microsoft.com/office/officeart/2005/8/layout/cycle6"/>
    <dgm:cxn modelId="{296D853A-8874-49AE-AE34-D9323036E80A}" srcId="{66459787-A037-4C1C-AB61-A860D1DB412B}" destId="{D4DD1897-8E47-4ABC-B14C-247631335364}" srcOrd="2" destOrd="0" parTransId="{2ADE87C2-03FC-42E9-B95A-73C1A39A1336}" sibTransId="{8940AE2B-57F0-4228-AE8F-F0A04DCC87D9}"/>
    <dgm:cxn modelId="{9178C57A-9BAA-4AED-B235-A8A7A2829535}" type="presOf" srcId="{B299E4A1-1A84-416B-BE8E-36B19B3705EF}" destId="{B4178EB7-DF04-4F1C-8248-8EB33592A744}" srcOrd="0" destOrd="0" presId="urn:microsoft.com/office/officeart/2005/8/layout/cycle6"/>
    <dgm:cxn modelId="{A0673D39-9E57-4EFA-AAB5-62005E993431}" type="presOf" srcId="{1C46CC74-EC1A-4F9F-8408-65DE2856E339}" destId="{E5ADCC71-CAE2-4ABB-86FF-173FC1959A2A}" srcOrd="0" destOrd="0" presId="urn:microsoft.com/office/officeart/2005/8/layout/cycle6"/>
    <dgm:cxn modelId="{C5E34F1B-9455-4C05-AA02-1427D78797E1}" type="presOf" srcId="{72FB3417-0FE1-49A9-80C7-580D94899BE2}" destId="{EB655E2B-A9AB-443B-A1F8-1E7D9986FFB1}" srcOrd="0" destOrd="0" presId="urn:microsoft.com/office/officeart/2005/8/layout/cycle6"/>
    <dgm:cxn modelId="{B48BE0CD-68B8-48DF-8270-D10A91F0F2D9}" srcId="{66459787-A037-4C1C-AB61-A860D1DB412B}" destId="{6F2F8930-9ED3-4218-B004-4167D1917D29}" srcOrd="1" destOrd="0" parTransId="{9B9AEA5B-41EA-4DB1-9588-1F2DFEC7868B}" sibTransId="{66439F26-5ADA-4D80-A140-C20C01DD5990}"/>
    <dgm:cxn modelId="{AAA9C3D6-7FA1-427E-BAC3-D7444EF76DDB}" srcId="{66459787-A037-4C1C-AB61-A860D1DB412B}" destId="{5312F911-373C-4FE7-9D9E-82F7EA5C1A1B}" srcOrd="3" destOrd="0" parTransId="{B61BA173-5108-470C-944B-E85928749532}" sibTransId="{72FB3417-0FE1-49A9-80C7-580D94899BE2}"/>
    <dgm:cxn modelId="{649BC80F-2BEA-4A24-9356-172C1535B343}" type="presOf" srcId="{46A13778-697E-49EE-8487-58ACB6B05596}" destId="{0BB28492-CE44-4D9B-BD6B-0CE0DB30A632}" srcOrd="0" destOrd="0" presId="urn:microsoft.com/office/officeart/2005/8/layout/cycle6"/>
    <dgm:cxn modelId="{181D82BC-CC1A-4ECF-B916-6A47E2E4C9E0}" type="presOf" srcId="{8A22A705-8B3D-4D1B-908F-222FE71122C6}" destId="{701C1329-A9C2-4934-B23D-4DACA8D7F91A}" srcOrd="0" destOrd="0" presId="urn:microsoft.com/office/officeart/2005/8/layout/cycle6"/>
    <dgm:cxn modelId="{C3C992E4-1CD0-4466-9575-D25E739F0093}" type="presOf" srcId="{18F6D2AE-DF82-494B-9F1A-6997582B2BFC}" destId="{D0D9C4EC-0A47-483F-B7A6-D89FE9BC747E}" srcOrd="0" destOrd="0" presId="urn:microsoft.com/office/officeart/2005/8/layout/cycle6"/>
    <dgm:cxn modelId="{58FAEE4A-EF63-4F34-92C1-686B7CC86889}" srcId="{66459787-A037-4C1C-AB61-A860D1DB412B}" destId="{18F6D2AE-DF82-494B-9F1A-6997582B2BFC}" srcOrd="5" destOrd="0" parTransId="{76DBE42B-41EC-4753-B7B5-8355E587B094}" sibTransId="{B299E4A1-1A84-416B-BE8E-36B19B3705EF}"/>
    <dgm:cxn modelId="{00A29E56-BA05-44B3-87E7-D9675222451A}" type="presParOf" srcId="{F60014F8-6B60-42B3-8FC6-60B7E66EC027}" destId="{FEA1FEB4-3178-416C-B5FD-DE3700DBC460}" srcOrd="0" destOrd="0" presId="urn:microsoft.com/office/officeart/2005/8/layout/cycle6"/>
    <dgm:cxn modelId="{DA498BE2-C6E5-44E8-AFAD-574C69CF06CC}" type="presParOf" srcId="{F60014F8-6B60-42B3-8FC6-60B7E66EC027}" destId="{404C05ED-ECA8-49CD-9372-DE85EC57CC87}" srcOrd="1" destOrd="0" presId="urn:microsoft.com/office/officeart/2005/8/layout/cycle6"/>
    <dgm:cxn modelId="{2101A3B2-79FE-4733-BABC-FD31C4DCC5DA}" type="presParOf" srcId="{F60014F8-6B60-42B3-8FC6-60B7E66EC027}" destId="{0865FBC0-7B6D-4DAC-8C19-514AEFE9648C}" srcOrd="2" destOrd="0" presId="urn:microsoft.com/office/officeart/2005/8/layout/cycle6"/>
    <dgm:cxn modelId="{BBF586A2-4769-4A3E-9CE6-34C83D3B6EC1}" type="presParOf" srcId="{F60014F8-6B60-42B3-8FC6-60B7E66EC027}" destId="{5E46920D-615B-4314-966D-381388813645}" srcOrd="3" destOrd="0" presId="urn:microsoft.com/office/officeart/2005/8/layout/cycle6"/>
    <dgm:cxn modelId="{6BD1A442-D082-4B88-BC79-B217B2A775EB}" type="presParOf" srcId="{F60014F8-6B60-42B3-8FC6-60B7E66EC027}" destId="{5BFEFD34-F169-498A-B93A-A6A435664725}" srcOrd="4" destOrd="0" presId="urn:microsoft.com/office/officeart/2005/8/layout/cycle6"/>
    <dgm:cxn modelId="{A8990CA2-9A04-4B97-ABC4-7E6A7860563B}" type="presParOf" srcId="{F60014F8-6B60-42B3-8FC6-60B7E66EC027}" destId="{AD3F4409-8874-4A36-B493-E0D82E848227}" srcOrd="5" destOrd="0" presId="urn:microsoft.com/office/officeart/2005/8/layout/cycle6"/>
    <dgm:cxn modelId="{CD0B1E4A-F795-4B2C-A7AB-72087467C01A}" type="presParOf" srcId="{F60014F8-6B60-42B3-8FC6-60B7E66EC027}" destId="{38B49BBB-C9C8-43F5-9A80-E15BBCACF762}" srcOrd="6" destOrd="0" presId="urn:microsoft.com/office/officeart/2005/8/layout/cycle6"/>
    <dgm:cxn modelId="{1691772E-E236-41DA-9224-AE544D6347EE}" type="presParOf" srcId="{F60014F8-6B60-42B3-8FC6-60B7E66EC027}" destId="{E563E130-12A1-42C6-9F85-90DFD469E26E}" srcOrd="7" destOrd="0" presId="urn:microsoft.com/office/officeart/2005/8/layout/cycle6"/>
    <dgm:cxn modelId="{FEEBA962-5518-4AB8-9863-D8B23FB1C2A3}" type="presParOf" srcId="{F60014F8-6B60-42B3-8FC6-60B7E66EC027}" destId="{8570E1B8-055E-456B-934D-82D554E84298}" srcOrd="8" destOrd="0" presId="urn:microsoft.com/office/officeart/2005/8/layout/cycle6"/>
    <dgm:cxn modelId="{A265F785-EA31-43EA-ACF1-0AAC25876E49}" type="presParOf" srcId="{F60014F8-6B60-42B3-8FC6-60B7E66EC027}" destId="{996816A2-C971-4543-9026-0AE5ED3A4DBB}" srcOrd="9" destOrd="0" presId="urn:microsoft.com/office/officeart/2005/8/layout/cycle6"/>
    <dgm:cxn modelId="{FCF306C2-599A-4BB1-9A9C-75AD3BE34A1B}" type="presParOf" srcId="{F60014F8-6B60-42B3-8FC6-60B7E66EC027}" destId="{A901CA8E-EA2B-47E4-8658-5ECB64962D12}" srcOrd="10" destOrd="0" presId="urn:microsoft.com/office/officeart/2005/8/layout/cycle6"/>
    <dgm:cxn modelId="{BC45BEE0-6857-4135-B8B6-36B079B19A68}" type="presParOf" srcId="{F60014F8-6B60-42B3-8FC6-60B7E66EC027}" destId="{EB655E2B-A9AB-443B-A1F8-1E7D9986FFB1}" srcOrd="11" destOrd="0" presId="urn:microsoft.com/office/officeart/2005/8/layout/cycle6"/>
    <dgm:cxn modelId="{D0E243A9-1A4D-4B03-A791-1463506A2F63}" type="presParOf" srcId="{F60014F8-6B60-42B3-8FC6-60B7E66EC027}" destId="{E5ADCC71-CAE2-4ABB-86FF-173FC1959A2A}" srcOrd="12" destOrd="0" presId="urn:microsoft.com/office/officeart/2005/8/layout/cycle6"/>
    <dgm:cxn modelId="{7E9385FA-9362-4188-B0A3-D6EF7C71F249}" type="presParOf" srcId="{F60014F8-6B60-42B3-8FC6-60B7E66EC027}" destId="{483F942A-097D-4FAC-9A59-C7F8A7FFDB70}" srcOrd="13" destOrd="0" presId="urn:microsoft.com/office/officeart/2005/8/layout/cycle6"/>
    <dgm:cxn modelId="{D0FA1FAD-CEBD-4928-8BA8-B7B5ECE63E32}" type="presParOf" srcId="{F60014F8-6B60-42B3-8FC6-60B7E66EC027}" destId="{7C2D1B95-9EA9-44F8-8F56-D0F97B80A9C5}" srcOrd="14" destOrd="0" presId="urn:microsoft.com/office/officeart/2005/8/layout/cycle6"/>
    <dgm:cxn modelId="{B12D44FE-7949-4626-A0CA-78AEE98DF81F}" type="presParOf" srcId="{F60014F8-6B60-42B3-8FC6-60B7E66EC027}" destId="{D0D9C4EC-0A47-483F-B7A6-D89FE9BC747E}" srcOrd="15" destOrd="0" presId="urn:microsoft.com/office/officeart/2005/8/layout/cycle6"/>
    <dgm:cxn modelId="{C93751DC-9594-46C2-8BED-150A203A75EA}" type="presParOf" srcId="{F60014F8-6B60-42B3-8FC6-60B7E66EC027}" destId="{687DA1D9-679F-40B0-9E3E-E117764EF8B2}" srcOrd="16" destOrd="0" presId="urn:microsoft.com/office/officeart/2005/8/layout/cycle6"/>
    <dgm:cxn modelId="{D6870D10-EC5D-4408-9A9B-3A9D352CDD56}" type="presParOf" srcId="{F60014F8-6B60-42B3-8FC6-60B7E66EC027}" destId="{B4178EB7-DF04-4F1C-8248-8EB33592A744}" srcOrd="17" destOrd="0" presId="urn:microsoft.com/office/officeart/2005/8/layout/cycle6"/>
    <dgm:cxn modelId="{EEE87F62-14B8-4AE0-9B11-B05DEA65D3DF}" type="presParOf" srcId="{F60014F8-6B60-42B3-8FC6-60B7E66EC027}" destId="{0BB28492-CE44-4D9B-BD6B-0CE0DB30A632}" srcOrd="18" destOrd="0" presId="urn:microsoft.com/office/officeart/2005/8/layout/cycle6"/>
    <dgm:cxn modelId="{191FC531-2A59-4C12-BC36-BDDECF806936}" type="presParOf" srcId="{F60014F8-6B60-42B3-8FC6-60B7E66EC027}" destId="{874AC151-D7E9-44B1-8467-018D8A694D08}" srcOrd="19" destOrd="0" presId="urn:microsoft.com/office/officeart/2005/8/layout/cycle6"/>
    <dgm:cxn modelId="{408CD6A5-9A48-4F84-A486-CD650091433C}" type="presParOf" srcId="{F60014F8-6B60-42B3-8FC6-60B7E66EC027}" destId="{CEBEBBFF-BD03-4393-98DB-D7BEC79059B3}" srcOrd="20" destOrd="0" presId="urn:microsoft.com/office/officeart/2005/8/layout/cycle6"/>
    <dgm:cxn modelId="{9F5A4E12-5F3E-4222-A936-D7F9FF253D41}" type="presParOf" srcId="{F60014F8-6B60-42B3-8FC6-60B7E66EC027}" destId="{701C1329-A9C2-4934-B23D-4DACA8D7F91A}" srcOrd="21" destOrd="0" presId="urn:microsoft.com/office/officeart/2005/8/layout/cycle6"/>
    <dgm:cxn modelId="{B5A11C94-05AA-455E-9456-AA4604B338BF}" type="presParOf" srcId="{F60014F8-6B60-42B3-8FC6-60B7E66EC027}" destId="{4A57B3B3-2DF7-4B19-96CD-1A561828C340}" srcOrd="22" destOrd="0" presId="urn:microsoft.com/office/officeart/2005/8/layout/cycle6"/>
    <dgm:cxn modelId="{E0CE13BA-8AF9-4E7D-AEC9-764949C0E23C}" type="presParOf" srcId="{F60014F8-6B60-42B3-8FC6-60B7E66EC027}" destId="{A5AC0D2C-D75C-42AE-B169-E6B1B67F8969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A74B0CA-8505-4969-8D48-576FE805947A}" type="doc">
      <dgm:prSet loTypeId="urn:microsoft.com/office/officeart/2005/8/layout/process2" loCatId="process" qsTypeId="urn:microsoft.com/office/officeart/2005/8/quickstyle/3d1" qsCatId="3D" csTypeId="urn:microsoft.com/office/officeart/2005/8/colors/accent1_2" csCatId="accent1" phldr="1"/>
      <dgm:spPr/>
    </dgm:pt>
    <dgm:pt modelId="{A4B0FAEE-7444-4557-BA88-D43CBD9F1AA5}">
      <dgm:prSet phldrT="[Text]" custT="1"/>
      <dgm:spPr>
        <a:gradFill rotWithShape="0">
          <a:gsLst>
            <a:gs pos="0">
              <a:srgbClr val="FFC000"/>
            </a:gs>
            <a:gs pos="80000">
              <a:srgbClr val="FFFF00"/>
            </a:gs>
            <a:gs pos="100000">
              <a:schemeClr val="bg2">
                <a:lumMod val="20000"/>
                <a:lumOff val="80000"/>
              </a:schemeClr>
            </a:gs>
          </a:gsLst>
        </a:gradFill>
      </dgm:spPr>
      <dgm:t>
        <a:bodyPr/>
        <a:lstStyle/>
        <a:p>
          <a:r>
            <a:rPr lang="en-GB" sz="2800" b="1" dirty="0" smtClean="0">
              <a:solidFill>
                <a:schemeClr val="tx1"/>
              </a:solidFill>
            </a:rPr>
            <a:t>Experiment</a:t>
          </a:r>
        </a:p>
        <a:p>
          <a:r>
            <a:rPr lang="en-GB" sz="2400" dirty="0" smtClean="0">
              <a:solidFill>
                <a:schemeClr val="tx1"/>
              </a:solidFill>
            </a:rPr>
            <a:t>- Building an high-luminance display</a:t>
          </a:r>
        </a:p>
        <a:p>
          <a:r>
            <a:rPr lang="en-GB" sz="2400" dirty="0" smtClean="0">
              <a:solidFill>
                <a:schemeClr val="tx1"/>
              </a:solidFill>
            </a:rPr>
            <a:t>- Psychophysical experiments</a:t>
          </a:r>
        </a:p>
        <a:p>
          <a:r>
            <a:rPr lang="en-GB" sz="2400" dirty="0" smtClean="0">
              <a:solidFill>
                <a:schemeClr val="tx1"/>
              </a:solidFill>
            </a:rPr>
            <a:t>- Initial findings</a:t>
          </a:r>
        </a:p>
        <a:p>
          <a:endParaRPr lang="en-GB" sz="1700" dirty="0">
            <a:solidFill>
              <a:srgbClr val="FF0000"/>
            </a:solidFill>
          </a:endParaRPr>
        </a:p>
      </dgm:t>
    </dgm:pt>
    <dgm:pt modelId="{59F5DF96-684B-4D3E-8B4A-953D67CE1FA5}" type="parTrans" cxnId="{71CDDFAA-CF21-4300-9787-3EE65C3EE9F0}">
      <dgm:prSet/>
      <dgm:spPr/>
      <dgm:t>
        <a:bodyPr/>
        <a:lstStyle/>
        <a:p>
          <a:endParaRPr lang="en-GB"/>
        </a:p>
      </dgm:t>
    </dgm:pt>
    <dgm:pt modelId="{1BD966CB-E67C-4CBA-A287-F369D1313B44}" type="sibTrans" cxnId="{71CDDFAA-CF21-4300-9787-3EE65C3EE9F0}">
      <dgm:prSet/>
      <dgm:spPr/>
      <dgm:t>
        <a:bodyPr/>
        <a:lstStyle/>
        <a:p>
          <a:endParaRPr lang="en-GB"/>
        </a:p>
      </dgm:t>
    </dgm:pt>
    <dgm:pt modelId="{0D9307BE-EBA8-47B3-899B-C7AE6ACA737E}">
      <dgm:prSet phldrT="[Text]" custT="1"/>
      <dgm:spPr/>
      <dgm:t>
        <a:bodyPr/>
        <a:lstStyle/>
        <a:p>
          <a:r>
            <a:rPr lang="en-GB" sz="2800" b="1" dirty="0" smtClean="0">
              <a:solidFill>
                <a:schemeClr val="bg2">
                  <a:lumMod val="60000"/>
                  <a:lumOff val="40000"/>
                </a:schemeClr>
              </a:solidFill>
            </a:rPr>
            <a:t>Color Appearance Model</a:t>
          </a:r>
          <a:endParaRPr lang="en-GB" sz="2800" b="1" dirty="0"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7E6F0FBD-07BE-4292-9D49-15A16ED3A686}" type="parTrans" cxnId="{375A1953-A367-4708-A6FC-E67B87AB00F0}">
      <dgm:prSet/>
      <dgm:spPr/>
      <dgm:t>
        <a:bodyPr/>
        <a:lstStyle/>
        <a:p>
          <a:endParaRPr lang="en-GB"/>
        </a:p>
      </dgm:t>
    </dgm:pt>
    <dgm:pt modelId="{02895D64-F983-485C-879B-2226EB100E7E}" type="sibTrans" cxnId="{375A1953-A367-4708-A6FC-E67B87AB00F0}">
      <dgm:prSet/>
      <dgm:spPr/>
      <dgm:t>
        <a:bodyPr/>
        <a:lstStyle/>
        <a:p>
          <a:endParaRPr lang="en-GB"/>
        </a:p>
      </dgm:t>
    </dgm:pt>
    <dgm:pt modelId="{E6D5C6F2-8EE2-431A-9F2E-E3F75976C3EF}">
      <dgm:prSet phldrT="[Text]" custT="1"/>
      <dgm:spPr/>
      <dgm:t>
        <a:bodyPr/>
        <a:lstStyle/>
        <a:p>
          <a:r>
            <a:rPr lang="en-GB" sz="2800" b="1" dirty="0" smtClean="0">
              <a:solidFill>
                <a:schemeClr val="bg2">
                  <a:lumMod val="60000"/>
                  <a:lumOff val="40000"/>
                </a:schemeClr>
              </a:solidFill>
            </a:rPr>
            <a:t>HDR </a:t>
          </a:r>
          <a:r>
            <a:rPr lang="en-US" sz="2800" b="1" noProof="0" dirty="0" smtClean="0">
              <a:solidFill>
                <a:schemeClr val="bg2">
                  <a:lumMod val="60000"/>
                  <a:lumOff val="40000"/>
                </a:schemeClr>
              </a:solidFill>
            </a:rPr>
            <a:t>Color</a:t>
          </a:r>
          <a:r>
            <a:rPr lang="en-GB" sz="2800" b="1" dirty="0" smtClean="0">
              <a:solidFill>
                <a:schemeClr val="bg2">
                  <a:lumMod val="60000"/>
                  <a:lumOff val="40000"/>
                </a:schemeClr>
              </a:solidFill>
            </a:rPr>
            <a:t> Reproduction</a:t>
          </a:r>
          <a:endParaRPr lang="en-GB" sz="2800" b="1" dirty="0"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C055F8DF-CE1C-42E8-B9A4-B2BD3686560F}" type="parTrans" cxnId="{3F81FC8E-CFCC-461E-AF64-BB7A93B2D0B2}">
      <dgm:prSet/>
      <dgm:spPr/>
      <dgm:t>
        <a:bodyPr/>
        <a:lstStyle/>
        <a:p>
          <a:endParaRPr lang="en-GB"/>
        </a:p>
      </dgm:t>
    </dgm:pt>
    <dgm:pt modelId="{E63F9D24-4BD7-4E0E-B0E8-83498B357822}" type="sibTrans" cxnId="{3F81FC8E-CFCC-461E-AF64-BB7A93B2D0B2}">
      <dgm:prSet/>
      <dgm:spPr/>
      <dgm:t>
        <a:bodyPr/>
        <a:lstStyle/>
        <a:p>
          <a:endParaRPr lang="en-GB"/>
        </a:p>
      </dgm:t>
    </dgm:pt>
    <dgm:pt modelId="{C9E75379-CFE3-4C84-A55D-674B8D993B61}" type="pres">
      <dgm:prSet presAssocID="{DA74B0CA-8505-4969-8D48-576FE805947A}" presName="linearFlow" presStyleCnt="0">
        <dgm:presLayoutVars>
          <dgm:resizeHandles val="exact"/>
        </dgm:presLayoutVars>
      </dgm:prSet>
      <dgm:spPr/>
    </dgm:pt>
    <dgm:pt modelId="{203E5F32-3159-45CD-AD25-B191F94C8E6C}" type="pres">
      <dgm:prSet presAssocID="{A4B0FAEE-7444-4557-BA88-D43CBD9F1AA5}" presName="node" presStyleLbl="node1" presStyleIdx="0" presStyleCnt="3" custScaleX="266668" custScaleY="131696" custLinFactNeighborX="33755" custLinFactNeighborY="-769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BE44B38-07E0-4929-835C-8E46EC7EDA06}" type="pres">
      <dgm:prSet presAssocID="{1BD966CB-E67C-4CBA-A287-F369D1313B44}" presName="sibTrans" presStyleLbl="sibTrans2D1" presStyleIdx="0" presStyleCnt="2"/>
      <dgm:spPr/>
      <dgm:t>
        <a:bodyPr/>
        <a:lstStyle/>
        <a:p>
          <a:endParaRPr lang="en-GB"/>
        </a:p>
      </dgm:t>
    </dgm:pt>
    <dgm:pt modelId="{08F9B2FB-EF57-41CF-BC43-1BEE28632323}" type="pres">
      <dgm:prSet presAssocID="{1BD966CB-E67C-4CBA-A287-F369D1313B44}" presName="connectorText" presStyleLbl="sibTrans2D1" presStyleIdx="0" presStyleCnt="2"/>
      <dgm:spPr/>
      <dgm:t>
        <a:bodyPr/>
        <a:lstStyle/>
        <a:p>
          <a:endParaRPr lang="en-GB"/>
        </a:p>
      </dgm:t>
    </dgm:pt>
    <dgm:pt modelId="{2FC3A430-4254-449D-9A31-1A38347AEBE4}" type="pres">
      <dgm:prSet presAssocID="{0D9307BE-EBA8-47B3-899B-C7AE6ACA737E}" presName="node" presStyleLbl="node1" presStyleIdx="1" presStyleCnt="3" custScaleX="266668" custScaleY="2338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24C3754-7491-4770-8A2F-7BA528F7C700}" type="pres">
      <dgm:prSet presAssocID="{02895D64-F983-485C-879B-2226EB100E7E}" presName="sibTrans" presStyleLbl="sibTrans2D1" presStyleIdx="1" presStyleCnt="2"/>
      <dgm:spPr/>
      <dgm:t>
        <a:bodyPr/>
        <a:lstStyle/>
        <a:p>
          <a:endParaRPr lang="en-GB"/>
        </a:p>
      </dgm:t>
    </dgm:pt>
    <dgm:pt modelId="{A703868C-531F-409F-8D39-B142C95784C2}" type="pres">
      <dgm:prSet presAssocID="{02895D64-F983-485C-879B-2226EB100E7E}" presName="connectorText" presStyleLbl="sibTrans2D1" presStyleIdx="1" presStyleCnt="2"/>
      <dgm:spPr/>
      <dgm:t>
        <a:bodyPr/>
        <a:lstStyle/>
        <a:p>
          <a:endParaRPr lang="en-GB"/>
        </a:p>
      </dgm:t>
    </dgm:pt>
    <dgm:pt modelId="{FFF2FC45-8EEA-45C0-9C33-14A731CCA273}" type="pres">
      <dgm:prSet presAssocID="{E6D5C6F2-8EE2-431A-9F2E-E3F75976C3EF}" presName="node" presStyleLbl="node1" presStyleIdx="2" presStyleCnt="3" custScaleX="266668" custScaleY="1944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BAD7D96-C338-4DBB-9637-949973B2112A}" type="presOf" srcId="{A4B0FAEE-7444-4557-BA88-D43CBD9F1AA5}" destId="{203E5F32-3159-45CD-AD25-B191F94C8E6C}" srcOrd="0" destOrd="0" presId="urn:microsoft.com/office/officeart/2005/8/layout/process2"/>
    <dgm:cxn modelId="{6C0469F2-3C6B-43D6-A869-B4AAA80D0D3C}" type="presOf" srcId="{02895D64-F983-485C-879B-2226EB100E7E}" destId="{F24C3754-7491-4770-8A2F-7BA528F7C700}" srcOrd="0" destOrd="0" presId="urn:microsoft.com/office/officeart/2005/8/layout/process2"/>
    <dgm:cxn modelId="{F55060F8-C66B-40CD-856F-FAFD28B728E4}" type="presOf" srcId="{1BD966CB-E67C-4CBA-A287-F369D1313B44}" destId="{5BE44B38-07E0-4929-835C-8E46EC7EDA06}" srcOrd="0" destOrd="0" presId="urn:microsoft.com/office/officeart/2005/8/layout/process2"/>
    <dgm:cxn modelId="{6E149B2C-10EC-4A1A-8EF7-0C586B9F2EB1}" type="presOf" srcId="{E6D5C6F2-8EE2-431A-9F2E-E3F75976C3EF}" destId="{FFF2FC45-8EEA-45C0-9C33-14A731CCA273}" srcOrd="0" destOrd="0" presId="urn:microsoft.com/office/officeart/2005/8/layout/process2"/>
    <dgm:cxn modelId="{33B19412-10F8-4EFA-852C-8F0C3C9FE56E}" type="presOf" srcId="{DA74B0CA-8505-4969-8D48-576FE805947A}" destId="{C9E75379-CFE3-4C84-A55D-674B8D993B61}" srcOrd="0" destOrd="0" presId="urn:microsoft.com/office/officeart/2005/8/layout/process2"/>
    <dgm:cxn modelId="{71CDDFAA-CF21-4300-9787-3EE65C3EE9F0}" srcId="{DA74B0CA-8505-4969-8D48-576FE805947A}" destId="{A4B0FAEE-7444-4557-BA88-D43CBD9F1AA5}" srcOrd="0" destOrd="0" parTransId="{59F5DF96-684B-4D3E-8B4A-953D67CE1FA5}" sibTransId="{1BD966CB-E67C-4CBA-A287-F369D1313B44}"/>
    <dgm:cxn modelId="{3E507DF0-C807-4F2A-BA6F-D2C7C2D7ED30}" type="presOf" srcId="{0D9307BE-EBA8-47B3-899B-C7AE6ACA737E}" destId="{2FC3A430-4254-449D-9A31-1A38347AEBE4}" srcOrd="0" destOrd="0" presId="urn:microsoft.com/office/officeart/2005/8/layout/process2"/>
    <dgm:cxn modelId="{518DF1FD-5785-4E20-84CB-626A4A4F9554}" type="presOf" srcId="{1BD966CB-E67C-4CBA-A287-F369D1313B44}" destId="{08F9B2FB-EF57-41CF-BC43-1BEE28632323}" srcOrd="1" destOrd="0" presId="urn:microsoft.com/office/officeart/2005/8/layout/process2"/>
    <dgm:cxn modelId="{629B9C52-54DC-4905-8BE5-BBE3699130B0}" type="presOf" srcId="{02895D64-F983-485C-879B-2226EB100E7E}" destId="{A703868C-531F-409F-8D39-B142C95784C2}" srcOrd="1" destOrd="0" presId="urn:microsoft.com/office/officeart/2005/8/layout/process2"/>
    <dgm:cxn modelId="{3F81FC8E-CFCC-461E-AF64-BB7A93B2D0B2}" srcId="{DA74B0CA-8505-4969-8D48-576FE805947A}" destId="{E6D5C6F2-8EE2-431A-9F2E-E3F75976C3EF}" srcOrd="2" destOrd="0" parTransId="{C055F8DF-CE1C-42E8-B9A4-B2BD3686560F}" sibTransId="{E63F9D24-4BD7-4E0E-B0E8-83498B357822}"/>
    <dgm:cxn modelId="{375A1953-A367-4708-A6FC-E67B87AB00F0}" srcId="{DA74B0CA-8505-4969-8D48-576FE805947A}" destId="{0D9307BE-EBA8-47B3-899B-C7AE6ACA737E}" srcOrd="1" destOrd="0" parTransId="{7E6F0FBD-07BE-4292-9D49-15A16ED3A686}" sibTransId="{02895D64-F983-485C-879B-2226EB100E7E}"/>
    <dgm:cxn modelId="{4F9F5727-2471-45D5-9600-96DAE6AAFEC2}" type="presParOf" srcId="{C9E75379-CFE3-4C84-A55D-674B8D993B61}" destId="{203E5F32-3159-45CD-AD25-B191F94C8E6C}" srcOrd="0" destOrd="0" presId="urn:microsoft.com/office/officeart/2005/8/layout/process2"/>
    <dgm:cxn modelId="{0ED6A392-BEB1-4481-A295-F35E82E35443}" type="presParOf" srcId="{C9E75379-CFE3-4C84-A55D-674B8D993B61}" destId="{5BE44B38-07E0-4929-835C-8E46EC7EDA06}" srcOrd="1" destOrd="0" presId="urn:microsoft.com/office/officeart/2005/8/layout/process2"/>
    <dgm:cxn modelId="{8F07CE2E-ACB8-495B-BBE5-6697DE416F6B}" type="presParOf" srcId="{5BE44B38-07E0-4929-835C-8E46EC7EDA06}" destId="{08F9B2FB-EF57-41CF-BC43-1BEE28632323}" srcOrd="0" destOrd="0" presId="urn:microsoft.com/office/officeart/2005/8/layout/process2"/>
    <dgm:cxn modelId="{7DFF272B-ACE6-4A7F-BB09-CD84E269FA52}" type="presParOf" srcId="{C9E75379-CFE3-4C84-A55D-674B8D993B61}" destId="{2FC3A430-4254-449D-9A31-1A38347AEBE4}" srcOrd="2" destOrd="0" presId="urn:microsoft.com/office/officeart/2005/8/layout/process2"/>
    <dgm:cxn modelId="{67277A66-D9D4-43C2-8BCC-D3C21A70AD7B}" type="presParOf" srcId="{C9E75379-CFE3-4C84-A55D-674B8D993B61}" destId="{F24C3754-7491-4770-8A2F-7BA528F7C700}" srcOrd="3" destOrd="0" presId="urn:microsoft.com/office/officeart/2005/8/layout/process2"/>
    <dgm:cxn modelId="{060B9F59-FDA4-46D1-99DD-B27F512401F0}" type="presParOf" srcId="{F24C3754-7491-4770-8A2F-7BA528F7C700}" destId="{A703868C-531F-409F-8D39-B142C95784C2}" srcOrd="0" destOrd="0" presId="urn:microsoft.com/office/officeart/2005/8/layout/process2"/>
    <dgm:cxn modelId="{D114B9DB-2497-480E-AAAA-FCFC1BEF124F}" type="presParOf" srcId="{C9E75379-CFE3-4C84-A55D-674B8D993B61}" destId="{FFF2FC45-8EEA-45C0-9C33-14A731CCA27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A74B0CA-8505-4969-8D48-576FE805947A}" type="doc">
      <dgm:prSet loTypeId="urn:microsoft.com/office/officeart/2005/8/layout/process2" loCatId="process" qsTypeId="urn:microsoft.com/office/officeart/2005/8/quickstyle/3d1" qsCatId="3D" csTypeId="urn:microsoft.com/office/officeart/2005/8/colors/accent1_2" csCatId="accent1" phldr="1"/>
      <dgm:spPr/>
    </dgm:pt>
    <dgm:pt modelId="{A4B0FAEE-7444-4557-BA88-D43CBD9F1AA5}">
      <dgm:prSet phldrT="[Text]" custT="1"/>
      <dgm:spPr/>
      <dgm:t>
        <a:bodyPr/>
        <a:lstStyle/>
        <a:p>
          <a:r>
            <a:rPr lang="en-GB" sz="2800" b="1" dirty="0" smtClean="0">
              <a:solidFill>
                <a:schemeClr val="bg2">
                  <a:lumMod val="60000"/>
                  <a:lumOff val="40000"/>
                </a:schemeClr>
              </a:solidFill>
            </a:rPr>
            <a:t>Experiment</a:t>
          </a:r>
        </a:p>
      </dgm:t>
    </dgm:pt>
    <dgm:pt modelId="{59F5DF96-684B-4D3E-8B4A-953D67CE1FA5}" type="parTrans" cxnId="{71CDDFAA-CF21-4300-9787-3EE65C3EE9F0}">
      <dgm:prSet/>
      <dgm:spPr/>
      <dgm:t>
        <a:bodyPr/>
        <a:lstStyle/>
        <a:p>
          <a:endParaRPr lang="en-GB"/>
        </a:p>
      </dgm:t>
    </dgm:pt>
    <dgm:pt modelId="{1BD966CB-E67C-4CBA-A287-F369D1313B44}" type="sibTrans" cxnId="{71CDDFAA-CF21-4300-9787-3EE65C3EE9F0}">
      <dgm:prSet/>
      <dgm:spPr/>
      <dgm:t>
        <a:bodyPr/>
        <a:lstStyle/>
        <a:p>
          <a:endParaRPr lang="en-GB"/>
        </a:p>
      </dgm:t>
    </dgm:pt>
    <dgm:pt modelId="{0D9307BE-EBA8-47B3-899B-C7AE6ACA737E}">
      <dgm:prSet phldrT="[Text]" custT="1"/>
      <dgm:spPr>
        <a:gradFill rotWithShape="0">
          <a:gsLst>
            <a:gs pos="0">
              <a:srgbClr val="FFC000"/>
            </a:gs>
            <a:gs pos="80000">
              <a:srgbClr val="FFFF00"/>
            </a:gs>
            <a:gs pos="100000">
              <a:schemeClr val="bg2">
                <a:lumMod val="20000"/>
                <a:lumOff val="80000"/>
              </a:schemeClr>
            </a:gs>
          </a:gsLst>
        </a:gradFill>
      </dgm:spPr>
      <dgm:t>
        <a:bodyPr/>
        <a:lstStyle/>
        <a:p>
          <a:r>
            <a:rPr lang="en-GB" sz="2800" b="1" dirty="0" smtClean="0">
              <a:solidFill>
                <a:schemeClr val="tx1"/>
              </a:solidFill>
            </a:rPr>
            <a:t>Color Appearance Model</a:t>
          </a:r>
        </a:p>
        <a:p>
          <a:r>
            <a:rPr lang="en-GB" sz="2400" b="0" dirty="0" smtClean="0">
              <a:solidFill>
                <a:schemeClr val="tx1"/>
              </a:solidFill>
            </a:rPr>
            <a:t>- Cone response</a:t>
          </a:r>
        </a:p>
        <a:p>
          <a:r>
            <a:rPr lang="en-GB" sz="2400" b="0" dirty="0" smtClean="0">
              <a:solidFill>
                <a:schemeClr val="tx1"/>
              </a:solidFill>
            </a:rPr>
            <a:t>- Color Appearance Attributes</a:t>
          </a:r>
        </a:p>
        <a:p>
          <a:r>
            <a:rPr lang="en-GB" sz="2400" b="0" dirty="0" smtClean="0">
              <a:solidFill>
                <a:schemeClr val="tx1"/>
              </a:solidFill>
            </a:rPr>
            <a:t>- Results/Comparisons</a:t>
          </a:r>
        </a:p>
      </dgm:t>
    </dgm:pt>
    <dgm:pt modelId="{7E6F0FBD-07BE-4292-9D49-15A16ED3A686}" type="parTrans" cxnId="{375A1953-A367-4708-A6FC-E67B87AB00F0}">
      <dgm:prSet/>
      <dgm:spPr/>
      <dgm:t>
        <a:bodyPr/>
        <a:lstStyle/>
        <a:p>
          <a:endParaRPr lang="en-GB"/>
        </a:p>
      </dgm:t>
    </dgm:pt>
    <dgm:pt modelId="{02895D64-F983-485C-879B-2226EB100E7E}" type="sibTrans" cxnId="{375A1953-A367-4708-A6FC-E67B87AB00F0}">
      <dgm:prSet/>
      <dgm:spPr/>
      <dgm:t>
        <a:bodyPr/>
        <a:lstStyle/>
        <a:p>
          <a:endParaRPr lang="en-GB"/>
        </a:p>
      </dgm:t>
    </dgm:pt>
    <dgm:pt modelId="{E6D5C6F2-8EE2-431A-9F2E-E3F75976C3EF}">
      <dgm:prSet phldrT="[Text]" custT="1"/>
      <dgm:spPr/>
      <dgm:t>
        <a:bodyPr/>
        <a:lstStyle/>
        <a:p>
          <a:r>
            <a:rPr lang="en-GB" sz="2800" b="1" dirty="0" smtClean="0">
              <a:solidFill>
                <a:schemeClr val="bg2">
                  <a:lumMod val="60000"/>
                  <a:lumOff val="40000"/>
                </a:schemeClr>
              </a:solidFill>
            </a:rPr>
            <a:t>HDR Color Reproduction</a:t>
          </a:r>
          <a:endParaRPr lang="en-GB" sz="2800" b="1" dirty="0"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C055F8DF-CE1C-42E8-B9A4-B2BD3686560F}" type="parTrans" cxnId="{3F81FC8E-CFCC-461E-AF64-BB7A93B2D0B2}">
      <dgm:prSet/>
      <dgm:spPr/>
      <dgm:t>
        <a:bodyPr/>
        <a:lstStyle/>
        <a:p>
          <a:endParaRPr lang="en-GB"/>
        </a:p>
      </dgm:t>
    </dgm:pt>
    <dgm:pt modelId="{E63F9D24-4BD7-4E0E-B0E8-83498B357822}" type="sibTrans" cxnId="{3F81FC8E-CFCC-461E-AF64-BB7A93B2D0B2}">
      <dgm:prSet/>
      <dgm:spPr/>
      <dgm:t>
        <a:bodyPr/>
        <a:lstStyle/>
        <a:p>
          <a:endParaRPr lang="en-GB"/>
        </a:p>
      </dgm:t>
    </dgm:pt>
    <dgm:pt modelId="{C9E75379-CFE3-4C84-A55D-674B8D993B61}" type="pres">
      <dgm:prSet presAssocID="{DA74B0CA-8505-4969-8D48-576FE805947A}" presName="linearFlow" presStyleCnt="0">
        <dgm:presLayoutVars>
          <dgm:resizeHandles val="exact"/>
        </dgm:presLayoutVars>
      </dgm:prSet>
      <dgm:spPr/>
    </dgm:pt>
    <dgm:pt modelId="{203E5F32-3159-45CD-AD25-B191F94C8E6C}" type="pres">
      <dgm:prSet presAssocID="{A4B0FAEE-7444-4557-BA88-D43CBD9F1AA5}" presName="node" presStyleLbl="node1" presStyleIdx="0" presStyleCnt="3" custScaleX="266668" custScaleY="23768" custLinFactNeighborX="33755" custLinFactNeighborY="-769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BE44B38-07E0-4929-835C-8E46EC7EDA06}" type="pres">
      <dgm:prSet presAssocID="{1BD966CB-E67C-4CBA-A287-F369D1313B44}" presName="sibTrans" presStyleLbl="sibTrans2D1" presStyleIdx="0" presStyleCnt="2"/>
      <dgm:spPr/>
      <dgm:t>
        <a:bodyPr/>
        <a:lstStyle/>
        <a:p>
          <a:endParaRPr lang="en-GB"/>
        </a:p>
      </dgm:t>
    </dgm:pt>
    <dgm:pt modelId="{08F9B2FB-EF57-41CF-BC43-1BEE28632323}" type="pres">
      <dgm:prSet presAssocID="{1BD966CB-E67C-4CBA-A287-F369D1313B44}" presName="connectorText" presStyleLbl="sibTrans2D1" presStyleIdx="0" presStyleCnt="2"/>
      <dgm:spPr/>
      <dgm:t>
        <a:bodyPr/>
        <a:lstStyle/>
        <a:p>
          <a:endParaRPr lang="en-GB"/>
        </a:p>
      </dgm:t>
    </dgm:pt>
    <dgm:pt modelId="{2FC3A430-4254-449D-9A31-1A38347AEBE4}" type="pres">
      <dgm:prSet presAssocID="{0D9307BE-EBA8-47B3-899B-C7AE6ACA737E}" presName="node" presStyleLbl="node1" presStyleIdx="1" presStyleCnt="3" custScaleX="266668" custScaleY="12529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24C3754-7491-4770-8A2F-7BA528F7C700}" type="pres">
      <dgm:prSet presAssocID="{02895D64-F983-485C-879B-2226EB100E7E}" presName="sibTrans" presStyleLbl="sibTrans2D1" presStyleIdx="1" presStyleCnt="2"/>
      <dgm:spPr/>
      <dgm:t>
        <a:bodyPr/>
        <a:lstStyle/>
        <a:p>
          <a:endParaRPr lang="en-GB"/>
        </a:p>
      </dgm:t>
    </dgm:pt>
    <dgm:pt modelId="{A703868C-531F-409F-8D39-B142C95784C2}" type="pres">
      <dgm:prSet presAssocID="{02895D64-F983-485C-879B-2226EB100E7E}" presName="connectorText" presStyleLbl="sibTrans2D1" presStyleIdx="1" presStyleCnt="2"/>
      <dgm:spPr/>
      <dgm:t>
        <a:bodyPr/>
        <a:lstStyle/>
        <a:p>
          <a:endParaRPr lang="en-GB"/>
        </a:p>
      </dgm:t>
    </dgm:pt>
    <dgm:pt modelId="{FFF2FC45-8EEA-45C0-9C33-14A731CCA273}" type="pres">
      <dgm:prSet presAssocID="{E6D5C6F2-8EE2-431A-9F2E-E3F75976C3EF}" presName="node" presStyleLbl="node1" presStyleIdx="2" presStyleCnt="3" custScaleX="266668" custScaleY="1944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F411F27-EF69-4862-A656-067DFE256609}" type="presOf" srcId="{A4B0FAEE-7444-4557-BA88-D43CBD9F1AA5}" destId="{203E5F32-3159-45CD-AD25-B191F94C8E6C}" srcOrd="0" destOrd="0" presId="urn:microsoft.com/office/officeart/2005/8/layout/process2"/>
    <dgm:cxn modelId="{228283F0-0468-48B4-8FB0-E5944F6FF976}" type="presOf" srcId="{02895D64-F983-485C-879B-2226EB100E7E}" destId="{A703868C-531F-409F-8D39-B142C95784C2}" srcOrd="1" destOrd="0" presId="urn:microsoft.com/office/officeart/2005/8/layout/process2"/>
    <dgm:cxn modelId="{FA954C45-192A-4436-BEFA-8263164E3DC3}" type="presOf" srcId="{1BD966CB-E67C-4CBA-A287-F369D1313B44}" destId="{5BE44B38-07E0-4929-835C-8E46EC7EDA06}" srcOrd="0" destOrd="0" presId="urn:microsoft.com/office/officeart/2005/8/layout/process2"/>
    <dgm:cxn modelId="{8BD44272-5356-4510-9375-4FB7329BB363}" type="presOf" srcId="{1BD966CB-E67C-4CBA-A287-F369D1313B44}" destId="{08F9B2FB-EF57-41CF-BC43-1BEE28632323}" srcOrd="1" destOrd="0" presId="urn:microsoft.com/office/officeart/2005/8/layout/process2"/>
    <dgm:cxn modelId="{D8026BC2-A700-4AD6-BB60-5D17D932D41C}" type="presOf" srcId="{DA74B0CA-8505-4969-8D48-576FE805947A}" destId="{C9E75379-CFE3-4C84-A55D-674B8D993B61}" srcOrd="0" destOrd="0" presId="urn:microsoft.com/office/officeart/2005/8/layout/process2"/>
    <dgm:cxn modelId="{EBE1879D-C36F-436A-AB14-74E0CF1D6081}" type="presOf" srcId="{02895D64-F983-485C-879B-2226EB100E7E}" destId="{F24C3754-7491-4770-8A2F-7BA528F7C700}" srcOrd="0" destOrd="0" presId="urn:microsoft.com/office/officeart/2005/8/layout/process2"/>
    <dgm:cxn modelId="{71CDDFAA-CF21-4300-9787-3EE65C3EE9F0}" srcId="{DA74B0CA-8505-4969-8D48-576FE805947A}" destId="{A4B0FAEE-7444-4557-BA88-D43CBD9F1AA5}" srcOrd="0" destOrd="0" parTransId="{59F5DF96-684B-4D3E-8B4A-953D67CE1FA5}" sibTransId="{1BD966CB-E67C-4CBA-A287-F369D1313B44}"/>
    <dgm:cxn modelId="{3A844A4C-98D0-480A-A555-6EE5D4777C42}" type="presOf" srcId="{E6D5C6F2-8EE2-431A-9F2E-E3F75976C3EF}" destId="{FFF2FC45-8EEA-45C0-9C33-14A731CCA273}" srcOrd="0" destOrd="0" presId="urn:microsoft.com/office/officeart/2005/8/layout/process2"/>
    <dgm:cxn modelId="{3F81FC8E-CFCC-461E-AF64-BB7A93B2D0B2}" srcId="{DA74B0CA-8505-4969-8D48-576FE805947A}" destId="{E6D5C6F2-8EE2-431A-9F2E-E3F75976C3EF}" srcOrd="2" destOrd="0" parTransId="{C055F8DF-CE1C-42E8-B9A4-B2BD3686560F}" sibTransId="{E63F9D24-4BD7-4E0E-B0E8-83498B357822}"/>
    <dgm:cxn modelId="{375A1953-A367-4708-A6FC-E67B87AB00F0}" srcId="{DA74B0CA-8505-4969-8D48-576FE805947A}" destId="{0D9307BE-EBA8-47B3-899B-C7AE6ACA737E}" srcOrd="1" destOrd="0" parTransId="{7E6F0FBD-07BE-4292-9D49-15A16ED3A686}" sibTransId="{02895D64-F983-485C-879B-2226EB100E7E}"/>
    <dgm:cxn modelId="{391053FF-042F-4ABB-89F0-38B1158EF25B}" type="presOf" srcId="{0D9307BE-EBA8-47B3-899B-C7AE6ACA737E}" destId="{2FC3A430-4254-449D-9A31-1A38347AEBE4}" srcOrd="0" destOrd="0" presId="urn:microsoft.com/office/officeart/2005/8/layout/process2"/>
    <dgm:cxn modelId="{A6D1AEBE-EC55-4FFC-99F6-129FCEBA7A79}" type="presParOf" srcId="{C9E75379-CFE3-4C84-A55D-674B8D993B61}" destId="{203E5F32-3159-45CD-AD25-B191F94C8E6C}" srcOrd="0" destOrd="0" presId="urn:microsoft.com/office/officeart/2005/8/layout/process2"/>
    <dgm:cxn modelId="{3092F148-30B7-4127-BFFE-5F1E60A0C0B1}" type="presParOf" srcId="{C9E75379-CFE3-4C84-A55D-674B8D993B61}" destId="{5BE44B38-07E0-4929-835C-8E46EC7EDA06}" srcOrd="1" destOrd="0" presId="urn:microsoft.com/office/officeart/2005/8/layout/process2"/>
    <dgm:cxn modelId="{F37F574E-6539-4581-8FA2-5C55A567E3A5}" type="presParOf" srcId="{5BE44B38-07E0-4929-835C-8E46EC7EDA06}" destId="{08F9B2FB-EF57-41CF-BC43-1BEE28632323}" srcOrd="0" destOrd="0" presId="urn:microsoft.com/office/officeart/2005/8/layout/process2"/>
    <dgm:cxn modelId="{F1F90265-DB35-4090-98F0-97C6491BDFCA}" type="presParOf" srcId="{C9E75379-CFE3-4C84-A55D-674B8D993B61}" destId="{2FC3A430-4254-449D-9A31-1A38347AEBE4}" srcOrd="2" destOrd="0" presId="urn:microsoft.com/office/officeart/2005/8/layout/process2"/>
    <dgm:cxn modelId="{E61A6F20-FCB0-4DD4-BD8F-2B448E6B929F}" type="presParOf" srcId="{C9E75379-CFE3-4C84-A55D-674B8D993B61}" destId="{F24C3754-7491-4770-8A2F-7BA528F7C700}" srcOrd="3" destOrd="0" presId="urn:microsoft.com/office/officeart/2005/8/layout/process2"/>
    <dgm:cxn modelId="{6EA3ED0A-3EE4-4AF5-814C-082E284FA0B9}" type="presParOf" srcId="{F24C3754-7491-4770-8A2F-7BA528F7C700}" destId="{A703868C-531F-409F-8D39-B142C95784C2}" srcOrd="0" destOrd="0" presId="urn:microsoft.com/office/officeart/2005/8/layout/process2"/>
    <dgm:cxn modelId="{8E1969F6-67CB-4955-BEF8-DC454D2BA290}" type="presParOf" srcId="{C9E75379-CFE3-4C84-A55D-674B8D993B61}" destId="{FFF2FC45-8EEA-45C0-9C33-14A731CCA27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D10CA3-4E79-4495-8B96-717C86319252}">
      <dsp:nvSpPr>
        <dsp:cNvPr id="0" name=""/>
        <dsp:cNvSpPr/>
      </dsp:nvSpPr>
      <dsp:spPr>
        <a:xfrm>
          <a:off x="919898" y="148010"/>
          <a:ext cx="2937441" cy="1020134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A02EF-9660-4498-8D31-B9AA3DDAB80D}">
      <dsp:nvSpPr>
        <dsp:cNvPr id="0" name=""/>
        <dsp:cNvSpPr/>
      </dsp:nvSpPr>
      <dsp:spPr>
        <a:xfrm>
          <a:off x="1719946" y="2692904"/>
          <a:ext cx="1346452" cy="838368"/>
        </a:xfrm>
        <a:prstGeom prst="downArrow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004D6C8-BDCE-415A-81A3-5C1F102B8EB6}">
      <dsp:nvSpPr>
        <dsp:cNvPr id="0" name=""/>
        <dsp:cNvSpPr/>
      </dsp:nvSpPr>
      <dsp:spPr>
        <a:xfrm>
          <a:off x="1026921" y="2937441"/>
          <a:ext cx="2732503" cy="683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 </a:t>
          </a:r>
          <a:endParaRPr lang="en-GB" sz="2400" kern="1200" dirty="0"/>
        </a:p>
      </dsp:txBody>
      <dsp:txXfrm>
        <a:off x="1026921" y="2937441"/>
        <a:ext cx="2732503" cy="683125"/>
      </dsp:txXfrm>
    </dsp:sp>
    <dsp:sp modelId="{235BBD3A-E009-4EE5-B8C4-743CD0561829}">
      <dsp:nvSpPr>
        <dsp:cNvPr id="0" name=""/>
        <dsp:cNvSpPr/>
      </dsp:nvSpPr>
      <dsp:spPr>
        <a:xfrm>
          <a:off x="799212" y="22770"/>
          <a:ext cx="3187920" cy="2550336"/>
        </a:xfrm>
        <a:prstGeom prst="funnel">
          <a:avLst/>
        </a:prstGeom>
        <a:solidFill>
          <a:srgbClr val="FFFF00">
            <a:alpha val="40000"/>
          </a:srgb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7E883-61AF-41E1-B4CF-1DA9DC2B99C7}">
      <dsp:nvSpPr>
        <dsp:cNvPr id="0" name=""/>
        <dsp:cNvSpPr/>
      </dsp:nvSpPr>
      <dsp:spPr>
        <a:xfrm rot="10800000">
          <a:off x="0" y="0"/>
          <a:ext cx="2975365" cy="1682899"/>
        </a:xfrm>
        <a:prstGeom prst="rightArrow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8E85185-B7B4-4F26-BCE9-CDBC6E88F0B9}">
      <dsp:nvSpPr>
        <dsp:cNvPr id="0" name=""/>
        <dsp:cNvSpPr/>
      </dsp:nvSpPr>
      <dsp:spPr>
        <a:xfrm>
          <a:off x="2571774" y="500063"/>
          <a:ext cx="840748" cy="67315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0960" rIns="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Medium</a:t>
          </a:r>
          <a:br>
            <a:rPr lang="en-US" sz="1600" b="1" kern="1200" dirty="0" smtClean="0">
              <a:solidFill>
                <a:schemeClr val="tx1"/>
              </a:solidFill>
            </a:rPr>
          </a:br>
          <a:r>
            <a:rPr lang="en-US" sz="1600" b="1" kern="1200" dirty="0" smtClean="0">
              <a:solidFill>
                <a:schemeClr val="tx1"/>
              </a:solidFill>
            </a:rPr>
            <a:t>Type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2604635" y="532924"/>
        <a:ext cx="775026" cy="607437"/>
      </dsp:txXfrm>
    </dsp:sp>
    <dsp:sp modelId="{1B3CDAB1-7F9F-4FFD-81E4-DE2D32DE99A5}">
      <dsp:nvSpPr>
        <dsp:cNvPr id="0" name=""/>
        <dsp:cNvSpPr/>
      </dsp:nvSpPr>
      <dsp:spPr>
        <a:xfrm>
          <a:off x="1428764" y="500063"/>
          <a:ext cx="1058011" cy="673159"/>
        </a:xfrm>
        <a:prstGeom prst="roundRect">
          <a:avLst/>
        </a:prstGeom>
        <a:gradFill rotWithShape="0">
          <a:gsLst>
            <a:gs pos="0">
              <a:schemeClr val="accent2">
                <a:hueOff val="-5895000"/>
                <a:satOff val="-23810"/>
                <a:lumOff val="24706"/>
                <a:alphaOff val="0"/>
                <a:shade val="51000"/>
                <a:satMod val="130000"/>
              </a:schemeClr>
            </a:gs>
            <a:gs pos="80000">
              <a:schemeClr val="accent2">
                <a:hueOff val="-5895000"/>
                <a:satOff val="-23810"/>
                <a:lumOff val="24706"/>
                <a:alphaOff val="0"/>
                <a:shade val="93000"/>
                <a:satMod val="130000"/>
              </a:schemeClr>
            </a:gs>
            <a:gs pos="100000">
              <a:schemeClr val="accent2">
                <a:hueOff val="-5895000"/>
                <a:satOff val="-23810"/>
                <a:lumOff val="2470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0960" rIns="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>
              <a:solidFill>
                <a:schemeClr val="tx1"/>
              </a:solidFill>
            </a:rPr>
            <a:t>Luminance</a:t>
          </a:r>
          <a:br>
            <a:rPr lang="en-GB" sz="1600" b="1" kern="1200" dirty="0" smtClean="0">
              <a:solidFill>
                <a:schemeClr val="tx1"/>
              </a:solidFill>
            </a:rPr>
          </a:br>
          <a:r>
            <a:rPr lang="en-GB" sz="1600" b="1" kern="1200" dirty="0" smtClean="0">
              <a:solidFill>
                <a:schemeClr val="tx1"/>
              </a:solidFill>
            </a:rPr>
            <a:t>Adaptation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1461625" y="532924"/>
        <a:ext cx="992289" cy="607437"/>
      </dsp:txXfrm>
    </dsp:sp>
    <dsp:sp modelId="{5C45556D-8AE3-4838-9A8D-F157F38EC776}">
      <dsp:nvSpPr>
        <dsp:cNvPr id="0" name=""/>
        <dsp:cNvSpPr/>
      </dsp:nvSpPr>
      <dsp:spPr>
        <a:xfrm>
          <a:off x="428633" y="500063"/>
          <a:ext cx="920258" cy="673159"/>
        </a:xfrm>
        <a:prstGeom prst="roundRect">
          <a:avLst/>
        </a:prstGeom>
        <a:gradFill rotWithShape="0">
          <a:gsLst>
            <a:gs pos="0">
              <a:schemeClr val="accent2">
                <a:hueOff val="-11789999"/>
                <a:satOff val="-47619"/>
                <a:lumOff val="49412"/>
                <a:alphaOff val="0"/>
                <a:shade val="51000"/>
                <a:satMod val="130000"/>
              </a:schemeClr>
            </a:gs>
            <a:gs pos="80000">
              <a:schemeClr val="accent2">
                <a:hueOff val="-11789999"/>
                <a:satOff val="-47619"/>
                <a:lumOff val="49412"/>
                <a:alphaOff val="0"/>
                <a:shade val="93000"/>
                <a:satMod val="130000"/>
              </a:schemeClr>
            </a:gs>
            <a:gs pos="100000">
              <a:schemeClr val="accent2">
                <a:hueOff val="-11789999"/>
                <a:satOff val="-47619"/>
                <a:lumOff val="494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0960" rIns="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>
              <a:solidFill>
                <a:schemeClr val="tx1"/>
              </a:solidFill>
            </a:rPr>
            <a:t>Reference White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461494" y="532924"/>
        <a:ext cx="854536" cy="6074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D10CA3-4E79-4495-8B96-717C86319252}">
      <dsp:nvSpPr>
        <dsp:cNvPr id="0" name=""/>
        <dsp:cNvSpPr/>
      </dsp:nvSpPr>
      <dsp:spPr>
        <a:xfrm>
          <a:off x="919898" y="148010"/>
          <a:ext cx="2937441" cy="1020134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A02EF-9660-4498-8D31-B9AA3DDAB80D}">
      <dsp:nvSpPr>
        <dsp:cNvPr id="0" name=""/>
        <dsp:cNvSpPr/>
      </dsp:nvSpPr>
      <dsp:spPr>
        <a:xfrm>
          <a:off x="1719946" y="2642937"/>
          <a:ext cx="1346452" cy="490455"/>
        </a:xfrm>
        <a:prstGeom prst="downArrow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004D6C8-BDCE-415A-81A3-5C1F102B8EB6}">
      <dsp:nvSpPr>
        <dsp:cNvPr id="0" name=""/>
        <dsp:cNvSpPr/>
      </dsp:nvSpPr>
      <dsp:spPr>
        <a:xfrm>
          <a:off x="1026921" y="2937441"/>
          <a:ext cx="2732503" cy="683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 </a:t>
          </a:r>
          <a:endParaRPr lang="en-GB" sz="2400" kern="1200" dirty="0"/>
        </a:p>
      </dsp:txBody>
      <dsp:txXfrm>
        <a:off x="1026921" y="2937441"/>
        <a:ext cx="2732503" cy="683125"/>
      </dsp:txXfrm>
    </dsp:sp>
    <dsp:sp modelId="{235BBD3A-E009-4EE5-B8C4-743CD0561829}">
      <dsp:nvSpPr>
        <dsp:cNvPr id="0" name=""/>
        <dsp:cNvSpPr/>
      </dsp:nvSpPr>
      <dsp:spPr>
        <a:xfrm>
          <a:off x="799212" y="22770"/>
          <a:ext cx="3187920" cy="2550336"/>
        </a:xfrm>
        <a:prstGeom prst="funnel">
          <a:avLst/>
        </a:prstGeom>
        <a:solidFill>
          <a:srgbClr val="FFFF00">
            <a:alpha val="40000"/>
          </a:srgb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7E883-61AF-41E1-B4CF-1DA9DC2B99C7}">
      <dsp:nvSpPr>
        <dsp:cNvPr id="0" name=""/>
        <dsp:cNvSpPr/>
      </dsp:nvSpPr>
      <dsp:spPr>
        <a:xfrm rot="10800000">
          <a:off x="0" y="0"/>
          <a:ext cx="2975365" cy="1682899"/>
        </a:xfrm>
        <a:prstGeom prst="rightArrow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8E85185-B7B4-4F26-BCE9-CDBC6E88F0B9}">
      <dsp:nvSpPr>
        <dsp:cNvPr id="0" name=""/>
        <dsp:cNvSpPr/>
      </dsp:nvSpPr>
      <dsp:spPr>
        <a:xfrm>
          <a:off x="2587264" y="500063"/>
          <a:ext cx="841756" cy="67315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0960" rIns="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>
              <a:solidFill>
                <a:schemeClr val="tx1"/>
              </a:solidFill>
            </a:rPr>
            <a:t>Medium</a:t>
          </a:r>
          <a:br>
            <a:rPr lang="en-GB" sz="1600" b="1" kern="1200" dirty="0" smtClean="0">
              <a:solidFill>
                <a:schemeClr val="tx1"/>
              </a:solidFill>
            </a:rPr>
          </a:br>
          <a:r>
            <a:rPr lang="en-GB" sz="1600" b="1" kern="1200" dirty="0" smtClean="0">
              <a:solidFill>
                <a:schemeClr val="tx1"/>
              </a:solidFill>
            </a:rPr>
            <a:t>Type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2620125" y="532924"/>
        <a:ext cx="776034" cy="607437"/>
      </dsp:txXfrm>
    </dsp:sp>
    <dsp:sp modelId="{1B3CDAB1-7F9F-4FFD-81E4-DE2D32DE99A5}">
      <dsp:nvSpPr>
        <dsp:cNvPr id="0" name=""/>
        <dsp:cNvSpPr/>
      </dsp:nvSpPr>
      <dsp:spPr>
        <a:xfrm>
          <a:off x="1418280" y="500063"/>
          <a:ext cx="1085127" cy="673159"/>
        </a:xfrm>
        <a:prstGeom prst="roundRect">
          <a:avLst/>
        </a:prstGeom>
        <a:gradFill rotWithShape="0">
          <a:gsLst>
            <a:gs pos="0">
              <a:schemeClr val="accent2">
                <a:hueOff val="-5895000"/>
                <a:satOff val="-23810"/>
                <a:lumOff val="24706"/>
                <a:alphaOff val="0"/>
                <a:shade val="51000"/>
                <a:satMod val="130000"/>
              </a:schemeClr>
            </a:gs>
            <a:gs pos="80000">
              <a:schemeClr val="accent2">
                <a:hueOff val="-5895000"/>
                <a:satOff val="-23810"/>
                <a:lumOff val="24706"/>
                <a:alphaOff val="0"/>
                <a:shade val="93000"/>
                <a:satMod val="130000"/>
              </a:schemeClr>
            </a:gs>
            <a:gs pos="100000">
              <a:schemeClr val="accent2">
                <a:hueOff val="-5895000"/>
                <a:satOff val="-23810"/>
                <a:lumOff val="2470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0960" rIns="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>
              <a:solidFill>
                <a:schemeClr val="tx1"/>
              </a:solidFill>
            </a:rPr>
            <a:t>Luminance</a:t>
          </a:r>
          <a:br>
            <a:rPr lang="en-GB" sz="1600" b="1" kern="1200" dirty="0" smtClean="0">
              <a:solidFill>
                <a:schemeClr val="tx1"/>
              </a:solidFill>
            </a:rPr>
          </a:br>
          <a:r>
            <a:rPr lang="en-GB" sz="1600" b="1" kern="1200" dirty="0" smtClean="0">
              <a:solidFill>
                <a:schemeClr val="tx1"/>
              </a:solidFill>
            </a:rPr>
            <a:t>Adaptation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1451141" y="532924"/>
        <a:ext cx="1019405" cy="607437"/>
      </dsp:txXfrm>
    </dsp:sp>
    <dsp:sp modelId="{5C45556D-8AE3-4838-9A8D-F157F38EC776}">
      <dsp:nvSpPr>
        <dsp:cNvPr id="0" name=""/>
        <dsp:cNvSpPr/>
      </dsp:nvSpPr>
      <dsp:spPr>
        <a:xfrm>
          <a:off x="428622" y="500063"/>
          <a:ext cx="920258" cy="673159"/>
        </a:xfrm>
        <a:prstGeom prst="roundRect">
          <a:avLst/>
        </a:prstGeom>
        <a:gradFill rotWithShape="0">
          <a:gsLst>
            <a:gs pos="0">
              <a:schemeClr val="accent2">
                <a:hueOff val="-11789999"/>
                <a:satOff val="-47619"/>
                <a:lumOff val="49412"/>
                <a:alphaOff val="0"/>
                <a:shade val="51000"/>
                <a:satMod val="130000"/>
              </a:schemeClr>
            </a:gs>
            <a:gs pos="80000">
              <a:schemeClr val="accent2">
                <a:hueOff val="-11789999"/>
                <a:satOff val="-47619"/>
                <a:lumOff val="49412"/>
                <a:alphaOff val="0"/>
                <a:shade val="93000"/>
                <a:satMod val="130000"/>
              </a:schemeClr>
            </a:gs>
            <a:gs pos="100000">
              <a:schemeClr val="accent2">
                <a:hueOff val="-11789999"/>
                <a:satOff val="-47619"/>
                <a:lumOff val="494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0960" rIns="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>
              <a:solidFill>
                <a:schemeClr val="tx1"/>
              </a:solidFill>
            </a:rPr>
            <a:t>Reference White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461483" y="532924"/>
        <a:ext cx="854536" cy="6074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7E883-61AF-41E1-B4CF-1DA9DC2B99C7}">
      <dsp:nvSpPr>
        <dsp:cNvPr id="0" name=""/>
        <dsp:cNvSpPr/>
      </dsp:nvSpPr>
      <dsp:spPr>
        <a:xfrm rot="10800000">
          <a:off x="0" y="0"/>
          <a:ext cx="2975365" cy="1682899"/>
        </a:xfrm>
        <a:prstGeom prst="rightArrow">
          <a:avLst/>
        </a:prstGeom>
        <a:solidFill>
          <a:srgbClr val="FFFF00"/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8E85185-B7B4-4F26-BCE9-CDBC6E88F0B9}">
      <dsp:nvSpPr>
        <dsp:cNvPr id="0" name=""/>
        <dsp:cNvSpPr/>
      </dsp:nvSpPr>
      <dsp:spPr>
        <a:xfrm>
          <a:off x="2587264" y="500063"/>
          <a:ext cx="841756" cy="67315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0960" rIns="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>
              <a:solidFill>
                <a:schemeClr val="tx1"/>
              </a:solidFill>
            </a:rPr>
            <a:t>Medium</a:t>
          </a:r>
          <a:br>
            <a:rPr lang="en-GB" sz="1600" b="1" kern="1200" dirty="0" smtClean="0">
              <a:solidFill>
                <a:schemeClr val="tx1"/>
              </a:solidFill>
            </a:rPr>
          </a:br>
          <a:r>
            <a:rPr lang="en-GB" sz="1600" b="1" kern="1200" dirty="0" smtClean="0">
              <a:solidFill>
                <a:schemeClr val="tx1"/>
              </a:solidFill>
            </a:rPr>
            <a:t>Type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2620125" y="532924"/>
        <a:ext cx="776034" cy="607437"/>
      </dsp:txXfrm>
    </dsp:sp>
    <dsp:sp modelId="{1B3CDAB1-7F9F-4FFD-81E4-DE2D32DE99A5}">
      <dsp:nvSpPr>
        <dsp:cNvPr id="0" name=""/>
        <dsp:cNvSpPr/>
      </dsp:nvSpPr>
      <dsp:spPr>
        <a:xfrm>
          <a:off x="1418280" y="500063"/>
          <a:ext cx="1085127" cy="673159"/>
        </a:xfrm>
        <a:prstGeom prst="roundRect">
          <a:avLst/>
        </a:prstGeom>
        <a:gradFill rotWithShape="0">
          <a:gsLst>
            <a:gs pos="0">
              <a:schemeClr val="accent2">
                <a:hueOff val="-5895000"/>
                <a:satOff val="-23810"/>
                <a:lumOff val="24706"/>
                <a:alphaOff val="0"/>
                <a:shade val="51000"/>
                <a:satMod val="130000"/>
              </a:schemeClr>
            </a:gs>
            <a:gs pos="80000">
              <a:schemeClr val="accent2">
                <a:hueOff val="-5895000"/>
                <a:satOff val="-23810"/>
                <a:lumOff val="24706"/>
                <a:alphaOff val="0"/>
                <a:shade val="93000"/>
                <a:satMod val="130000"/>
              </a:schemeClr>
            </a:gs>
            <a:gs pos="100000">
              <a:schemeClr val="accent2">
                <a:hueOff val="-5895000"/>
                <a:satOff val="-23810"/>
                <a:lumOff val="2470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0960" rIns="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>
              <a:solidFill>
                <a:schemeClr val="tx1"/>
              </a:solidFill>
            </a:rPr>
            <a:t>Luminance</a:t>
          </a:r>
          <a:br>
            <a:rPr lang="en-GB" sz="1600" b="1" kern="1200" dirty="0" smtClean="0">
              <a:solidFill>
                <a:schemeClr val="tx1"/>
              </a:solidFill>
            </a:rPr>
          </a:br>
          <a:r>
            <a:rPr lang="en-GB" sz="1600" b="1" kern="1200" dirty="0" smtClean="0">
              <a:solidFill>
                <a:schemeClr val="tx1"/>
              </a:solidFill>
            </a:rPr>
            <a:t>Adaptation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1451141" y="532924"/>
        <a:ext cx="1019405" cy="607437"/>
      </dsp:txXfrm>
    </dsp:sp>
    <dsp:sp modelId="{5C45556D-8AE3-4838-9A8D-F157F38EC776}">
      <dsp:nvSpPr>
        <dsp:cNvPr id="0" name=""/>
        <dsp:cNvSpPr/>
      </dsp:nvSpPr>
      <dsp:spPr>
        <a:xfrm>
          <a:off x="428622" y="500063"/>
          <a:ext cx="920258" cy="673159"/>
        </a:xfrm>
        <a:prstGeom prst="roundRect">
          <a:avLst/>
        </a:prstGeom>
        <a:gradFill rotWithShape="0">
          <a:gsLst>
            <a:gs pos="0">
              <a:schemeClr val="accent2">
                <a:hueOff val="-11789999"/>
                <a:satOff val="-47619"/>
                <a:lumOff val="49412"/>
                <a:alphaOff val="0"/>
                <a:shade val="51000"/>
                <a:satMod val="130000"/>
              </a:schemeClr>
            </a:gs>
            <a:gs pos="80000">
              <a:schemeClr val="accent2">
                <a:hueOff val="-11789999"/>
                <a:satOff val="-47619"/>
                <a:lumOff val="49412"/>
                <a:alphaOff val="0"/>
                <a:shade val="93000"/>
                <a:satMod val="130000"/>
              </a:schemeClr>
            </a:gs>
            <a:gs pos="100000">
              <a:schemeClr val="accent2">
                <a:hueOff val="-11789999"/>
                <a:satOff val="-47619"/>
                <a:lumOff val="494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0960" rIns="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>
              <a:solidFill>
                <a:schemeClr val="tx1"/>
              </a:solidFill>
            </a:rPr>
            <a:t>Reference White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461483" y="532924"/>
        <a:ext cx="854536" cy="6074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04B294-0213-4299-B277-604D392F4AEC}">
      <dsp:nvSpPr>
        <dsp:cNvPr id="0" name=""/>
        <dsp:cNvSpPr/>
      </dsp:nvSpPr>
      <dsp:spPr>
        <a:xfrm rot="3300914">
          <a:off x="2003891" y="3345126"/>
          <a:ext cx="927804" cy="18632"/>
        </a:xfrm>
        <a:custGeom>
          <a:avLst/>
          <a:gdLst/>
          <a:ahLst/>
          <a:cxnLst/>
          <a:rect l="0" t="0" r="0" b="0"/>
          <a:pathLst>
            <a:path>
              <a:moveTo>
                <a:pt x="0" y="9316"/>
              </a:moveTo>
              <a:lnTo>
                <a:pt x="927804" y="931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100AD20-C727-48F1-A7E4-C209FC350A66}">
      <dsp:nvSpPr>
        <dsp:cNvPr id="0" name=""/>
        <dsp:cNvSpPr/>
      </dsp:nvSpPr>
      <dsp:spPr>
        <a:xfrm rot="20078347">
          <a:off x="2154819" y="1825877"/>
          <a:ext cx="3039087" cy="18632"/>
        </a:xfrm>
        <a:custGeom>
          <a:avLst/>
          <a:gdLst/>
          <a:ahLst/>
          <a:cxnLst/>
          <a:rect l="0" t="0" r="0" b="0"/>
          <a:pathLst>
            <a:path>
              <a:moveTo>
                <a:pt x="0" y="9316"/>
              </a:moveTo>
              <a:lnTo>
                <a:pt x="3039087" y="931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B1D695F-4D20-4DC3-B31C-7819A12FF8ED}">
      <dsp:nvSpPr>
        <dsp:cNvPr id="0" name=""/>
        <dsp:cNvSpPr/>
      </dsp:nvSpPr>
      <dsp:spPr>
        <a:xfrm rot="1554963">
          <a:off x="2134912" y="3517690"/>
          <a:ext cx="3308294" cy="18632"/>
        </a:xfrm>
        <a:custGeom>
          <a:avLst/>
          <a:gdLst/>
          <a:ahLst/>
          <a:cxnLst/>
          <a:rect l="0" t="0" r="0" b="0"/>
          <a:pathLst>
            <a:path>
              <a:moveTo>
                <a:pt x="0" y="9316"/>
              </a:moveTo>
              <a:lnTo>
                <a:pt x="3308294" y="931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51E6A72-6B0D-439E-B58B-3279CB5C3C3E}">
      <dsp:nvSpPr>
        <dsp:cNvPr id="0" name=""/>
        <dsp:cNvSpPr/>
      </dsp:nvSpPr>
      <dsp:spPr>
        <a:xfrm rot="21554310">
          <a:off x="2301094" y="2604338"/>
          <a:ext cx="3764501" cy="18632"/>
        </a:xfrm>
        <a:custGeom>
          <a:avLst/>
          <a:gdLst/>
          <a:ahLst/>
          <a:cxnLst/>
          <a:rect l="0" t="0" r="0" b="0"/>
          <a:pathLst>
            <a:path>
              <a:moveTo>
                <a:pt x="0" y="9316"/>
              </a:moveTo>
              <a:lnTo>
                <a:pt x="3764501" y="931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865D789-3FCB-435C-AC9E-EB9411A3AFC2}">
      <dsp:nvSpPr>
        <dsp:cNvPr id="0" name=""/>
        <dsp:cNvSpPr/>
      </dsp:nvSpPr>
      <dsp:spPr>
        <a:xfrm rot="15654554">
          <a:off x="1559860" y="1997963"/>
          <a:ext cx="616751" cy="18632"/>
        </a:xfrm>
        <a:custGeom>
          <a:avLst/>
          <a:gdLst/>
          <a:ahLst/>
          <a:cxnLst/>
          <a:rect l="0" t="0" r="0" b="0"/>
          <a:pathLst>
            <a:path>
              <a:moveTo>
                <a:pt x="0" y="9316"/>
              </a:moveTo>
              <a:lnTo>
                <a:pt x="616751" y="931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8F6EEF6-437F-4273-A8E5-A7BB4520ED49}">
      <dsp:nvSpPr>
        <dsp:cNvPr id="0" name=""/>
        <dsp:cNvSpPr/>
      </dsp:nvSpPr>
      <dsp:spPr>
        <a:xfrm rot="18920217">
          <a:off x="2114637" y="1852018"/>
          <a:ext cx="1292640" cy="18632"/>
        </a:xfrm>
        <a:custGeom>
          <a:avLst/>
          <a:gdLst/>
          <a:ahLst/>
          <a:cxnLst/>
          <a:rect l="0" t="0" r="0" b="0"/>
          <a:pathLst>
            <a:path>
              <a:moveTo>
                <a:pt x="0" y="9316"/>
              </a:moveTo>
              <a:lnTo>
                <a:pt x="1292640" y="931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8C6AE11-8F45-4B8E-AE0E-A45473262B20}">
      <dsp:nvSpPr>
        <dsp:cNvPr id="0" name=""/>
        <dsp:cNvSpPr/>
      </dsp:nvSpPr>
      <dsp:spPr>
        <a:xfrm rot="10877897">
          <a:off x="1152999" y="2620746"/>
          <a:ext cx="485741" cy="18632"/>
        </a:xfrm>
        <a:custGeom>
          <a:avLst/>
          <a:gdLst/>
          <a:ahLst/>
          <a:cxnLst/>
          <a:rect l="0" t="0" r="0" b="0"/>
          <a:pathLst>
            <a:path>
              <a:moveTo>
                <a:pt x="0" y="9316"/>
              </a:moveTo>
              <a:lnTo>
                <a:pt x="485741" y="931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3CE6D24-F7C6-49DA-A0F8-A8DE42EF2C16}">
      <dsp:nvSpPr>
        <dsp:cNvPr id="0" name=""/>
        <dsp:cNvSpPr/>
      </dsp:nvSpPr>
      <dsp:spPr>
        <a:xfrm rot="7680522">
          <a:off x="1050241" y="3287287"/>
          <a:ext cx="817949" cy="18632"/>
        </a:xfrm>
        <a:custGeom>
          <a:avLst/>
          <a:gdLst/>
          <a:ahLst/>
          <a:cxnLst/>
          <a:rect l="0" t="0" r="0" b="0"/>
          <a:pathLst>
            <a:path>
              <a:moveTo>
                <a:pt x="0" y="9316"/>
              </a:moveTo>
              <a:lnTo>
                <a:pt x="817949" y="931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E184BDD-BEA0-4F97-853F-1B3DFD30B96D}">
      <dsp:nvSpPr>
        <dsp:cNvPr id="0" name=""/>
        <dsp:cNvSpPr/>
      </dsp:nvSpPr>
      <dsp:spPr>
        <a:xfrm>
          <a:off x="1496695" y="2169800"/>
          <a:ext cx="946546" cy="946546"/>
        </a:xfrm>
        <a:prstGeom prst="ellipse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36F314-BAE1-4EC1-A7FB-7C75EA2CB2E1}">
      <dsp:nvSpPr>
        <dsp:cNvPr id="0" name=""/>
        <dsp:cNvSpPr/>
      </dsp:nvSpPr>
      <dsp:spPr>
        <a:xfrm>
          <a:off x="0" y="3517713"/>
          <a:ext cx="1569321" cy="1284023"/>
        </a:xfrm>
        <a:prstGeom prst="ellipse">
          <a:avLst/>
        </a:prstGeom>
        <a:solidFill>
          <a:schemeClr val="accent2">
            <a:hueOff val="-1473750"/>
            <a:satOff val="-5952"/>
            <a:lumOff val="617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mtClean="0">
              <a:solidFill>
                <a:schemeClr val="tx1"/>
              </a:solidFill>
            </a:rPr>
            <a:t>CIELAB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229822" y="3705754"/>
        <a:ext cx="1109677" cy="907941"/>
      </dsp:txXfrm>
    </dsp:sp>
    <dsp:sp modelId="{63E5A0B1-60C5-4E4C-8F75-6547DAE49616}">
      <dsp:nvSpPr>
        <dsp:cNvPr id="0" name=""/>
        <dsp:cNvSpPr/>
      </dsp:nvSpPr>
      <dsp:spPr>
        <a:xfrm>
          <a:off x="72699" y="2072069"/>
          <a:ext cx="1080500" cy="1080500"/>
        </a:xfrm>
        <a:prstGeom prst="ellipse">
          <a:avLst/>
        </a:prstGeom>
        <a:solidFill>
          <a:schemeClr val="accent2">
            <a:hueOff val="-2947500"/>
            <a:satOff val="-11905"/>
            <a:lumOff val="1235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mtClean="0">
              <a:solidFill>
                <a:schemeClr val="tx1"/>
              </a:solidFill>
            </a:rPr>
            <a:t>RLAB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230935" y="2230305"/>
        <a:ext cx="764028" cy="764028"/>
      </dsp:txXfrm>
    </dsp:sp>
    <dsp:sp modelId="{74327227-0824-4668-82D0-F55CB6FB3EEA}">
      <dsp:nvSpPr>
        <dsp:cNvPr id="0" name=""/>
        <dsp:cNvSpPr/>
      </dsp:nvSpPr>
      <dsp:spPr>
        <a:xfrm>
          <a:off x="2904801" y="70722"/>
          <a:ext cx="1800070" cy="1517878"/>
        </a:xfrm>
        <a:prstGeom prst="ellipse">
          <a:avLst/>
        </a:prstGeom>
        <a:solidFill>
          <a:schemeClr val="accent2">
            <a:hueOff val="-4421250"/>
            <a:satOff val="-17857"/>
            <a:lumOff val="1853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Hunt94</a:t>
          </a:r>
          <a:br>
            <a:rPr lang="en-US" sz="2400" b="1" kern="1200" dirty="0" smtClean="0">
              <a:solidFill>
                <a:schemeClr val="tx1"/>
              </a:solidFill>
            </a:rPr>
          </a:br>
          <a:r>
            <a:rPr lang="en-US" sz="2400" b="1" kern="1200" dirty="0" smtClean="0">
              <a:solidFill>
                <a:schemeClr val="tx1"/>
              </a:solidFill>
            </a:rPr>
            <a:t>model 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3168415" y="293010"/>
        <a:ext cx="1272842" cy="1073302"/>
      </dsp:txXfrm>
    </dsp:sp>
    <dsp:sp modelId="{0EC59105-AE9C-4559-A8C1-27345C6A0323}">
      <dsp:nvSpPr>
        <dsp:cNvPr id="0" name=""/>
        <dsp:cNvSpPr/>
      </dsp:nvSpPr>
      <dsp:spPr>
        <a:xfrm>
          <a:off x="1120387" y="643618"/>
          <a:ext cx="1229581" cy="1064189"/>
        </a:xfrm>
        <a:prstGeom prst="ellipse">
          <a:avLst/>
        </a:prstGeom>
        <a:solidFill>
          <a:schemeClr val="accent2">
            <a:hueOff val="-5895000"/>
            <a:satOff val="-23810"/>
            <a:lumOff val="2470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mtClean="0">
              <a:solidFill>
                <a:schemeClr val="tx1"/>
              </a:solidFill>
            </a:rPr>
            <a:t>LLAB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1300455" y="799465"/>
        <a:ext cx="869445" cy="752495"/>
      </dsp:txXfrm>
    </dsp:sp>
    <dsp:sp modelId="{30952BC5-88FD-477E-94EB-CEE35021E3C6}">
      <dsp:nvSpPr>
        <dsp:cNvPr id="0" name=""/>
        <dsp:cNvSpPr/>
      </dsp:nvSpPr>
      <dsp:spPr>
        <a:xfrm>
          <a:off x="6065203" y="1551759"/>
          <a:ext cx="2769535" cy="2036953"/>
        </a:xfrm>
        <a:prstGeom prst="ellipse">
          <a:avLst/>
        </a:prstGeom>
        <a:solidFill>
          <a:schemeClr val="accent2">
            <a:hueOff val="-7368750"/>
            <a:satOff val="-29762"/>
            <a:lumOff val="3088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mtClean="0">
              <a:solidFill>
                <a:schemeClr val="tx1"/>
              </a:solidFill>
            </a:rPr>
            <a:t>CIECAM97s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6470792" y="1850064"/>
        <a:ext cx="1958357" cy="1440343"/>
      </dsp:txXfrm>
    </dsp:sp>
    <dsp:sp modelId="{5776C6EA-4106-4477-BE27-5403F2154029}">
      <dsp:nvSpPr>
        <dsp:cNvPr id="0" name=""/>
        <dsp:cNvSpPr/>
      </dsp:nvSpPr>
      <dsp:spPr>
        <a:xfrm>
          <a:off x="5181348" y="3736645"/>
          <a:ext cx="1860350" cy="1837787"/>
        </a:xfrm>
        <a:prstGeom prst="ellipse">
          <a:avLst/>
        </a:prstGeom>
        <a:solidFill>
          <a:schemeClr val="accent2">
            <a:hueOff val="-8842499"/>
            <a:satOff val="-35714"/>
            <a:lumOff val="3705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Fairchild</a:t>
          </a:r>
          <a:br>
            <a:rPr lang="en-US" sz="2400" b="1" kern="1200" dirty="0" smtClean="0">
              <a:solidFill>
                <a:schemeClr val="tx1"/>
              </a:solidFill>
            </a:rPr>
          </a:br>
          <a:r>
            <a:rPr lang="en-US" sz="2400" b="1" kern="1200" dirty="0" smtClean="0">
              <a:solidFill>
                <a:schemeClr val="tx1"/>
              </a:solidFill>
            </a:rPr>
            <a:t>model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5453790" y="4005783"/>
        <a:ext cx="1315466" cy="1299511"/>
      </dsp:txXfrm>
    </dsp:sp>
    <dsp:sp modelId="{7155F047-BF43-4426-A906-B28201CB0EF7}">
      <dsp:nvSpPr>
        <dsp:cNvPr id="0" name=""/>
        <dsp:cNvSpPr/>
      </dsp:nvSpPr>
      <dsp:spPr>
        <a:xfrm>
          <a:off x="4939252" y="0"/>
          <a:ext cx="1820788" cy="1608224"/>
        </a:xfrm>
        <a:prstGeom prst="ellipse">
          <a:avLst/>
        </a:prstGeom>
        <a:solidFill>
          <a:schemeClr val="accent2">
            <a:hueOff val="-10316249"/>
            <a:satOff val="-41667"/>
            <a:lumOff val="4323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mtClean="0">
              <a:solidFill>
                <a:schemeClr val="tx1"/>
              </a:solidFill>
            </a:rPr>
            <a:t>FC model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5205900" y="235519"/>
        <a:ext cx="1287492" cy="1137186"/>
      </dsp:txXfrm>
    </dsp:sp>
    <dsp:sp modelId="{B1FDA00D-04FA-4710-945F-70E095F57D36}">
      <dsp:nvSpPr>
        <dsp:cNvPr id="0" name=""/>
        <dsp:cNvSpPr/>
      </dsp:nvSpPr>
      <dsp:spPr>
        <a:xfrm>
          <a:off x="2205943" y="3583061"/>
          <a:ext cx="2242555" cy="1998930"/>
        </a:xfrm>
        <a:prstGeom prst="ellipse">
          <a:avLst/>
        </a:prstGeom>
        <a:solidFill>
          <a:schemeClr val="accent2">
            <a:hueOff val="-11789999"/>
            <a:satOff val="-47619"/>
            <a:lumOff val="49412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mtClean="0">
              <a:solidFill>
                <a:schemeClr val="tx1"/>
              </a:solidFill>
            </a:rPr>
            <a:t>CIECAM02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2534358" y="3875798"/>
        <a:ext cx="1585725" cy="141345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A1FEB4-3178-416C-B5FD-DE3700DBC460}">
      <dsp:nvSpPr>
        <dsp:cNvPr id="0" name=""/>
        <dsp:cNvSpPr/>
      </dsp:nvSpPr>
      <dsp:spPr>
        <a:xfrm>
          <a:off x="2726057" y="1062"/>
          <a:ext cx="1070081" cy="59245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smtClean="0">
              <a:solidFill>
                <a:schemeClr val="tx1"/>
              </a:solidFill>
            </a:rPr>
            <a:t>Reflective</a:t>
          </a:r>
          <a:br>
            <a:rPr lang="en-GB" sz="1600" b="1" kern="1200" smtClean="0">
              <a:solidFill>
                <a:schemeClr val="tx1"/>
              </a:solidFill>
            </a:rPr>
          </a:br>
          <a:r>
            <a:rPr lang="en-GB" sz="1600" b="1" kern="1200" smtClean="0">
              <a:solidFill>
                <a:schemeClr val="tx1"/>
              </a:solidFill>
            </a:rPr>
            <a:t>(Low)</a:t>
          </a:r>
          <a:endParaRPr lang="en-GB" sz="1600" b="1" kern="1200" dirty="0">
            <a:solidFill>
              <a:schemeClr val="tx1"/>
            </a:solidFill>
          </a:endParaRPr>
        </a:p>
      </dsp:txBody>
      <dsp:txXfrm>
        <a:off x="2754978" y="29983"/>
        <a:ext cx="1012239" cy="534612"/>
      </dsp:txXfrm>
    </dsp:sp>
    <dsp:sp modelId="{0865FBC0-7B6D-4DAC-8C19-514AEFE9648C}">
      <dsp:nvSpPr>
        <dsp:cNvPr id="0" name=""/>
        <dsp:cNvSpPr/>
      </dsp:nvSpPr>
      <dsp:spPr>
        <a:xfrm>
          <a:off x="1204916" y="297289"/>
          <a:ext cx="4112363" cy="4112363"/>
        </a:xfrm>
        <a:custGeom>
          <a:avLst/>
          <a:gdLst/>
          <a:ahLst/>
          <a:cxnLst/>
          <a:rect l="0" t="0" r="0" b="0"/>
          <a:pathLst>
            <a:path>
              <a:moveTo>
                <a:pt x="2596944" y="72382"/>
              </a:moveTo>
              <a:arcTo wR="2056181" hR="2056181" stAng="17114867" swAng="974850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46920D-615B-4314-966D-381388813645}">
      <dsp:nvSpPr>
        <dsp:cNvPr id="0" name=""/>
        <dsp:cNvSpPr/>
      </dsp:nvSpPr>
      <dsp:spPr>
        <a:xfrm>
          <a:off x="4198404" y="603303"/>
          <a:ext cx="1033267" cy="592454"/>
        </a:xfrm>
        <a:prstGeom prst="roundRect">
          <a:avLst/>
        </a:prstGeom>
        <a:gradFill rotWithShape="0">
          <a:gsLst>
            <a:gs pos="0">
              <a:schemeClr val="accent2">
                <a:hueOff val="-1684286"/>
                <a:satOff val="-6803"/>
                <a:lumOff val="7059"/>
                <a:alphaOff val="0"/>
                <a:shade val="51000"/>
                <a:satMod val="130000"/>
              </a:schemeClr>
            </a:gs>
            <a:gs pos="80000">
              <a:schemeClr val="accent2">
                <a:hueOff val="-1684286"/>
                <a:satOff val="-6803"/>
                <a:lumOff val="7059"/>
                <a:alphaOff val="0"/>
                <a:shade val="93000"/>
                <a:satMod val="130000"/>
              </a:schemeClr>
            </a:gs>
            <a:gs pos="100000">
              <a:schemeClr val="accent2">
                <a:hueOff val="-1684286"/>
                <a:satOff val="-6803"/>
                <a:lumOff val="7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smtClean="0">
              <a:solidFill>
                <a:schemeClr val="tx1"/>
              </a:solidFill>
            </a:rPr>
            <a:t>Reflective</a:t>
          </a:r>
          <a:br>
            <a:rPr lang="en-GB" sz="1600" b="1" kern="1200" smtClean="0">
              <a:solidFill>
                <a:schemeClr val="tx1"/>
              </a:solidFill>
            </a:rPr>
          </a:br>
          <a:r>
            <a:rPr lang="en-GB" sz="1600" b="1" kern="1200" smtClean="0">
              <a:solidFill>
                <a:schemeClr val="tx1"/>
              </a:solidFill>
            </a:rPr>
            <a:t>(High)</a:t>
          </a:r>
          <a:endParaRPr lang="en-GB" sz="1600" b="1" kern="1200" dirty="0">
            <a:solidFill>
              <a:schemeClr val="tx1"/>
            </a:solidFill>
          </a:endParaRPr>
        </a:p>
      </dsp:txBody>
      <dsp:txXfrm>
        <a:off x="4227325" y="632224"/>
        <a:ext cx="975425" cy="534612"/>
      </dsp:txXfrm>
    </dsp:sp>
    <dsp:sp modelId="{AD3F4409-8874-4A36-B493-E0D82E848227}">
      <dsp:nvSpPr>
        <dsp:cNvPr id="0" name=""/>
        <dsp:cNvSpPr/>
      </dsp:nvSpPr>
      <dsp:spPr>
        <a:xfrm>
          <a:off x="1204916" y="297289"/>
          <a:ext cx="4112363" cy="4112363"/>
        </a:xfrm>
        <a:custGeom>
          <a:avLst/>
          <a:gdLst/>
          <a:ahLst/>
          <a:cxnLst/>
          <a:rect l="0" t="0" r="0" b="0"/>
          <a:pathLst>
            <a:path>
              <a:moveTo>
                <a:pt x="3760659" y="906120"/>
              </a:moveTo>
              <a:arcTo wR="2056181" hR="2056181" stAng="19559478" swAng="1528071"/>
            </a:path>
          </a:pathLst>
        </a:custGeom>
        <a:noFill/>
        <a:ln w="9525" cap="flat" cmpd="sng" algn="ctr">
          <a:solidFill>
            <a:schemeClr val="accent2">
              <a:hueOff val="-1684286"/>
              <a:satOff val="-6803"/>
              <a:lumOff val="705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B49BBB-C9C8-43F5-9A80-E15BBCACF762}">
      <dsp:nvSpPr>
        <dsp:cNvPr id="0" name=""/>
        <dsp:cNvSpPr/>
      </dsp:nvSpPr>
      <dsp:spPr>
        <a:xfrm>
          <a:off x="4787675" y="2057243"/>
          <a:ext cx="1059207" cy="592454"/>
        </a:xfrm>
        <a:prstGeom prst="roundRect">
          <a:avLst/>
        </a:prstGeom>
        <a:gradFill rotWithShape="0">
          <a:gsLst>
            <a:gs pos="0">
              <a:schemeClr val="accent2">
                <a:hueOff val="-3368571"/>
                <a:satOff val="-13605"/>
                <a:lumOff val="14118"/>
                <a:alphaOff val="0"/>
                <a:shade val="51000"/>
                <a:satMod val="130000"/>
              </a:schemeClr>
            </a:gs>
            <a:gs pos="80000">
              <a:schemeClr val="accent2">
                <a:hueOff val="-3368571"/>
                <a:satOff val="-13605"/>
                <a:lumOff val="14118"/>
                <a:alphaOff val="0"/>
                <a:shade val="93000"/>
                <a:satMod val="130000"/>
              </a:schemeClr>
            </a:gs>
            <a:gs pos="100000">
              <a:schemeClr val="accent2">
                <a:hueOff val="-3368571"/>
                <a:satOff val="-13605"/>
                <a:lumOff val="1411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smtClean="0">
              <a:solidFill>
                <a:schemeClr val="tx1"/>
              </a:solidFill>
            </a:rPr>
            <a:t>Reflective </a:t>
          </a:r>
          <a:br>
            <a:rPr lang="en-GB" sz="1600" b="1" kern="1200" smtClean="0">
              <a:solidFill>
                <a:schemeClr val="tx1"/>
              </a:solidFill>
            </a:rPr>
          </a:br>
          <a:r>
            <a:rPr lang="en-GB" sz="1600" b="1" kern="1200" smtClean="0">
              <a:solidFill>
                <a:schemeClr val="tx1"/>
              </a:solidFill>
            </a:rPr>
            <a:t>(Various)</a:t>
          </a:r>
          <a:endParaRPr lang="en-GB" sz="1600" b="1" kern="1200" dirty="0">
            <a:solidFill>
              <a:schemeClr val="tx1"/>
            </a:solidFill>
          </a:endParaRPr>
        </a:p>
      </dsp:txBody>
      <dsp:txXfrm>
        <a:off x="4816596" y="2086164"/>
        <a:ext cx="1001365" cy="534612"/>
      </dsp:txXfrm>
    </dsp:sp>
    <dsp:sp modelId="{8570E1B8-055E-456B-934D-82D554E84298}">
      <dsp:nvSpPr>
        <dsp:cNvPr id="0" name=""/>
        <dsp:cNvSpPr/>
      </dsp:nvSpPr>
      <dsp:spPr>
        <a:xfrm>
          <a:off x="1204916" y="297289"/>
          <a:ext cx="4112363" cy="4112363"/>
        </a:xfrm>
        <a:custGeom>
          <a:avLst/>
          <a:gdLst/>
          <a:ahLst/>
          <a:cxnLst/>
          <a:rect l="0" t="0" r="0" b="0"/>
          <a:pathLst>
            <a:path>
              <a:moveTo>
                <a:pt x="4089560" y="2361554"/>
              </a:moveTo>
              <a:arcTo wR="2056181" hR="2056181" stAng="512451" swAng="1528071"/>
            </a:path>
          </a:pathLst>
        </a:custGeom>
        <a:noFill/>
        <a:ln w="9525" cap="flat" cmpd="sng" algn="ctr">
          <a:solidFill>
            <a:schemeClr val="accent2">
              <a:hueOff val="-3368571"/>
              <a:satOff val="-13605"/>
              <a:lumOff val="1411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6816A2-C971-4543-9026-0AE5ED3A4DBB}">
      <dsp:nvSpPr>
        <dsp:cNvPr id="0" name=""/>
        <dsp:cNvSpPr/>
      </dsp:nvSpPr>
      <dsp:spPr>
        <a:xfrm>
          <a:off x="4259304" y="3511183"/>
          <a:ext cx="911468" cy="592454"/>
        </a:xfrm>
        <a:prstGeom prst="roundRect">
          <a:avLst/>
        </a:prstGeom>
        <a:gradFill rotWithShape="0">
          <a:gsLst>
            <a:gs pos="0">
              <a:schemeClr val="accent2">
                <a:hueOff val="-5052857"/>
                <a:satOff val="-20408"/>
                <a:lumOff val="21177"/>
                <a:alphaOff val="0"/>
                <a:shade val="51000"/>
                <a:satMod val="130000"/>
              </a:schemeClr>
            </a:gs>
            <a:gs pos="80000">
              <a:schemeClr val="accent2">
                <a:hueOff val="-5052857"/>
                <a:satOff val="-20408"/>
                <a:lumOff val="21177"/>
                <a:alphaOff val="0"/>
                <a:shade val="93000"/>
                <a:satMod val="130000"/>
              </a:schemeClr>
            </a:gs>
            <a:gs pos="100000">
              <a:schemeClr val="accent2">
                <a:hueOff val="-5052857"/>
                <a:satOff val="-20408"/>
                <a:lumOff val="21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smtClean="0">
              <a:solidFill>
                <a:schemeClr val="tx1"/>
              </a:solidFill>
            </a:rPr>
            <a:t>CRT display</a:t>
          </a:r>
          <a:endParaRPr lang="en-GB" sz="1800" b="1" kern="1200" dirty="0">
            <a:solidFill>
              <a:schemeClr val="tx1"/>
            </a:solidFill>
          </a:endParaRPr>
        </a:p>
      </dsp:txBody>
      <dsp:txXfrm>
        <a:off x="4288225" y="3540104"/>
        <a:ext cx="853626" cy="534612"/>
      </dsp:txXfrm>
    </dsp:sp>
    <dsp:sp modelId="{EB655E2B-A9AB-443B-A1F8-1E7D9986FFB1}">
      <dsp:nvSpPr>
        <dsp:cNvPr id="0" name=""/>
        <dsp:cNvSpPr/>
      </dsp:nvSpPr>
      <dsp:spPr>
        <a:xfrm>
          <a:off x="1204916" y="297289"/>
          <a:ext cx="4112363" cy="4112363"/>
        </a:xfrm>
        <a:custGeom>
          <a:avLst/>
          <a:gdLst/>
          <a:ahLst/>
          <a:cxnLst/>
          <a:rect l="0" t="0" r="0" b="0"/>
          <a:pathLst>
            <a:path>
              <a:moveTo>
                <a:pt x="3131034" y="3809057"/>
              </a:moveTo>
              <a:arcTo wR="2056181" hR="2056181" stAng="3509018" swAng="849615"/>
            </a:path>
          </a:pathLst>
        </a:custGeom>
        <a:noFill/>
        <a:ln w="9525" cap="flat" cmpd="sng" algn="ctr">
          <a:solidFill>
            <a:schemeClr val="accent2">
              <a:hueOff val="-5052857"/>
              <a:satOff val="-20408"/>
              <a:lumOff val="2117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ADCC71-CAE2-4ABB-86FF-173FC1959A2A}">
      <dsp:nvSpPr>
        <dsp:cNvPr id="0" name=""/>
        <dsp:cNvSpPr/>
      </dsp:nvSpPr>
      <dsp:spPr>
        <a:xfrm>
          <a:off x="2652656" y="4113425"/>
          <a:ext cx="1216882" cy="592454"/>
        </a:xfrm>
        <a:prstGeom prst="roundRect">
          <a:avLst/>
        </a:prstGeom>
        <a:gradFill rotWithShape="0">
          <a:gsLst>
            <a:gs pos="0">
              <a:schemeClr val="accent2">
                <a:hueOff val="-6737143"/>
                <a:satOff val="-27211"/>
                <a:lumOff val="28235"/>
                <a:alphaOff val="0"/>
                <a:shade val="51000"/>
                <a:satMod val="130000"/>
              </a:schemeClr>
            </a:gs>
            <a:gs pos="80000">
              <a:schemeClr val="accent2">
                <a:hueOff val="-6737143"/>
                <a:satOff val="-27211"/>
                <a:lumOff val="28235"/>
                <a:alphaOff val="0"/>
                <a:shade val="93000"/>
                <a:satMod val="130000"/>
              </a:schemeClr>
            </a:gs>
            <a:gs pos="100000">
              <a:schemeClr val="accent2">
                <a:hueOff val="-6737143"/>
                <a:satOff val="-27211"/>
                <a:lumOff val="28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smtClean="0">
              <a:solidFill>
                <a:schemeClr val="tx1"/>
              </a:solidFill>
            </a:rPr>
            <a:t>35mm projection</a:t>
          </a:r>
          <a:endParaRPr lang="en-GB" sz="1600" b="1" kern="1200" dirty="0">
            <a:solidFill>
              <a:schemeClr val="tx1"/>
            </a:solidFill>
          </a:endParaRPr>
        </a:p>
      </dsp:txBody>
      <dsp:txXfrm>
        <a:off x="2681577" y="4142346"/>
        <a:ext cx="1159040" cy="534612"/>
      </dsp:txXfrm>
    </dsp:sp>
    <dsp:sp modelId="{7C2D1B95-9EA9-44F8-8F56-D0F97B80A9C5}">
      <dsp:nvSpPr>
        <dsp:cNvPr id="0" name=""/>
        <dsp:cNvSpPr/>
      </dsp:nvSpPr>
      <dsp:spPr>
        <a:xfrm>
          <a:off x="1204916" y="297289"/>
          <a:ext cx="4112363" cy="4112363"/>
        </a:xfrm>
        <a:custGeom>
          <a:avLst/>
          <a:gdLst/>
          <a:ahLst/>
          <a:cxnLst/>
          <a:rect l="0" t="0" r="0" b="0"/>
          <a:pathLst>
            <a:path>
              <a:moveTo>
                <a:pt x="1442802" y="4018743"/>
              </a:moveTo>
              <a:arcTo wR="2056181" hR="2056181" stAng="6441367" swAng="849615"/>
            </a:path>
          </a:pathLst>
        </a:custGeom>
        <a:noFill/>
        <a:ln w="9525" cap="flat" cmpd="sng" algn="ctr">
          <a:solidFill>
            <a:schemeClr val="accent2">
              <a:hueOff val="-6737143"/>
              <a:satOff val="-27211"/>
              <a:lumOff val="2823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D9C4EC-0A47-483F-B7A6-D89FE9BC747E}">
      <dsp:nvSpPr>
        <dsp:cNvPr id="0" name=""/>
        <dsp:cNvSpPr/>
      </dsp:nvSpPr>
      <dsp:spPr>
        <a:xfrm>
          <a:off x="1351423" y="3511183"/>
          <a:ext cx="911468" cy="592454"/>
        </a:xfrm>
        <a:prstGeom prst="roundRect">
          <a:avLst/>
        </a:prstGeom>
        <a:gradFill rotWithShape="0">
          <a:gsLst>
            <a:gs pos="0">
              <a:schemeClr val="accent2">
                <a:hueOff val="-8421428"/>
                <a:satOff val="-34014"/>
                <a:lumOff val="35294"/>
                <a:alphaOff val="0"/>
                <a:shade val="51000"/>
                <a:satMod val="130000"/>
              </a:schemeClr>
            </a:gs>
            <a:gs pos="80000">
              <a:schemeClr val="accent2">
                <a:hueOff val="-8421428"/>
                <a:satOff val="-34014"/>
                <a:lumOff val="35294"/>
                <a:alphaOff val="0"/>
                <a:shade val="93000"/>
                <a:satMod val="130000"/>
              </a:schemeClr>
            </a:gs>
            <a:gs pos="100000">
              <a:schemeClr val="accent2">
                <a:hueOff val="-8421428"/>
                <a:satOff val="-34014"/>
                <a:lumOff val="352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smtClean="0">
              <a:solidFill>
                <a:schemeClr val="tx1"/>
              </a:solidFill>
            </a:rPr>
            <a:t>Cut-sheet</a:t>
          </a:r>
          <a:endParaRPr lang="en-GB" sz="1600" b="1" kern="1200" dirty="0">
            <a:solidFill>
              <a:schemeClr val="tx1"/>
            </a:solidFill>
          </a:endParaRPr>
        </a:p>
      </dsp:txBody>
      <dsp:txXfrm>
        <a:off x="1380344" y="3540104"/>
        <a:ext cx="853626" cy="534612"/>
      </dsp:txXfrm>
    </dsp:sp>
    <dsp:sp modelId="{B4178EB7-DF04-4F1C-8248-8EB33592A744}">
      <dsp:nvSpPr>
        <dsp:cNvPr id="0" name=""/>
        <dsp:cNvSpPr/>
      </dsp:nvSpPr>
      <dsp:spPr>
        <a:xfrm>
          <a:off x="1204916" y="297289"/>
          <a:ext cx="4112363" cy="4112363"/>
        </a:xfrm>
        <a:custGeom>
          <a:avLst/>
          <a:gdLst/>
          <a:ahLst/>
          <a:cxnLst/>
          <a:rect l="0" t="0" r="0" b="0"/>
          <a:pathLst>
            <a:path>
              <a:moveTo>
                <a:pt x="351704" y="3206242"/>
              </a:moveTo>
              <a:arcTo wR="2056181" hR="2056181" stAng="8759478" swAng="1528071"/>
            </a:path>
          </a:pathLst>
        </a:custGeom>
        <a:noFill/>
        <a:ln w="9525" cap="flat" cmpd="sng" algn="ctr">
          <a:solidFill>
            <a:schemeClr val="accent2">
              <a:hueOff val="-8421428"/>
              <a:satOff val="-34014"/>
              <a:lumOff val="3529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B28492-CE44-4D9B-BD6B-0CE0DB30A632}">
      <dsp:nvSpPr>
        <dsp:cNvPr id="0" name=""/>
        <dsp:cNvSpPr/>
      </dsp:nvSpPr>
      <dsp:spPr>
        <a:xfrm>
          <a:off x="749182" y="2057243"/>
          <a:ext cx="911468" cy="592454"/>
        </a:xfrm>
        <a:prstGeom prst="roundRect">
          <a:avLst/>
        </a:prstGeom>
        <a:gradFill rotWithShape="0">
          <a:gsLst>
            <a:gs pos="0">
              <a:schemeClr val="accent2">
                <a:hueOff val="-10105714"/>
                <a:satOff val="-40816"/>
                <a:lumOff val="42353"/>
                <a:alphaOff val="0"/>
                <a:shade val="51000"/>
                <a:satMod val="130000"/>
              </a:schemeClr>
            </a:gs>
            <a:gs pos="80000">
              <a:schemeClr val="accent2">
                <a:hueOff val="-10105714"/>
                <a:satOff val="-40816"/>
                <a:lumOff val="42353"/>
                <a:alphaOff val="0"/>
                <a:shade val="93000"/>
                <a:satMod val="130000"/>
              </a:schemeClr>
            </a:gs>
            <a:gs pos="100000">
              <a:schemeClr val="accent2">
                <a:hueOff val="-10105714"/>
                <a:satOff val="-40816"/>
                <a:lumOff val="4235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smtClean="0">
              <a:solidFill>
                <a:schemeClr val="tx1"/>
              </a:solidFill>
            </a:rPr>
            <a:t>Textile</a:t>
          </a:r>
          <a:endParaRPr lang="en-GB" sz="1800" b="1" kern="1200" dirty="0">
            <a:solidFill>
              <a:schemeClr val="tx1"/>
            </a:solidFill>
          </a:endParaRPr>
        </a:p>
      </dsp:txBody>
      <dsp:txXfrm>
        <a:off x="778103" y="2086164"/>
        <a:ext cx="853626" cy="534612"/>
      </dsp:txXfrm>
    </dsp:sp>
    <dsp:sp modelId="{CEBEBBFF-BD03-4393-98DB-D7BEC79059B3}">
      <dsp:nvSpPr>
        <dsp:cNvPr id="0" name=""/>
        <dsp:cNvSpPr/>
      </dsp:nvSpPr>
      <dsp:spPr>
        <a:xfrm>
          <a:off x="1204916" y="297289"/>
          <a:ext cx="4112363" cy="4112363"/>
        </a:xfrm>
        <a:custGeom>
          <a:avLst/>
          <a:gdLst/>
          <a:ahLst/>
          <a:cxnLst/>
          <a:rect l="0" t="0" r="0" b="0"/>
          <a:pathLst>
            <a:path>
              <a:moveTo>
                <a:pt x="22802" y="1750809"/>
              </a:moveTo>
              <a:arcTo wR="2056181" hR="2056181" stAng="11312451" swAng="1528071"/>
            </a:path>
          </a:pathLst>
        </a:custGeom>
        <a:noFill/>
        <a:ln w="9525" cap="flat" cmpd="sng" algn="ctr">
          <a:solidFill>
            <a:schemeClr val="accent2">
              <a:hueOff val="-10105714"/>
              <a:satOff val="-40816"/>
              <a:lumOff val="4235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1C1329-A9C2-4934-B23D-4DACA8D7F91A}">
      <dsp:nvSpPr>
        <dsp:cNvPr id="0" name=""/>
        <dsp:cNvSpPr/>
      </dsp:nvSpPr>
      <dsp:spPr>
        <a:xfrm>
          <a:off x="1351423" y="603303"/>
          <a:ext cx="911468" cy="592454"/>
        </a:xfrm>
        <a:prstGeom prst="roundRect">
          <a:avLst/>
        </a:prstGeom>
        <a:gradFill rotWithShape="0">
          <a:gsLst>
            <a:gs pos="0">
              <a:schemeClr val="accent2">
                <a:hueOff val="-11789999"/>
                <a:satOff val="-47619"/>
                <a:lumOff val="49412"/>
                <a:alphaOff val="0"/>
                <a:shade val="51000"/>
                <a:satMod val="130000"/>
              </a:schemeClr>
            </a:gs>
            <a:gs pos="80000">
              <a:schemeClr val="accent2">
                <a:hueOff val="-11789999"/>
                <a:satOff val="-47619"/>
                <a:lumOff val="49412"/>
                <a:alphaOff val="0"/>
                <a:shade val="93000"/>
                <a:satMod val="130000"/>
              </a:schemeClr>
            </a:gs>
            <a:gs pos="100000">
              <a:schemeClr val="accent2">
                <a:hueOff val="-11789999"/>
                <a:satOff val="-47619"/>
                <a:lumOff val="494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smtClean="0">
              <a:solidFill>
                <a:schemeClr val="tx1"/>
              </a:solidFill>
            </a:rPr>
            <a:t>BIT</a:t>
          </a:r>
          <a:endParaRPr lang="en-GB" sz="1800" b="1" kern="1200" dirty="0">
            <a:solidFill>
              <a:schemeClr val="tx1"/>
            </a:solidFill>
          </a:endParaRPr>
        </a:p>
      </dsp:txBody>
      <dsp:txXfrm>
        <a:off x="1380344" y="632224"/>
        <a:ext cx="853626" cy="534612"/>
      </dsp:txXfrm>
    </dsp:sp>
    <dsp:sp modelId="{A5AC0D2C-D75C-42AE-B169-E6B1B67F8969}">
      <dsp:nvSpPr>
        <dsp:cNvPr id="0" name=""/>
        <dsp:cNvSpPr/>
      </dsp:nvSpPr>
      <dsp:spPr>
        <a:xfrm>
          <a:off x="1204916" y="297289"/>
          <a:ext cx="4112363" cy="4112363"/>
        </a:xfrm>
        <a:custGeom>
          <a:avLst/>
          <a:gdLst/>
          <a:ahLst/>
          <a:cxnLst/>
          <a:rect l="0" t="0" r="0" b="0"/>
          <a:pathLst>
            <a:path>
              <a:moveTo>
                <a:pt x="981974" y="302910"/>
              </a:moveTo>
              <a:arcTo wR="2056181" hR="2056181" stAng="14310284" swAng="974850"/>
            </a:path>
          </a:pathLst>
        </a:custGeom>
        <a:noFill/>
        <a:ln w="9525" cap="flat" cmpd="sng" algn="ctr">
          <a:solidFill>
            <a:schemeClr val="accent2">
              <a:hueOff val="-11789999"/>
              <a:satOff val="-47619"/>
              <a:lumOff val="4941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169578" cy="48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756" tIns="51878" rIns="103756" bIns="51878" numCol="1" anchor="t" anchorCtr="0" compatLnSpc="1">
            <a:prstTxWarp prst="textNoShape">
              <a:avLst/>
            </a:prstTxWarp>
          </a:bodyPr>
          <a:lstStyle>
            <a:lvl1pPr defTabSz="1036090" latinLnBrk="0">
              <a:defRPr kumimoji="0" sz="1400" b="0" smtClean="0">
                <a:latin typeface="Arial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GB" altLang="ko-KR" dirty="0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911" y="1"/>
            <a:ext cx="3169578" cy="48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756" tIns="51878" rIns="103756" bIns="51878" numCol="1" anchor="t" anchorCtr="0" compatLnSpc="1">
            <a:prstTxWarp prst="textNoShape">
              <a:avLst/>
            </a:prstTxWarp>
          </a:bodyPr>
          <a:lstStyle>
            <a:lvl1pPr algn="r" defTabSz="1036090" latinLnBrk="0">
              <a:defRPr kumimoji="0" sz="1400" b="0" smtClean="0">
                <a:latin typeface="Arial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GB" altLang="ko-KR" dirty="0"/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118682"/>
            <a:ext cx="3169578" cy="48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756" tIns="51878" rIns="103756" bIns="51878" numCol="1" anchor="b" anchorCtr="0" compatLnSpc="1">
            <a:prstTxWarp prst="textNoShape">
              <a:avLst/>
            </a:prstTxWarp>
          </a:bodyPr>
          <a:lstStyle>
            <a:lvl1pPr defTabSz="1036090" latinLnBrk="0">
              <a:defRPr kumimoji="0" sz="1400" b="0" smtClean="0">
                <a:latin typeface="Arial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GB" altLang="ko-KR" dirty="0"/>
          </a:p>
        </p:txBody>
      </p:sp>
      <p:sp>
        <p:nvSpPr>
          <p:cNvPr id="146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911" y="9118682"/>
            <a:ext cx="3169578" cy="48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756" tIns="51878" rIns="103756" bIns="51878" numCol="1" anchor="b" anchorCtr="0" compatLnSpc="1">
            <a:prstTxWarp prst="textNoShape">
              <a:avLst/>
            </a:prstTxWarp>
          </a:bodyPr>
          <a:lstStyle>
            <a:lvl1pPr algn="r" defTabSz="1036090" latinLnBrk="0">
              <a:defRPr kumimoji="0" sz="1400" b="0" smtClean="0">
                <a:latin typeface="Arial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0611809-28B1-4C9E-BC4F-904B73A64FAC}" type="slidenum">
              <a:rPr lang="en-GB" altLang="ko-KR"/>
              <a:pPr>
                <a:defRPr/>
              </a:pPr>
              <a:t>‹#›</a:t>
            </a:fld>
            <a:endParaRPr lang="en-GB" altLang="ko-KR" dirty="0"/>
          </a:p>
        </p:txBody>
      </p:sp>
    </p:spTree>
    <p:extLst>
      <p:ext uri="{BB962C8B-B14F-4D97-AF65-F5344CB8AC3E}">
        <p14:creationId xmlns:p14="http://schemas.microsoft.com/office/powerpoint/2010/main" val="504296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169578" cy="48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756" tIns="51878" rIns="103756" bIns="51878" numCol="1" anchor="t" anchorCtr="0" compatLnSpc="1">
            <a:prstTxWarp prst="textNoShape">
              <a:avLst/>
            </a:prstTxWarp>
          </a:bodyPr>
          <a:lstStyle>
            <a:lvl1pPr algn="l" defTabSz="1037606" latinLnBrk="0">
              <a:spcBef>
                <a:spcPct val="0"/>
              </a:spcBef>
              <a:buFontTx/>
              <a:buNone/>
              <a:defRPr kumimoji="0" sz="1400" b="0">
                <a:latin typeface="Arial" charset="0"/>
                <a:ea typeface="굴림" charset="-127"/>
              </a:defRPr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911" y="1"/>
            <a:ext cx="3169578" cy="48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756" tIns="51878" rIns="103756" bIns="51878" numCol="1" anchor="t" anchorCtr="0" compatLnSpc="1">
            <a:prstTxWarp prst="textNoShape">
              <a:avLst/>
            </a:prstTxWarp>
          </a:bodyPr>
          <a:lstStyle>
            <a:lvl1pPr algn="r" defTabSz="1037606" latinLnBrk="0">
              <a:spcBef>
                <a:spcPct val="0"/>
              </a:spcBef>
              <a:buFontTx/>
              <a:buNone/>
              <a:defRPr kumimoji="0" sz="1400" b="0">
                <a:latin typeface="Arial" charset="0"/>
                <a:ea typeface="굴림" charset="-127"/>
              </a:defRPr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25488" y="558800"/>
            <a:ext cx="1900237" cy="1423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892" y="2019202"/>
            <a:ext cx="5849420" cy="686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756" tIns="51878" rIns="103756" bIns="518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noProof="0" smtClean="0"/>
              <a:t>Click to edit Master text styles</a:t>
            </a:r>
          </a:p>
          <a:p>
            <a:pPr lvl="1"/>
            <a:r>
              <a:rPr lang="en-US" altLang="ko-KR" noProof="0" smtClean="0"/>
              <a:t>Second level</a:t>
            </a:r>
          </a:p>
          <a:p>
            <a:pPr lvl="2"/>
            <a:r>
              <a:rPr lang="en-US" altLang="ko-KR" noProof="0" smtClean="0"/>
              <a:t>Third level</a:t>
            </a:r>
          </a:p>
          <a:p>
            <a:pPr lvl="3"/>
            <a:r>
              <a:rPr lang="en-US" altLang="ko-KR" noProof="0" smtClean="0"/>
              <a:t>Fourth level</a:t>
            </a:r>
          </a:p>
          <a:p>
            <a:pPr lvl="4"/>
            <a:r>
              <a:rPr lang="en-US" altLang="ko-KR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118682"/>
            <a:ext cx="3169578" cy="48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756" tIns="51878" rIns="103756" bIns="51878" numCol="1" anchor="b" anchorCtr="0" compatLnSpc="1">
            <a:prstTxWarp prst="textNoShape">
              <a:avLst/>
            </a:prstTxWarp>
          </a:bodyPr>
          <a:lstStyle>
            <a:lvl1pPr algn="l" defTabSz="1037606" latinLnBrk="0">
              <a:spcBef>
                <a:spcPct val="0"/>
              </a:spcBef>
              <a:buFontTx/>
              <a:buNone/>
              <a:defRPr kumimoji="0" sz="1400" b="0">
                <a:latin typeface="Arial" charset="0"/>
                <a:ea typeface="굴림" charset="-127"/>
              </a:defRPr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911" y="9118682"/>
            <a:ext cx="3169578" cy="48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756" tIns="51878" rIns="103756" bIns="51878" numCol="1" anchor="b" anchorCtr="0" compatLnSpc="1">
            <a:prstTxWarp prst="textNoShape">
              <a:avLst/>
            </a:prstTxWarp>
          </a:bodyPr>
          <a:lstStyle>
            <a:lvl1pPr algn="r" defTabSz="1037606" latinLnBrk="0">
              <a:spcBef>
                <a:spcPct val="0"/>
              </a:spcBef>
              <a:buFontTx/>
              <a:buNone/>
              <a:defRPr kumimoji="0" sz="1400" b="0">
                <a:latin typeface="Arial" charset="0"/>
                <a:ea typeface="굴림" charset="-127"/>
              </a:defRPr>
            </a:lvl1pPr>
          </a:lstStyle>
          <a:p>
            <a:pPr>
              <a:defRPr/>
            </a:pPr>
            <a:fld id="{0DB074AE-9347-4313-B4E6-C1B575EF61B8}" type="slidenum">
              <a:rPr lang="ko-KR" altLang="en-US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9580739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036090"/>
            <a:fld id="{78D06E9B-6A32-447E-AAEA-124C0D719E92}" type="slidenum">
              <a:rPr lang="ko-KR" altLang="en-US" smtClean="0">
                <a:ea typeface="굴림" pitchFamily="34" charset="-127"/>
              </a:rPr>
              <a:pPr defTabSz="1036090"/>
              <a:t>1</a:t>
            </a:fld>
            <a:endParaRPr lang="en-US" altLang="ko-KR" dirty="0" smtClean="0">
              <a:ea typeface="굴림" pitchFamily="34" charset="-127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2313" y="558800"/>
            <a:ext cx="3582987" cy="26860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892" y="3431416"/>
            <a:ext cx="5849420" cy="5450616"/>
          </a:xfrm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 Thank you for the introduction.</a:t>
            </a:r>
          </a:p>
          <a:p>
            <a:pPr eaLnBrk="1" hangingPunct="1">
              <a:buFontTx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 In this presentation, we will talk about “modeling human color </a:t>
            </a:r>
            <a:r>
              <a:rPr lang="en-US" altLang="ko-KR" noProof="0" dirty="0" smtClean="0">
                <a:ea typeface="굴림" pitchFamily="34" charset="-127"/>
              </a:rPr>
              <a:t>perception under </a:t>
            </a:r>
            <a:r>
              <a:rPr lang="en-US" altLang="ko-KR" i="1" noProof="0" dirty="0" smtClean="0">
                <a:ea typeface="굴림" pitchFamily="34" charset="-127"/>
              </a:rPr>
              <a:t>extended</a:t>
            </a:r>
            <a:r>
              <a:rPr lang="en-US" altLang="ko-KR" noProof="0" dirty="0" smtClean="0">
                <a:ea typeface="굴림" pitchFamily="34" charset="-127"/>
              </a:rPr>
              <a:t> luminance levels”. </a:t>
            </a:r>
            <a:r>
              <a:rPr lang="en-US" baseline="0" dirty="0" smtClean="0"/>
              <a:t>&lt;pause&gt;</a:t>
            </a:r>
            <a:endParaRPr lang="en-US" altLang="ko-KR" noProof="0" dirty="0" smtClean="0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Color appearance modeling has been research/t/ for quite a </a:t>
            </a:r>
            <a:r>
              <a:rPr lang="en-US" i="1" baseline="0" noProof="0" dirty="0" smtClean="0"/>
              <a:t>long time </a:t>
            </a:r>
            <a:r>
              <a:rPr lang="en-US" baseline="0" noProof="0" dirty="0" smtClean="0"/>
              <a:t>and there are </a:t>
            </a:r>
            <a:r>
              <a:rPr lang="en-US" i="1" baseline="0" noProof="0" dirty="0" smtClean="0"/>
              <a:t>many</a:t>
            </a:r>
            <a:r>
              <a:rPr lang="en-US" baseline="0" noProof="0" dirty="0" smtClean="0"/>
              <a:t> different models. 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noProof="0" dirty="0" smtClean="0"/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For example, the well-known </a:t>
            </a:r>
            <a:r>
              <a:rPr lang="en-US" i="1" baseline="0" noProof="0" dirty="0" smtClean="0"/>
              <a:t>CIELAB</a:t>
            </a:r>
            <a:r>
              <a:rPr lang="en-US" baseline="0" noProof="0" dirty="0" smtClean="0"/>
              <a:t> color space.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noProof="0" dirty="0" smtClean="0"/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As well the international standard </a:t>
            </a:r>
            <a:r>
              <a:rPr lang="en-US" i="1" baseline="0" noProof="0" dirty="0" smtClean="0"/>
              <a:t>CIECAM02</a:t>
            </a:r>
            <a:r>
              <a:rPr lang="en-US" baseline="0" noProof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noProof="0" dirty="0" smtClean="0"/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However, as we will see, all of these models work well </a:t>
            </a:r>
            <a:r>
              <a:rPr lang="en-US" i="1" baseline="0" noProof="0" dirty="0" smtClean="0"/>
              <a:t>only</a:t>
            </a:r>
            <a:r>
              <a:rPr lang="en-US" baseline="0" noProof="0" dirty="0" smtClean="0"/>
              <a:t> for a </a:t>
            </a:r>
            <a:r>
              <a:rPr lang="en-US" i="1" baseline="0" noProof="0" dirty="0" smtClean="0"/>
              <a:t>limited</a:t>
            </a:r>
            <a:r>
              <a:rPr lang="en-US" baseline="0" noProof="0" dirty="0" smtClean="0"/>
              <a:t> range of luminance. &lt;pause&gt;</a:t>
            </a:r>
          </a:p>
          <a:p>
            <a:pPr>
              <a:buFont typeface="Arial" pitchFamily="34" charset="0"/>
              <a:buChar char="•"/>
            </a:pPr>
            <a:endParaRPr lang="en-US" baseline="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10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In order to derive a color appearance model, we need </a:t>
            </a:r>
            <a:r>
              <a:rPr lang="en-US" i="1" baseline="0" noProof="0" dirty="0" smtClean="0"/>
              <a:t>psycho/f/</a:t>
            </a:r>
            <a:r>
              <a:rPr lang="en-US" i="1" baseline="0" noProof="0" dirty="0" err="1" smtClean="0"/>
              <a:t>ysical</a:t>
            </a:r>
            <a:r>
              <a:rPr lang="en-US" i="1" baseline="0" noProof="0" dirty="0" smtClean="0"/>
              <a:t> experimental </a:t>
            </a:r>
            <a:r>
              <a:rPr lang="en-US" baseline="0" noProof="0" dirty="0" smtClean="0"/>
              <a:t>data. </a:t>
            </a:r>
            <a:r>
              <a:rPr lang="en-US" i="1" baseline="0" noProof="0" dirty="0" smtClean="0"/>
              <a:t>No data, no models</a:t>
            </a:r>
            <a:r>
              <a:rPr lang="en-US" baseline="0" noProof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The </a:t>
            </a:r>
            <a:r>
              <a:rPr lang="en-US" i="1" baseline="0" noProof="0" dirty="0" smtClean="0"/>
              <a:t>seminal</a:t>
            </a:r>
            <a:r>
              <a:rPr lang="en-US" baseline="0" noProof="0" dirty="0" smtClean="0"/>
              <a:t> LUTCHI experiments produced the </a:t>
            </a:r>
            <a:r>
              <a:rPr lang="en-US" i="1" baseline="0" noProof="0" dirty="0" smtClean="0"/>
              <a:t>largest</a:t>
            </a:r>
            <a:r>
              <a:rPr lang="en-US" baseline="0" noProof="0" dirty="0" smtClean="0"/>
              <a:t> dataset of psycho/f/</a:t>
            </a:r>
            <a:r>
              <a:rPr lang="en-US" baseline="0" noProof="0" dirty="0" err="1" smtClean="0"/>
              <a:t>ysical</a:t>
            </a:r>
            <a:r>
              <a:rPr lang="en-US" baseline="0" noProof="0" dirty="0" smtClean="0"/>
              <a:t> measurements of color appearance available.</a:t>
            </a:r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</a:t>
            </a:r>
            <a:r>
              <a:rPr lang="en-US" i="1" baseline="0" noProof="0" dirty="0" smtClean="0"/>
              <a:t>Most</a:t>
            </a:r>
            <a:r>
              <a:rPr lang="en-US" baseline="0" noProof="0" dirty="0" smtClean="0"/>
              <a:t> color appearance models are derived from this dataset.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noProof="0" dirty="0" smtClean="0"/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The LUTCHI experiments include a large </a:t>
            </a:r>
            <a:r>
              <a:rPr lang="en-US" i="1" baseline="0" noProof="0" dirty="0" smtClean="0"/>
              <a:t>variety</a:t>
            </a:r>
            <a:r>
              <a:rPr lang="en-US" baseline="0" noProof="0" dirty="0" smtClean="0"/>
              <a:t> of media, from reflective materials to CRT monitors.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noProof="0" dirty="0" smtClean="0"/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However, most of the data is under a luminance of </a:t>
            </a:r>
            <a:r>
              <a:rPr lang="en-US" i="1" baseline="0" noProof="0" dirty="0" smtClean="0"/>
              <a:t>690</a:t>
            </a:r>
            <a:r>
              <a:rPr lang="en-US" baseline="0" noProof="0" dirty="0" smtClean="0"/>
              <a:t> candelas per square meter, which corresponds to the </a:t>
            </a:r>
            <a:r>
              <a:rPr lang="en-US" i="1" baseline="0" noProof="0" dirty="0" smtClean="0"/>
              <a:t>available</a:t>
            </a:r>
            <a:r>
              <a:rPr lang="en-US" baseline="0" noProof="0" dirty="0" smtClean="0"/>
              <a:t> display technology in the </a:t>
            </a:r>
            <a:r>
              <a:rPr lang="en-US" i="1" baseline="0" noProof="0" dirty="0" smtClean="0"/>
              <a:t>90s</a:t>
            </a:r>
            <a:r>
              <a:rPr lang="en-US" baseline="0" noProof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noProof="0" dirty="0" smtClean="0"/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This means there is </a:t>
            </a:r>
            <a:r>
              <a:rPr lang="en-US" i="1" baseline="0" noProof="0" dirty="0" smtClean="0"/>
              <a:t>no available </a:t>
            </a:r>
            <a:r>
              <a:rPr lang="en-US" baseline="0" noProof="0" dirty="0" smtClean="0"/>
              <a:t>perceptual dataset for </a:t>
            </a:r>
            <a:r>
              <a:rPr lang="en-US" i="1" baseline="0" noProof="0" dirty="0" smtClean="0"/>
              <a:t>high luminance </a:t>
            </a:r>
            <a:r>
              <a:rPr lang="en-US" baseline="0" noProof="0" dirty="0" smtClean="0"/>
              <a:t>levels.</a:t>
            </a:r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Consequently, the previous color appearance models are also </a:t>
            </a:r>
            <a:r>
              <a:rPr lang="en-US" i="1" baseline="0" noProof="0" dirty="0" smtClean="0"/>
              <a:t>limited</a:t>
            </a:r>
            <a:r>
              <a:rPr lang="en-US" baseline="0" noProof="0" dirty="0" smtClean="0"/>
              <a:t> to that range. &lt;pause&gt;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11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noProof="0" dirty="0" smtClean="0"/>
              <a:t> Hence, our goal</a:t>
            </a:r>
            <a:r>
              <a:rPr lang="en-US" baseline="0" noProof="0" dirty="0" smtClean="0"/>
              <a:t> is to develop a color appearance model for </a:t>
            </a:r>
            <a:r>
              <a:rPr lang="en-US" i="1" baseline="0" noProof="0" dirty="0" smtClean="0"/>
              <a:t>extended luminance </a:t>
            </a:r>
            <a:r>
              <a:rPr lang="en-US" baseline="0" noProof="0" dirty="0" smtClean="0"/>
              <a:t>levels,</a:t>
            </a:r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which covers </a:t>
            </a:r>
            <a:r>
              <a:rPr lang="en-US" i="1" baseline="0" noProof="0" dirty="0" smtClean="0"/>
              <a:t>most of the luminance range </a:t>
            </a:r>
            <a:r>
              <a:rPr lang="en-US" baseline="0" noProof="0" dirty="0" smtClean="0"/>
              <a:t>of the </a:t>
            </a:r>
            <a:r>
              <a:rPr lang="en-US" i="1" baseline="0" noProof="0" dirty="0" smtClean="0"/>
              <a:t>human visual system</a:t>
            </a:r>
            <a:r>
              <a:rPr lang="en-US" baseline="0" noProof="0" dirty="0" smtClean="0"/>
              <a:t>. &lt;pause&gt;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12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Our contributions are: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noProof="0" dirty="0" smtClean="0"/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A </a:t>
            </a:r>
            <a:r>
              <a:rPr lang="en-US" i="1" baseline="0" noProof="0" dirty="0" smtClean="0"/>
              <a:t>psycho/f/</a:t>
            </a:r>
            <a:r>
              <a:rPr lang="en-US" i="1" baseline="0" noProof="0" dirty="0" err="1" smtClean="0"/>
              <a:t>ysical</a:t>
            </a:r>
            <a:r>
              <a:rPr lang="en-US" i="1" baseline="0" noProof="0" dirty="0" smtClean="0"/>
              <a:t> experiment for high luminances</a:t>
            </a:r>
            <a:r>
              <a:rPr lang="en-US" baseline="0" noProof="0" dirty="0" smtClean="0"/>
              <a:t>,</a:t>
            </a:r>
            <a:br>
              <a:rPr lang="en-US" baseline="0" noProof="0" dirty="0" smtClean="0"/>
            </a:br>
            <a:r>
              <a:rPr lang="en-US" baseline="0" noProof="0" dirty="0" smtClean="0"/>
              <a:t>  which evidences that absolute </a:t>
            </a:r>
            <a:r>
              <a:rPr lang="en-US" i="1" baseline="0" noProof="0" dirty="0" smtClean="0"/>
              <a:t>luminance</a:t>
            </a:r>
            <a:r>
              <a:rPr lang="en-US" baseline="0" noProof="0" dirty="0" smtClean="0"/>
              <a:t> matters in color appearance.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noProof="0" dirty="0" smtClean="0"/>
          </a:p>
          <a:p>
            <a:pPr>
              <a:buFont typeface="Arial" pitchFamily="34" charset="0"/>
              <a:buChar char="•"/>
            </a:pPr>
            <a:r>
              <a:rPr lang="en-US" noProof="0" dirty="0" smtClean="0"/>
              <a:t> Through</a:t>
            </a:r>
            <a:r>
              <a:rPr lang="en-US" baseline="0" noProof="0" dirty="0" smtClean="0"/>
              <a:t> an </a:t>
            </a:r>
            <a:r>
              <a:rPr lang="en-US" i="1" baseline="0" noProof="0" dirty="0" smtClean="0"/>
              <a:t>analysis</a:t>
            </a:r>
            <a:r>
              <a:rPr lang="en-US" baseline="0" noProof="0" dirty="0" smtClean="0"/>
              <a:t> of our new data,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noProof="0" dirty="0" smtClean="0"/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We provide a </a:t>
            </a:r>
            <a:r>
              <a:rPr lang="en-US" i="1" baseline="0" noProof="0" dirty="0" smtClean="0"/>
              <a:t>new</a:t>
            </a:r>
            <a:r>
              <a:rPr lang="en-US" baseline="0" noProof="0" dirty="0" smtClean="0"/>
              <a:t> color appearance model, which captures color appearance under a </a:t>
            </a:r>
            <a:r>
              <a:rPr lang="en-US" i="1" baseline="0" noProof="0" dirty="0" smtClean="0"/>
              <a:t>large luminance range</a:t>
            </a:r>
            <a:r>
              <a:rPr lang="en-US" baseline="0" noProof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noProof="0" dirty="0" smtClean="0"/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And finally, we demonstrate </a:t>
            </a:r>
            <a:r>
              <a:rPr lang="en-US" i="1" baseline="0" noProof="0" dirty="0" smtClean="0"/>
              <a:t>applications</a:t>
            </a:r>
            <a:r>
              <a:rPr lang="en-US" baseline="0" noProof="0" dirty="0" smtClean="0"/>
              <a:t> for high-fidelity cross-media color reproduction. &lt;pause&gt;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13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W</a:t>
            </a:r>
            <a:r>
              <a:rPr lang="en-US" noProof="0" dirty="0" smtClean="0"/>
              <a:t>e will first present our </a:t>
            </a:r>
            <a:r>
              <a:rPr lang="en-US" baseline="0" noProof="0" dirty="0" smtClean="0"/>
              <a:t>experiment. &lt;pause&gt;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14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 smtClean="0"/>
              <a:t> For the experiments, w</a:t>
            </a:r>
            <a:r>
              <a:rPr lang="en-US" baseline="0" dirty="0" smtClean="0"/>
              <a:t>e need to have a </a:t>
            </a:r>
            <a:r>
              <a:rPr lang="en-US" i="1" baseline="0" dirty="0" smtClean="0"/>
              <a:t>controllable</a:t>
            </a:r>
            <a:r>
              <a:rPr lang="en-US" baseline="0" dirty="0" smtClean="0"/>
              <a:t> </a:t>
            </a:r>
            <a:r>
              <a:rPr lang="en-US" i="1" baseline="0" dirty="0" smtClean="0"/>
              <a:t>high-luminance</a:t>
            </a:r>
            <a:r>
              <a:rPr lang="en-US" baseline="0" dirty="0" smtClean="0"/>
              <a:t> viewing environment,</a:t>
            </a:r>
          </a:p>
          <a:p>
            <a:pPr lvl="0">
              <a:buFont typeface="Arial" pitchFamily="34" charset="0"/>
              <a:buChar char="•"/>
            </a:pPr>
            <a:r>
              <a:rPr lang="en-US" baseline="0" dirty="0" smtClean="0"/>
              <a:t> which covers the /f/</a:t>
            </a:r>
            <a:r>
              <a:rPr lang="en-US" baseline="0" dirty="0" err="1" smtClean="0"/>
              <a:t>otopic</a:t>
            </a:r>
            <a:r>
              <a:rPr lang="en-US" baseline="0" dirty="0" smtClean="0"/>
              <a:t> luminance range of about </a:t>
            </a:r>
            <a:r>
              <a:rPr lang="en-US" i="1" baseline="0" dirty="0" smtClean="0"/>
              <a:t>5 orders of magnitude</a:t>
            </a:r>
            <a:r>
              <a:rPr lang="en-US" baseline="0" dirty="0" smtClean="0"/>
              <a:t>.</a:t>
            </a:r>
          </a:p>
          <a:p>
            <a:pPr lvl="0"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 lvl="0">
              <a:buFont typeface="Arial" pitchFamily="34" charset="0"/>
              <a:buChar char="•"/>
            </a:pPr>
            <a:r>
              <a:rPr lang="en-US" baseline="0" dirty="0" smtClean="0"/>
              <a:t> Unfortunately, </a:t>
            </a:r>
            <a:r>
              <a:rPr lang="en-US" i="1" baseline="0" dirty="0" smtClean="0"/>
              <a:t>current</a:t>
            </a:r>
            <a:r>
              <a:rPr lang="en-US" baseline="0" dirty="0" smtClean="0"/>
              <a:t> displays cannot reach that magnitude.</a:t>
            </a:r>
          </a:p>
          <a:p>
            <a:pPr lvl="0">
              <a:buFont typeface="Arial" pitchFamily="34" charset="0"/>
              <a:buChar char="•"/>
            </a:pPr>
            <a:r>
              <a:rPr lang="en-US" baseline="0" dirty="0" smtClean="0"/>
              <a:t> Even current </a:t>
            </a:r>
            <a:r>
              <a:rPr lang="en-US" i="1" baseline="0" dirty="0" smtClean="0"/>
              <a:t>HDR</a:t>
            </a:r>
            <a:r>
              <a:rPr lang="en-US" baseline="0" dirty="0" smtClean="0"/>
              <a:t> displays only yield </a:t>
            </a:r>
            <a:r>
              <a:rPr lang="en-US" i="1" baseline="0" dirty="0" smtClean="0"/>
              <a:t>4,000</a:t>
            </a:r>
            <a:r>
              <a:rPr lang="en-US" baseline="0" dirty="0" smtClean="0"/>
              <a:t> candelas per square meter.</a:t>
            </a:r>
          </a:p>
          <a:p>
            <a:pPr lvl="0"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r>
              <a:rPr lang="en-US" baseline="0" dirty="0" smtClean="0"/>
              <a:t> </a:t>
            </a:r>
          </a:p>
          <a:p>
            <a:pPr lvl="0">
              <a:buFont typeface="Arial" pitchFamily="34" charset="0"/>
              <a:buChar char="•"/>
            </a:pPr>
            <a:r>
              <a:rPr lang="en-US" baseline="0" dirty="0" smtClean="0"/>
              <a:t> Hence, we built a </a:t>
            </a:r>
            <a:r>
              <a:rPr lang="en-US" i="1" baseline="0" dirty="0" smtClean="0"/>
              <a:t>new</a:t>
            </a:r>
            <a:r>
              <a:rPr lang="en-US" baseline="0" dirty="0" smtClean="0"/>
              <a:t> display device that produces a maximum of </a:t>
            </a:r>
            <a:r>
              <a:rPr lang="en-US" i="1" baseline="0" dirty="0" smtClean="0"/>
              <a:t>16,000</a:t>
            </a:r>
            <a:r>
              <a:rPr lang="en-US" baseline="0" dirty="0" smtClean="0"/>
              <a:t> candelas per square meter,  </a:t>
            </a:r>
          </a:p>
          <a:p>
            <a:pPr lvl="0">
              <a:buFont typeface="Arial" pitchFamily="34" charset="0"/>
              <a:buChar char="•"/>
            </a:pPr>
            <a:r>
              <a:rPr lang="en-US" baseline="0" dirty="0" smtClean="0"/>
              <a:t> which corresponds to </a:t>
            </a:r>
            <a:r>
              <a:rPr lang="en-US" i="1" dirty="0" smtClean="0"/>
              <a:t>white paper in noon sunlight</a:t>
            </a:r>
            <a:r>
              <a:rPr lang="en-US" dirty="0" smtClean="0"/>
              <a:t>.</a:t>
            </a:r>
          </a:p>
          <a:p>
            <a:pPr lvl="0"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r>
              <a:rPr lang="en-US" baseline="0" dirty="0" smtClean="0"/>
              <a:t> </a:t>
            </a:r>
          </a:p>
          <a:p>
            <a:pPr lvl="0">
              <a:buFont typeface="Arial" pitchFamily="34" charset="0"/>
              <a:buChar char="•"/>
            </a:pPr>
            <a:r>
              <a:rPr lang="en-US" baseline="0" dirty="0" smtClean="0"/>
              <a:t>Note that unlike HDR displays, we don’t need </a:t>
            </a:r>
            <a:r>
              <a:rPr lang="en-US" i="1" baseline="0" dirty="0" smtClean="0"/>
              <a:t>high contrast resolution</a:t>
            </a:r>
            <a:r>
              <a:rPr lang="en-US" baseline="0" dirty="0" smtClean="0"/>
              <a:t> as we choose </a:t>
            </a:r>
            <a:r>
              <a:rPr lang="en-US" i="1" baseline="0" dirty="0" smtClean="0"/>
              <a:t>a selection of </a:t>
            </a:r>
            <a:r>
              <a:rPr lang="en-US" baseline="0" dirty="0" smtClean="0"/>
              <a:t>specific colors for our psycho/f/</a:t>
            </a:r>
            <a:r>
              <a:rPr lang="en-US" baseline="0" dirty="0" err="1" smtClean="0"/>
              <a:t>ysical</a:t>
            </a:r>
            <a:r>
              <a:rPr lang="en-US" baseline="0" dirty="0" smtClean="0"/>
              <a:t> experiments. &lt;pause&gt;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15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noProof="0" dirty="0" smtClean="0"/>
              <a:t> This picture shows the </a:t>
            </a:r>
            <a:r>
              <a:rPr lang="en-US" i="1" noProof="0" dirty="0" smtClean="0"/>
              <a:t>inside</a:t>
            </a:r>
            <a:r>
              <a:rPr lang="en-US" baseline="0" noProof="0" dirty="0" smtClean="0"/>
              <a:t> of our display device. 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noProof="0" dirty="0" smtClean="0"/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Here are two 400W </a:t>
            </a:r>
            <a:r>
              <a:rPr lang="en-US" i="1" baseline="0" noProof="0" dirty="0" smtClean="0"/>
              <a:t>HMI</a:t>
            </a:r>
            <a:r>
              <a:rPr lang="en-US" baseline="0" noProof="0" dirty="0" smtClean="0"/>
              <a:t> bulbs in front of the fans. 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noProof="0" dirty="0" smtClean="0"/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Then, an </a:t>
            </a:r>
            <a:r>
              <a:rPr lang="en-US" i="1" baseline="0" noProof="0" dirty="0" smtClean="0"/>
              <a:t>ultra-violet</a:t>
            </a:r>
            <a:r>
              <a:rPr lang="en-US" baseline="0" noProof="0" dirty="0" smtClean="0"/>
              <a:t> filter and </a:t>
            </a:r>
            <a:r>
              <a:rPr lang="en-US" i="1" baseline="0" noProof="0" dirty="0" smtClean="0"/>
              <a:t>fire glass </a:t>
            </a:r>
            <a:r>
              <a:rPr lang="en-US" baseline="0" noProof="0" dirty="0" smtClean="0"/>
              <a:t>are installed to protect the LCD panel </a:t>
            </a:r>
            <a:r>
              <a:rPr lang="en-US" i="1" baseline="0" noProof="0" dirty="0" smtClean="0"/>
              <a:t>against heat</a:t>
            </a:r>
            <a:r>
              <a:rPr lang="en-US" baseline="0" noProof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noProof="0" dirty="0" smtClean="0"/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This slot is for the </a:t>
            </a:r>
            <a:r>
              <a:rPr lang="en-US" i="1" baseline="0" noProof="0" dirty="0" smtClean="0"/>
              <a:t>neutral density </a:t>
            </a:r>
            <a:r>
              <a:rPr lang="en-US" baseline="0" noProof="0" dirty="0" smtClean="0"/>
              <a:t>filter and </a:t>
            </a:r>
            <a:r>
              <a:rPr lang="en-US" i="1" baseline="0" noProof="0" dirty="0" smtClean="0"/>
              <a:t>color control </a:t>
            </a:r>
            <a:r>
              <a:rPr lang="en-US" baseline="0" noProof="0" dirty="0" smtClean="0"/>
              <a:t>filters. 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noProof="0" dirty="0" smtClean="0"/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Here we can slot in an </a:t>
            </a:r>
            <a:r>
              <a:rPr lang="en-US" i="1" baseline="0" noProof="0" dirty="0" smtClean="0"/>
              <a:t>LCD panel </a:t>
            </a:r>
            <a:r>
              <a:rPr lang="en-US" baseline="0" noProof="0" dirty="0" smtClean="0"/>
              <a:t>or </a:t>
            </a:r>
            <a:r>
              <a:rPr lang="en-US" i="1" baseline="0" noProof="0" dirty="0" smtClean="0"/>
              <a:t>transparencies</a:t>
            </a:r>
            <a:r>
              <a:rPr lang="en-US" baseline="0" noProof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noProof="0" dirty="0" smtClean="0"/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These are /f/</a:t>
            </a:r>
            <a:r>
              <a:rPr lang="en-US" baseline="0" noProof="0" dirty="0" err="1" smtClean="0"/>
              <a:t>otogra</a:t>
            </a:r>
            <a:r>
              <a:rPr lang="en-US" baseline="0" noProof="0" dirty="0" smtClean="0"/>
              <a:t>/f/s of the LCD panel and the transparencies, with which the maximum luminance goes up to </a:t>
            </a:r>
            <a:r>
              <a:rPr lang="en-US" i="1" baseline="0" noProof="0" dirty="0" smtClean="0"/>
              <a:t>16,000</a:t>
            </a:r>
            <a:r>
              <a:rPr lang="en-US" baseline="0" noProof="0" dirty="0" smtClean="0"/>
              <a:t> candelas per square meter. </a:t>
            </a:r>
            <a:r>
              <a:rPr lang="en-US" noProof="0" dirty="0" smtClean="0"/>
              <a:t>&lt;pause&gt;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16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noProof="0" dirty="0" smtClean="0"/>
              <a:t> This is our experiment</a:t>
            </a:r>
            <a:r>
              <a:rPr lang="en-US" baseline="0" noProof="0" dirty="0" smtClean="0"/>
              <a:t> with the high-luminance display, which largely follows </a:t>
            </a:r>
            <a:r>
              <a:rPr lang="en-US" i="1" baseline="0" noProof="0" dirty="0" smtClean="0"/>
              <a:t>the design of the LUTCHI experiment</a:t>
            </a:r>
            <a:r>
              <a:rPr lang="en-US" baseline="0" noProof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noProof="0" dirty="0" smtClean="0"/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The </a:t>
            </a:r>
            <a:r>
              <a:rPr lang="en-US" i="1" baseline="0" noProof="0" dirty="0" smtClean="0"/>
              <a:t>color samples </a:t>
            </a:r>
            <a:r>
              <a:rPr lang="en-US" baseline="0" noProof="0" dirty="0" smtClean="0"/>
              <a:t>are displayed at the center with various </a:t>
            </a:r>
            <a:r>
              <a:rPr lang="en-US" i="1" baseline="0" noProof="0" dirty="0" smtClean="0"/>
              <a:t>luminances</a:t>
            </a:r>
            <a:r>
              <a:rPr lang="en-US" baseline="0" noProof="0" dirty="0" smtClean="0"/>
              <a:t>, </a:t>
            </a:r>
            <a:r>
              <a:rPr lang="en-US" i="1" baseline="0" noProof="0" dirty="0" smtClean="0"/>
              <a:t>backgrounds</a:t>
            </a:r>
            <a:r>
              <a:rPr lang="en-US" baseline="0" noProof="0" dirty="0" smtClean="0"/>
              <a:t>, </a:t>
            </a:r>
            <a:r>
              <a:rPr lang="en-US" i="1" baseline="0" noProof="0" dirty="0" smtClean="0"/>
              <a:t>color temperatures</a:t>
            </a:r>
            <a:r>
              <a:rPr lang="en-US" baseline="0" noProof="0" dirty="0" smtClean="0"/>
              <a:t>, and </a:t>
            </a:r>
            <a:r>
              <a:rPr lang="en-US" i="1" baseline="0" noProof="0" dirty="0" smtClean="0"/>
              <a:t>surrounds</a:t>
            </a:r>
            <a:r>
              <a:rPr lang="en-US" baseline="0" noProof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noProof="0" dirty="0" smtClean="0"/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This is the </a:t>
            </a:r>
            <a:r>
              <a:rPr lang="en-US" i="1" baseline="0" noProof="0" dirty="0" smtClean="0"/>
              <a:t>reference white </a:t>
            </a:r>
            <a:r>
              <a:rPr lang="en-US" baseline="0" noProof="0" dirty="0" smtClean="0"/>
              <a:t>for </a:t>
            </a:r>
            <a:r>
              <a:rPr lang="en-US" i="1" baseline="0" noProof="0" dirty="0" smtClean="0"/>
              <a:t>lightness</a:t>
            </a:r>
            <a:r>
              <a:rPr lang="en-US" baseline="0" noProof="0" dirty="0" smtClean="0"/>
              <a:t> estimation, which is the </a:t>
            </a:r>
            <a:r>
              <a:rPr lang="en-US" i="1" baseline="0" noProof="0" dirty="0" smtClean="0"/>
              <a:t>brightest</a:t>
            </a:r>
            <a:r>
              <a:rPr lang="en-US" baseline="0" noProof="0" dirty="0" smtClean="0"/>
              <a:t> patch within the screen.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noProof="0" dirty="0" smtClean="0"/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This is the </a:t>
            </a:r>
            <a:r>
              <a:rPr lang="en-US" i="1" baseline="0" noProof="0" dirty="0" smtClean="0"/>
              <a:t>reference colorfulness </a:t>
            </a:r>
            <a:r>
              <a:rPr lang="en-US" baseline="0" noProof="0" dirty="0" smtClean="0"/>
              <a:t>patch, which is used as an </a:t>
            </a:r>
            <a:r>
              <a:rPr lang="en-US" i="1" baseline="0" noProof="0" dirty="0" smtClean="0"/>
              <a:t>anchor</a:t>
            </a:r>
            <a:r>
              <a:rPr lang="en-US" baseline="0" noProof="0" dirty="0" smtClean="0"/>
              <a:t> point for the </a:t>
            </a:r>
            <a:r>
              <a:rPr lang="en-US" i="1" baseline="0" noProof="0" dirty="0" smtClean="0"/>
              <a:t>colorfulness estimation</a:t>
            </a:r>
            <a:r>
              <a:rPr lang="en-US" baseline="0" noProof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noProof="0" dirty="0" smtClean="0"/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Here participants enter their </a:t>
            </a:r>
            <a:r>
              <a:rPr lang="en-US" i="1" baseline="0" noProof="0" dirty="0" smtClean="0"/>
              <a:t>magnitude estimations </a:t>
            </a:r>
            <a:r>
              <a:rPr lang="en-US" baseline="0" noProof="0" dirty="0" smtClean="0"/>
              <a:t>of lightness, colorfulness, and hue.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noProof="0" dirty="0" smtClean="0"/>
          </a:p>
          <a:p>
            <a:pPr>
              <a:buFont typeface="Arial" pitchFamily="34" charset="0"/>
              <a:buChar char="•"/>
            </a:pPr>
            <a:r>
              <a:rPr lang="en-US" sz="1300" dirty="0" smtClean="0"/>
              <a:t> Also, we place 32 </a:t>
            </a:r>
            <a:r>
              <a:rPr lang="en-US" sz="1300" i="1" dirty="0" smtClean="0"/>
              <a:t>decorating colors </a:t>
            </a:r>
            <a:r>
              <a:rPr lang="en-US" sz="1300" dirty="0" smtClean="0"/>
              <a:t>around</a:t>
            </a:r>
            <a:r>
              <a:rPr lang="en-US" sz="1300" baseline="0" dirty="0" smtClean="0"/>
              <a:t> the screen </a:t>
            </a:r>
            <a:r>
              <a:rPr lang="en-US" sz="1300" dirty="0" smtClean="0"/>
              <a:t>to </a:t>
            </a:r>
            <a:r>
              <a:rPr lang="en-US" sz="1300" i="1" dirty="0" smtClean="0"/>
              <a:t>mimic</a:t>
            </a:r>
            <a:r>
              <a:rPr lang="en-US" sz="1300" dirty="0" smtClean="0"/>
              <a:t> a real-world viewing environment. &lt;pause&gt;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17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These</a:t>
            </a:r>
            <a:r>
              <a:rPr lang="en-US" baseline="0" dirty="0" smtClean="0"/>
              <a:t> are</a:t>
            </a:r>
            <a:r>
              <a:rPr lang="en-US" dirty="0" smtClean="0"/>
              <a:t> /f/</a:t>
            </a:r>
            <a:r>
              <a:rPr lang="en-US" dirty="0" err="1" smtClean="0"/>
              <a:t>otogra</a:t>
            </a:r>
            <a:r>
              <a:rPr lang="en-US" dirty="0" smtClean="0"/>
              <a:t>/f/s</a:t>
            </a:r>
            <a:r>
              <a:rPr lang="en-US" baseline="0" dirty="0" smtClean="0"/>
              <a:t> of </a:t>
            </a:r>
            <a:r>
              <a:rPr lang="en-US" dirty="0" smtClean="0"/>
              <a:t>the </a:t>
            </a:r>
            <a:r>
              <a:rPr lang="en-US" i="1" baseline="0" dirty="0" smtClean="0"/>
              <a:t>experimental settings</a:t>
            </a:r>
            <a:r>
              <a:rPr lang="en-US" baseline="0" dirty="0" smtClean="0"/>
              <a:t> with the LCD panel and transparency screen, respectively.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There were </a:t>
            </a:r>
            <a:r>
              <a:rPr lang="en-US" i="1" baseline="0" dirty="0" smtClean="0"/>
              <a:t>19 different </a:t>
            </a:r>
            <a:r>
              <a:rPr lang="en-US" baseline="0" dirty="0" smtClean="0"/>
              <a:t>/f/</a:t>
            </a:r>
            <a:r>
              <a:rPr lang="en-US" baseline="0" dirty="0" err="1" smtClean="0"/>
              <a:t>ases</a:t>
            </a:r>
            <a:r>
              <a:rPr lang="en-US" baseline="0" dirty="0" smtClean="0"/>
              <a:t>, where </a:t>
            </a:r>
            <a:r>
              <a:rPr lang="en-US" i="1" baseline="0" dirty="0" smtClean="0"/>
              <a:t>40 color patches </a:t>
            </a:r>
            <a:r>
              <a:rPr lang="en-US" baseline="0" dirty="0" smtClean="0"/>
              <a:t>were judged in each /f/</a:t>
            </a:r>
            <a:r>
              <a:rPr lang="en-US" baseline="0" dirty="0" err="1" smtClean="0"/>
              <a:t>ase</a:t>
            </a:r>
            <a:r>
              <a:rPr lang="en-US" baseline="0" dirty="0" smtClean="0"/>
              <a:t>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 smtClean="0"/>
              <a:t> For each /f/</a:t>
            </a:r>
            <a:r>
              <a:rPr lang="en-US" baseline="0" dirty="0" err="1" smtClean="0"/>
              <a:t>ase</a:t>
            </a:r>
            <a:r>
              <a:rPr lang="en-US" baseline="0" dirty="0" smtClean="0"/>
              <a:t>, we varied the </a:t>
            </a:r>
            <a:r>
              <a:rPr lang="en-US" i="1" baseline="0" dirty="0" smtClean="0"/>
              <a:t>peak luminance</a:t>
            </a:r>
            <a:r>
              <a:rPr lang="en-US" baseline="0" dirty="0" smtClean="0"/>
              <a:t> level, </a:t>
            </a:r>
            <a:r>
              <a:rPr lang="en-US" i="1" baseline="0" dirty="0" smtClean="0"/>
              <a:t>backgrounds grey </a:t>
            </a:r>
            <a:r>
              <a:rPr lang="en-US" baseline="0" dirty="0" smtClean="0"/>
              <a:t>level, </a:t>
            </a:r>
            <a:r>
              <a:rPr lang="en-US" i="1" baseline="0" dirty="0" smtClean="0"/>
              <a:t>ambient luminance</a:t>
            </a:r>
            <a:r>
              <a:rPr lang="en-US" baseline="0" dirty="0" smtClean="0"/>
              <a:t>, and </a:t>
            </a:r>
            <a:r>
              <a:rPr lang="en-US" i="1" baseline="0" dirty="0" smtClean="0"/>
              <a:t>color temperature </a:t>
            </a:r>
            <a:r>
              <a:rPr lang="en-US" baseline="0" dirty="0" smtClean="0"/>
              <a:t>of the light source.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We employed six </a:t>
            </a:r>
            <a:r>
              <a:rPr lang="en-US" i="1" baseline="0" dirty="0" smtClean="0"/>
              <a:t>trained color-normal expert </a:t>
            </a:r>
            <a:r>
              <a:rPr lang="en-US" baseline="0" dirty="0" smtClean="0"/>
              <a:t>observers.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The experiments took about </a:t>
            </a:r>
            <a:r>
              <a:rPr lang="en-US" i="1" baseline="0" dirty="0" smtClean="0"/>
              <a:t>10 hours </a:t>
            </a:r>
            <a:r>
              <a:rPr lang="en-US" baseline="0" dirty="0" smtClean="0"/>
              <a:t>per person </a:t>
            </a:r>
            <a:r>
              <a:rPr lang="en-US" i="1" baseline="0" dirty="0" smtClean="0"/>
              <a:t>without counting break times</a:t>
            </a:r>
            <a:r>
              <a:rPr lang="en-US" baseline="0" dirty="0" smtClean="0"/>
              <a:t>. &lt;pause&gt;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18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These</a:t>
            </a:r>
            <a:r>
              <a:rPr lang="en-US" baseline="0" dirty="0" smtClean="0"/>
              <a:t> are our initial findings: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If the </a:t>
            </a:r>
            <a:r>
              <a:rPr lang="en-US" i="1" baseline="0" dirty="0" smtClean="0"/>
              <a:t>luminance level </a:t>
            </a:r>
            <a:r>
              <a:rPr lang="en-US" baseline="0" dirty="0" smtClean="0"/>
              <a:t>increases, then, lightness and </a:t>
            </a:r>
            <a:r>
              <a:rPr lang="en-US" baseline="0" dirty="0" err="1" smtClean="0"/>
              <a:t>colourfulness</a:t>
            </a:r>
            <a:r>
              <a:rPr lang="en-US" baseline="0" dirty="0" smtClean="0"/>
              <a:t> </a:t>
            </a:r>
            <a:r>
              <a:rPr lang="en-US" i="1" baseline="0" dirty="0" smtClean="0"/>
              <a:t>both increase</a:t>
            </a:r>
            <a:r>
              <a:rPr lang="en-US" baseline="0" dirty="0" smtClean="0"/>
              <a:t>,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which confirms the so-called ‘</a:t>
            </a:r>
            <a:r>
              <a:rPr lang="en-US" i="1" baseline="0" dirty="0" smtClean="0"/>
              <a:t>Stevens</a:t>
            </a:r>
            <a:r>
              <a:rPr lang="en-US" baseline="0" dirty="0" smtClean="0"/>
              <a:t>’ and ‘</a:t>
            </a:r>
            <a:r>
              <a:rPr lang="en-US" i="1" baseline="0" dirty="0" smtClean="0"/>
              <a:t>Hunt Effect</a:t>
            </a:r>
            <a:r>
              <a:rPr lang="en-US" baseline="0" dirty="0" smtClean="0"/>
              <a:t>’.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In contrast, if the </a:t>
            </a:r>
            <a:r>
              <a:rPr lang="en-US" i="1" baseline="0" dirty="0" smtClean="0"/>
              <a:t>background luminance </a:t>
            </a:r>
            <a:r>
              <a:rPr lang="en-US" baseline="0" dirty="0" smtClean="0"/>
              <a:t>level increases, lightness and </a:t>
            </a:r>
            <a:r>
              <a:rPr lang="en-US" baseline="0" dirty="0" err="1" smtClean="0"/>
              <a:t>colourfulness</a:t>
            </a:r>
            <a:r>
              <a:rPr lang="en-US" baseline="0" dirty="0" smtClean="0"/>
              <a:t> </a:t>
            </a:r>
            <a:r>
              <a:rPr lang="en-US" i="1" baseline="0" dirty="0" smtClean="0"/>
              <a:t>both decrease</a:t>
            </a:r>
            <a:r>
              <a:rPr lang="en-US" baseline="0" dirty="0" smtClean="0"/>
              <a:t>,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confirming the ‘</a:t>
            </a:r>
            <a:r>
              <a:rPr lang="en-US" i="1" baseline="0" dirty="0" smtClean="0"/>
              <a:t>simultaneous contrast effect</a:t>
            </a:r>
            <a:r>
              <a:rPr lang="en-US" baseline="0" dirty="0" smtClean="0"/>
              <a:t>’.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</a:t>
            </a:r>
            <a:r>
              <a:rPr lang="en-GB" dirty="0" smtClean="0"/>
              <a:t>Let me show you an example of </a:t>
            </a:r>
            <a:r>
              <a:rPr lang="en-GB" i="1" dirty="0" smtClean="0"/>
              <a:t>perceptual trends</a:t>
            </a:r>
            <a:r>
              <a:rPr lang="en-GB" dirty="0" smtClean="0"/>
              <a:t> of lightness and colourfulness against /f/</a:t>
            </a:r>
            <a:r>
              <a:rPr lang="en-GB" dirty="0" err="1" smtClean="0"/>
              <a:t>ysical</a:t>
            </a:r>
            <a:r>
              <a:rPr lang="en-GB" dirty="0" smtClean="0"/>
              <a:t> measurements. 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</a:t>
            </a:r>
            <a:r>
              <a:rPr lang="en-GB" dirty="0" smtClean="0"/>
              <a:t>The left figure shows </a:t>
            </a:r>
            <a:r>
              <a:rPr lang="en-GB" i="1" dirty="0" smtClean="0"/>
              <a:t>lightness perception trends</a:t>
            </a:r>
            <a:r>
              <a:rPr lang="en-GB" dirty="0" smtClean="0"/>
              <a:t>, and the right figure shows </a:t>
            </a:r>
            <a:r>
              <a:rPr lang="en-GB" i="1" dirty="0" smtClean="0"/>
              <a:t>colourfulness perception trends </a:t>
            </a:r>
            <a:r>
              <a:rPr lang="en-GB" dirty="0" smtClean="0"/>
              <a:t>of 40 different colour patches. </a:t>
            </a:r>
            <a:br>
              <a:rPr lang="en-GB" dirty="0" smtClean="0"/>
            </a:br>
            <a:r>
              <a:rPr lang="en-US" baseline="0" dirty="0" smtClean="0"/>
              <a:t>&gt;&gt;&gt;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dirty="0" smtClean="0"/>
              <a:t> As you can see, the perception of </a:t>
            </a:r>
            <a:r>
              <a:rPr lang="en-GB" i="1" dirty="0" smtClean="0"/>
              <a:t>high luminance</a:t>
            </a:r>
            <a:r>
              <a:rPr lang="en-GB" dirty="0" smtClean="0"/>
              <a:t> lightness and colourfulness (the red dots) is </a:t>
            </a:r>
            <a:r>
              <a:rPr lang="en-GB" i="1" dirty="0" smtClean="0"/>
              <a:t>obviously higher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</a:t>
            </a:r>
            <a:r>
              <a:rPr lang="en-GB" dirty="0" smtClean="0"/>
              <a:t>than for low luminances (the blue dots).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Our dataset </a:t>
            </a:r>
            <a:r>
              <a:rPr lang="en-US" i="1" baseline="0" dirty="0" smtClean="0"/>
              <a:t>quantifies</a:t>
            </a:r>
            <a:r>
              <a:rPr lang="en-US" baseline="0" dirty="0" smtClean="0"/>
              <a:t> these </a:t>
            </a:r>
            <a:r>
              <a:rPr lang="en-US" baseline="0" noProof="0" dirty="0" smtClean="0"/>
              <a:t>/f/</a:t>
            </a:r>
            <a:r>
              <a:rPr lang="en-US" baseline="0" noProof="0" dirty="0" err="1" smtClean="0"/>
              <a:t>enomena</a:t>
            </a:r>
            <a:r>
              <a:rPr lang="en-US" baseline="0" noProof="0" dirty="0" smtClean="0"/>
              <a:t> </a:t>
            </a:r>
            <a:r>
              <a:rPr lang="en-US" baseline="0" dirty="0" smtClean="0"/>
              <a:t>under a large range of luminance levels. &lt;pause&gt;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19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noProof="0" dirty="0" smtClean="0"/>
              <a:t> Display</a:t>
            </a:r>
            <a:r>
              <a:rPr lang="en-US" baseline="0" noProof="0" dirty="0" smtClean="0"/>
              <a:t> technology has been quickly </a:t>
            </a:r>
            <a:r>
              <a:rPr lang="en-US" i="1" baseline="0" noProof="0" dirty="0" smtClean="0"/>
              <a:t>advancing</a:t>
            </a:r>
            <a:r>
              <a:rPr lang="en-US" baseline="0" noProof="0" dirty="0" smtClean="0"/>
              <a:t> from CRT to HDR displays.</a:t>
            </a:r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As a result, the peak luminance level of displays has </a:t>
            </a:r>
            <a:r>
              <a:rPr lang="en-US" i="1" baseline="0" noProof="0" dirty="0" smtClean="0"/>
              <a:t>significantly increased</a:t>
            </a:r>
            <a:r>
              <a:rPr lang="en-US" baseline="0" noProof="0" dirty="0" smtClean="0"/>
              <a:t>; and is now close to real-world luminance levels. &lt;pause&gt;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2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noProof="0" dirty="0" smtClean="0"/>
              <a:t> W</a:t>
            </a:r>
            <a:r>
              <a:rPr lang="en-US" baseline="0" noProof="0" dirty="0" smtClean="0"/>
              <a:t>e will now explain </a:t>
            </a:r>
            <a:r>
              <a:rPr lang="en-US" i="1" baseline="0" noProof="0" dirty="0" smtClean="0"/>
              <a:t>our</a:t>
            </a:r>
            <a:r>
              <a:rPr lang="en-US" baseline="0" noProof="0" dirty="0" smtClean="0"/>
              <a:t> color appearance model. </a:t>
            </a:r>
            <a:r>
              <a:rPr lang="en-US" baseline="0" dirty="0" smtClean="0"/>
              <a:t>&lt;pause&gt;</a:t>
            </a:r>
            <a:endParaRPr lang="en-US" baseline="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20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Our model is based on Muller’s </a:t>
            </a:r>
            <a:r>
              <a:rPr lang="en-US" i="1" dirty="0" smtClean="0"/>
              <a:t>Zone theory</a:t>
            </a:r>
            <a:r>
              <a:rPr lang="en-US" baseline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However, contrary to other color appearance models, we use </a:t>
            </a:r>
            <a:r>
              <a:rPr lang="en-US" i="1" baseline="0" dirty="0" smtClean="0"/>
              <a:t>absolute CIEXYZ </a:t>
            </a:r>
            <a:r>
              <a:rPr lang="en-US" baseline="0" dirty="0" smtClean="0"/>
              <a:t>as our </a:t>
            </a:r>
            <a:r>
              <a:rPr lang="en-US" i="1" baseline="0" dirty="0" smtClean="0"/>
              <a:t>input</a:t>
            </a:r>
            <a:r>
              <a:rPr lang="en-US" baseline="0" dirty="0" smtClean="0"/>
              <a:t> stimuli,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as we believe that </a:t>
            </a:r>
            <a:r>
              <a:rPr lang="en-US" i="1" baseline="0" dirty="0" smtClean="0"/>
              <a:t>absolute</a:t>
            </a:r>
            <a:r>
              <a:rPr lang="en-US" baseline="0" dirty="0" smtClean="0"/>
              <a:t> </a:t>
            </a:r>
            <a:r>
              <a:rPr lang="en-US" i="1" baseline="0" dirty="0" smtClean="0"/>
              <a:t>scale</a:t>
            </a:r>
            <a:r>
              <a:rPr lang="en-US" baseline="0" dirty="0" smtClean="0"/>
              <a:t> is </a:t>
            </a:r>
            <a:r>
              <a:rPr lang="en-US" i="1" baseline="0" dirty="0" smtClean="0"/>
              <a:t>very important </a:t>
            </a:r>
            <a:r>
              <a:rPr lang="en-US" baseline="0" dirty="0" smtClean="0"/>
              <a:t>to model </a:t>
            </a:r>
            <a:r>
              <a:rPr lang="en-US" i="1" baseline="0" dirty="0" smtClean="0"/>
              <a:t>luminance dependency</a:t>
            </a:r>
            <a:r>
              <a:rPr lang="en-US" baseline="0" dirty="0" smtClean="0"/>
              <a:t>. 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&gt;&gt;&gt;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Our </a:t>
            </a:r>
            <a:r>
              <a:rPr lang="en-US" i="1" baseline="0" dirty="0" smtClean="0"/>
              <a:t>input</a:t>
            </a:r>
            <a:r>
              <a:rPr lang="en-US" baseline="0" dirty="0" smtClean="0"/>
              <a:t> viewing conditions are defined by the reference white, the luminance adaptation level, and the medium type.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First, our model </a:t>
            </a:r>
            <a:r>
              <a:rPr lang="en-US" i="1" baseline="0" dirty="0" smtClean="0"/>
              <a:t>adapts to the white point of the scene</a:t>
            </a:r>
            <a:r>
              <a:rPr lang="en-US" baseline="0" dirty="0" smtClean="0"/>
              <a:t>, with respect to the </a:t>
            </a:r>
            <a:r>
              <a:rPr lang="en-US" i="1" baseline="0" dirty="0" smtClean="0"/>
              <a:t>reference white</a:t>
            </a:r>
            <a:r>
              <a:rPr lang="en-US" baseline="0" dirty="0" smtClean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21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baseline="0" dirty="0" smtClean="0"/>
              <a:t> Then the signals are transformed into the </a:t>
            </a:r>
            <a:r>
              <a:rPr lang="en-US" i="1" baseline="0" dirty="0" smtClean="0"/>
              <a:t>LMS cone color space</a:t>
            </a:r>
            <a:r>
              <a:rPr lang="en-US" baseline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The cone response in our model is compressed by a </a:t>
            </a:r>
            <a:r>
              <a:rPr lang="en-US" i="1" baseline="0" dirty="0" smtClean="0"/>
              <a:t>sigmoidal function</a:t>
            </a:r>
            <a:r>
              <a:rPr lang="en-US" baseline="0" dirty="0" smtClean="0"/>
              <a:t>; </a:t>
            </a:r>
            <a:r>
              <a:rPr lang="en-GB" dirty="0" smtClean="0"/>
              <a:t>the constant n of which is </a:t>
            </a:r>
            <a:r>
              <a:rPr lang="en-GB" i="1" dirty="0" smtClean="0"/>
              <a:t>derived from our experimental data</a:t>
            </a:r>
            <a:r>
              <a:rPr lang="en-GB" dirty="0" smtClean="0"/>
              <a:t>.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However, contrary to other color appearance models, we use a </a:t>
            </a:r>
            <a:r>
              <a:rPr lang="en-US" i="1" baseline="0" dirty="0" smtClean="0"/>
              <a:t>dynamic sigma parameter</a:t>
            </a:r>
            <a:r>
              <a:rPr lang="en-US" baseline="0" dirty="0" smtClean="0"/>
              <a:t>, which is based on the </a:t>
            </a:r>
            <a:r>
              <a:rPr lang="en-US" i="1" baseline="0" dirty="0" smtClean="0"/>
              <a:t>luminance adaptation level</a:t>
            </a:r>
            <a:r>
              <a:rPr lang="en-US" baseline="0" dirty="0" smtClean="0"/>
              <a:t>, following the original </a:t>
            </a:r>
            <a:r>
              <a:rPr lang="en-US" i="1" baseline="0" dirty="0" smtClean="0"/>
              <a:t>/f/</a:t>
            </a:r>
            <a:r>
              <a:rPr lang="en-US" i="1" baseline="0" dirty="0" err="1" smtClean="0"/>
              <a:t>ysiological</a:t>
            </a:r>
            <a:r>
              <a:rPr lang="en-US" i="1" baseline="0" dirty="0" smtClean="0"/>
              <a:t> finding </a:t>
            </a:r>
            <a:r>
              <a:rPr lang="en-US" baseline="0" dirty="0" smtClean="0"/>
              <a:t>by </a:t>
            </a:r>
            <a:r>
              <a:rPr lang="en-US" baseline="0" dirty="0" err="1" smtClean="0"/>
              <a:t>Velenton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Norren</a:t>
            </a:r>
            <a:r>
              <a:rPr lang="en-US" baseline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An </a:t>
            </a:r>
            <a:r>
              <a:rPr lang="en-US" i="1" baseline="0" dirty="0" smtClean="0"/>
              <a:t>weighted average </a:t>
            </a:r>
            <a:r>
              <a:rPr lang="en-US" baseline="0" dirty="0" smtClean="0"/>
              <a:t>of these</a:t>
            </a:r>
            <a:r>
              <a:rPr lang="en-US" dirty="0" smtClean="0"/>
              <a:t> </a:t>
            </a:r>
            <a:r>
              <a:rPr lang="en-US" i="1" dirty="0" smtClean="0"/>
              <a:t>non-linear cone responses </a:t>
            </a:r>
            <a:r>
              <a:rPr lang="en-US" dirty="0" smtClean="0"/>
              <a:t>yields the</a:t>
            </a:r>
            <a:r>
              <a:rPr lang="en-US" baseline="0" dirty="0" smtClean="0"/>
              <a:t> </a:t>
            </a:r>
            <a:r>
              <a:rPr lang="en-US" i="1" baseline="0" dirty="0" smtClean="0"/>
              <a:t>achromatic signal </a:t>
            </a:r>
            <a:r>
              <a:rPr lang="en-US" baseline="0" dirty="0" smtClean="0"/>
              <a:t>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22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After</a:t>
            </a:r>
            <a:r>
              <a:rPr lang="en-US" baseline="0" dirty="0" smtClean="0"/>
              <a:t> that, the </a:t>
            </a:r>
            <a:r>
              <a:rPr lang="en-US" i="1" baseline="0" dirty="0" smtClean="0"/>
              <a:t>achromatic signals and color opponent signals a &amp; b</a:t>
            </a:r>
            <a:r>
              <a:rPr lang="en-US" baseline="0" dirty="0" smtClean="0"/>
              <a:t> are transformed into </a:t>
            </a:r>
            <a:r>
              <a:rPr lang="en-US" i="1" baseline="0" dirty="0" smtClean="0"/>
              <a:t>color appearance attributes</a:t>
            </a:r>
            <a:r>
              <a:rPr lang="en-US" baseline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&gt;&gt;&gt;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In contrast to other color appearance models, we use an </a:t>
            </a:r>
            <a:r>
              <a:rPr lang="en-US" i="1" baseline="0" dirty="0" smtClean="0"/>
              <a:t>inverse</a:t>
            </a:r>
            <a:r>
              <a:rPr lang="en-US" baseline="0" dirty="0" smtClean="0"/>
              <a:t> sigmoidal function to transform </a:t>
            </a:r>
            <a:r>
              <a:rPr lang="en-US" i="1" baseline="0" dirty="0" smtClean="0"/>
              <a:t>achromatic signals </a:t>
            </a:r>
            <a:r>
              <a:rPr lang="en-US" baseline="0" dirty="0" smtClean="0"/>
              <a:t>A to ‘</a:t>
            </a:r>
            <a:r>
              <a:rPr lang="en-US" i="1" baseline="0" dirty="0" smtClean="0"/>
              <a:t>lightness’ perception values </a:t>
            </a:r>
            <a:r>
              <a:rPr lang="en-US" baseline="0" dirty="0" smtClean="0"/>
              <a:t>J, 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which provides a </a:t>
            </a:r>
            <a:r>
              <a:rPr lang="en-US" i="1" baseline="0" dirty="0" smtClean="0"/>
              <a:t>much more accurate </a:t>
            </a:r>
            <a:r>
              <a:rPr lang="en-US" baseline="0" dirty="0" smtClean="0"/>
              <a:t>prediction of </a:t>
            </a:r>
            <a:r>
              <a:rPr lang="en-US" i="1" baseline="0" dirty="0" smtClean="0"/>
              <a:t>lightness</a:t>
            </a:r>
            <a:r>
              <a:rPr lang="en-US" baseline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i="1" baseline="0" dirty="0" smtClean="0"/>
              <a:t>Colorfulness</a:t>
            </a:r>
            <a:r>
              <a:rPr lang="en-US" baseline="0" dirty="0" smtClean="0"/>
              <a:t> is calculated from the </a:t>
            </a:r>
            <a:r>
              <a:rPr lang="en-US" i="1" baseline="0" dirty="0" smtClean="0"/>
              <a:t>magnitude of the color opponent signals</a:t>
            </a:r>
            <a:r>
              <a:rPr lang="en-US" baseline="0" dirty="0" smtClean="0"/>
              <a:t>, scaled by a </a:t>
            </a:r>
            <a:r>
              <a:rPr lang="en-US" i="1" baseline="0" dirty="0" smtClean="0"/>
              <a:t>luminance-dependent</a:t>
            </a:r>
            <a:r>
              <a:rPr lang="en-US" baseline="0" dirty="0" smtClean="0"/>
              <a:t> factor </a:t>
            </a:r>
            <a:r>
              <a:rPr lang="en-US" baseline="0" dirty="0" err="1" smtClean="0"/>
              <a:t>Lw</a:t>
            </a:r>
            <a:r>
              <a:rPr lang="en-US" baseline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&gt;&gt;&gt;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The </a:t>
            </a:r>
            <a:r>
              <a:rPr lang="en-US" i="1" baseline="0" dirty="0" smtClean="0"/>
              <a:t>hue angle </a:t>
            </a:r>
            <a:r>
              <a:rPr lang="en-US" baseline="0" dirty="0" smtClean="0"/>
              <a:t>h is derived by </a:t>
            </a:r>
            <a:r>
              <a:rPr lang="en-US" i="1" baseline="0" dirty="0" smtClean="0"/>
              <a:t>converting</a:t>
            </a:r>
            <a:r>
              <a:rPr lang="en-US" baseline="0" dirty="0" smtClean="0"/>
              <a:t> a and b into </a:t>
            </a:r>
            <a:r>
              <a:rPr lang="en-US" i="1" baseline="0" dirty="0" smtClean="0"/>
              <a:t>polar coordinates</a:t>
            </a:r>
            <a:r>
              <a:rPr lang="en-US" baseline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Once we have the lightness, colorfulness, and hue,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we can also calculate </a:t>
            </a:r>
            <a:r>
              <a:rPr lang="en-US" i="1" baseline="0" dirty="0" smtClean="0"/>
              <a:t>other derivative color attributes</a:t>
            </a:r>
            <a:r>
              <a:rPr lang="en-US" baseline="0" dirty="0" smtClean="0"/>
              <a:t>, such as </a:t>
            </a:r>
            <a:r>
              <a:rPr lang="en-US" i="1" baseline="0" dirty="0" smtClean="0"/>
              <a:t>brightness</a:t>
            </a:r>
            <a:r>
              <a:rPr lang="en-US" baseline="0" dirty="0" smtClean="0"/>
              <a:t>, </a:t>
            </a:r>
            <a:r>
              <a:rPr lang="en-US" i="1" baseline="0" dirty="0" err="1" smtClean="0"/>
              <a:t>chroma</a:t>
            </a:r>
            <a:r>
              <a:rPr lang="en-US" baseline="0" dirty="0" smtClean="0"/>
              <a:t>, and so on</a:t>
            </a:r>
            <a:r>
              <a:rPr lang="en-US" baseline="0" smtClean="0"/>
              <a:t>. 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All the constants of our model are optimized through </a:t>
            </a:r>
            <a:r>
              <a:rPr lang="en-US" i="1" baseline="0" dirty="0" smtClean="0"/>
              <a:t>an </a:t>
            </a:r>
            <a:r>
              <a:rPr lang="en-US" sz="1300" i="1" dirty="0" smtClean="0"/>
              <a:t>exhaustive search</a:t>
            </a:r>
            <a:r>
              <a:rPr lang="en-US" sz="1300" dirty="0" smtClean="0"/>
              <a:t>, based on our experimental as well as the LUTCHI</a:t>
            </a:r>
            <a:r>
              <a:rPr lang="en-US" sz="1300" baseline="0" dirty="0" smtClean="0"/>
              <a:t> </a:t>
            </a:r>
            <a:r>
              <a:rPr lang="en-US" sz="1300" dirty="0" smtClean="0"/>
              <a:t>data. </a:t>
            </a:r>
            <a:r>
              <a:rPr lang="en-US" baseline="0" dirty="0" smtClean="0"/>
              <a:t>&lt;pause&gt;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23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GB" dirty="0" smtClean="0"/>
              <a:t>We evaluate our model using the </a:t>
            </a:r>
            <a:r>
              <a:rPr lang="en-GB" i="1" dirty="0" smtClean="0"/>
              <a:t>coefficient of variation </a:t>
            </a:r>
            <a:r>
              <a:rPr lang="en-GB" dirty="0" smtClean="0"/>
              <a:t>(CV), that is, the RMS error</a:t>
            </a:r>
            <a:r>
              <a:rPr lang="en-GB" baseline="0" dirty="0" smtClean="0"/>
              <a:t> </a:t>
            </a:r>
            <a:r>
              <a:rPr lang="en-GB" dirty="0" smtClean="0"/>
              <a:t>with respect to the mean 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as </a:t>
            </a:r>
            <a:r>
              <a:rPr lang="en-US" i="1" baseline="0" dirty="0" smtClean="0"/>
              <a:t>commonly used </a:t>
            </a:r>
            <a:r>
              <a:rPr lang="en-US" baseline="0" dirty="0" smtClean="0"/>
              <a:t>for the evaluation of color appearance models.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These </a:t>
            </a:r>
            <a:r>
              <a:rPr lang="en-US" dirty="0" err="1" smtClean="0"/>
              <a:t>gra</a:t>
            </a:r>
            <a:r>
              <a:rPr lang="en-US" dirty="0" smtClean="0"/>
              <a:t>/f/s show </a:t>
            </a:r>
            <a:r>
              <a:rPr lang="en-US" i="1" dirty="0" smtClean="0"/>
              <a:t>the</a:t>
            </a:r>
            <a:r>
              <a:rPr lang="en-US" i="1" baseline="0" dirty="0" smtClean="0"/>
              <a:t> accuracy performance </a:t>
            </a:r>
            <a:r>
              <a:rPr lang="en-US" baseline="0" dirty="0" smtClean="0"/>
              <a:t>in CV error</a:t>
            </a:r>
            <a:r>
              <a:rPr lang="en-US" dirty="0" smtClean="0"/>
              <a:t>,</a:t>
            </a:r>
            <a:r>
              <a:rPr lang="en-US" baseline="0" dirty="0" smtClean="0"/>
              <a:t> compared with CIELAB, RLAB, and CIECAM02 models </a:t>
            </a:r>
            <a:r>
              <a:rPr lang="en-US" i="1" baseline="0" dirty="0" smtClean="0"/>
              <a:t>for all /f/</a:t>
            </a:r>
            <a:r>
              <a:rPr lang="en-US" i="1" baseline="0" dirty="0" err="1" smtClean="0"/>
              <a:t>ases</a:t>
            </a:r>
            <a:endParaRPr lang="en-US" i="1" baseline="0" dirty="0" smtClean="0"/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As shown on the first two plots, lightness and colorfulness predictions of our model are </a:t>
            </a:r>
            <a:r>
              <a:rPr lang="en-US" i="1" baseline="0" dirty="0" smtClean="0"/>
              <a:t>significantly better </a:t>
            </a:r>
            <a:r>
              <a:rPr lang="en-US" baseline="0" dirty="0" smtClean="0"/>
              <a:t>than the previous models.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Hue predictions are almost the same among all these models. &lt;pause&gt;&lt;pause&gt;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24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This </a:t>
            </a:r>
            <a:r>
              <a:rPr lang="en-US" dirty="0" err="1" smtClean="0"/>
              <a:t>gra</a:t>
            </a:r>
            <a:r>
              <a:rPr lang="en-US" dirty="0" smtClean="0"/>
              <a:t>/f/</a:t>
            </a:r>
            <a:r>
              <a:rPr lang="en-US" baseline="0" dirty="0" smtClean="0"/>
              <a:t> depicts</a:t>
            </a:r>
            <a:r>
              <a:rPr lang="en-US" dirty="0" smtClean="0"/>
              <a:t> the</a:t>
            </a:r>
            <a:r>
              <a:rPr lang="en-US" baseline="0" dirty="0" smtClean="0"/>
              <a:t> averaged prediction error of the same four models </a:t>
            </a:r>
            <a:r>
              <a:rPr lang="en-US" i="1" baseline="0" dirty="0" smtClean="0"/>
              <a:t>on the LUTCHI dataset </a:t>
            </a:r>
            <a:r>
              <a:rPr lang="en-US" baseline="0" dirty="0" smtClean="0"/>
              <a:t>for CRT, paper, and transparency media.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</a:t>
            </a:r>
            <a:r>
              <a:rPr lang="en-GB" i="1" dirty="0" smtClean="0"/>
              <a:t>Even on this dataset</a:t>
            </a:r>
            <a:r>
              <a:rPr lang="en-GB" dirty="0" smtClean="0"/>
              <a:t>, our model </a:t>
            </a:r>
            <a:r>
              <a:rPr lang="en-GB" i="1" dirty="0" smtClean="0"/>
              <a:t>performs better than the others </a:t>
            </a:r>
            <a:r>
              <a:rPr lang="en-GB" dirty="0" smtClean="0"/>
              <a:t>in terms of lightness, </a:t>
            </a:r>
            <a:r>
              <a:rPr lang="en-GB" dirty="0" err="1" smtClean="0"/>
              <a:t>colorfulness</a:t>
            </a:r>
            <a:r>
              <a:rPr lang="en-GB" dirty="0" smtClean="0"/>
              <a:t>, and hue. </a:t>
            </a:r>
            <a:r>
              <a:rPr lang="en-US" baseline="0" dirty="0" smtClean="0"/>
              <a:t>&lt;pause&gt;&lt;pause&gt;</a:t>
            </a:r>
            <a:r>
              <a:rPr lang="en-GB" dirty="0" smtClean="0"/>
              <a:t/>
            </a:r>
            <a:br>
              <a:rPr lang="en-GB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25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baseline="0" dirty="0" smtClean="0"/>
              <a:t> Here we compare </a:t>
            </a:r>
            <a:r>
              <a:rPr lang="en-US" i="1" baseline="0" dirty="0" smtClean="0"/>
              <a:t>CIECAM02</a:t>
            </a:r>
            <a:r>
              <a:rPr lang="en-US" baseline="0" dirty="0" smtClean="0"/>
              <a:t> in detail with our model.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The plots show </a:t>
            </a:r>
            <a:r>
              <a:rPr lang="en-US" i="1" baseline="0" dirty="0" smtClean="0"/>
              <a:t>perceived color attributes </a:t>
            </a:r>
            <a:r>
              <a:rPr lang="en-US" baseline="0" dirty="0" smtClean="0"/>
              <a:t>of 40 patches against </a:t>
            </a:r>
            <a:r>
              <a:rPr lang="en-US" i="1" baseline="0" dirty="0" smtClean="0"/>
              <a:t>predicted color attributes</a:t>
            </a:r>
            <a:r>
              <a:rPr lang="en-US" baseline="0" dirty="0" smtClean="0"/>
              <a:t>.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If you look at the left plot, 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CIECAM02 </a:t>
            </a:r>
            <a:r>
              <a:rPr lang="en-US" i="1" baseline="0" dirty="0" smtClean="0"/>
              <a:t>lightness predictions form a curve off </a:t>
            </a:r>
            <a:r>
              <a:rPr lang="en-US" baseline="0" dirty="0" smtClean="0"/>
              <a:t>from the diagonal for high luminances,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In contrast, our model’s lightness and colorfulness values are </a:t>
            </a:r>
            <a:r>
              <a:rPr lang="en-US" i="1" baseline="0" dirty="0" smtClean="0"/>
              <a:t>closer to the diagonal</a:t>
            </a:r>
            <a:r>
              <a:rPr lang="en-US" baseline="0" dirty="0" smtClean="0"/>
              <a:t>, which means our predictions are </a:t>
            </a:r>
            <a:r>
              <a:rPr lang="en-US" i="1" baseline="0" dirty="0" smtClean="0"/>
              <a:t>much closer to the actual perception</a:t>
            </a:r>
            <a:r>
              <a:rPr lang="en-US" baseline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&gt;&gt;&gt;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As before, both hue estimates are almost identical. &lt;pause&gt;&lt;pause&gt;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26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Next, we will demonstrate </a:t>
            </a:r>
            <a:r>
              <a:rPr lang="en-US" i="1" baseline="0" noProof="0" dirty="0" smtClean="0"/>
              <a:t>applications</a:t>
            </a:r>
            <a:r>
              <a:rPr lang="en-US" baseline="0" noProof="0" dirty="0" smtClean="0"/>
              <a:t> of our color appearance model. </a:t>
            </a:r>
            <a:r>
              <a:rPr lang="en-US" baseline="0" dirty="0" smtClean="0"/>
              <a:t>&lt;pause&gt;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27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Once we have the </a:t>
            </a:r>
            <a:r>
              <a:rPr lang="en-US" i="1" dirty="0" smtClean="0"/>
              <a:t>color appearance attributes </a:t>
            </a:r>
            <a:r>
              <a:rPr lang="en-US" dirty="0" smtClean="0"/>
              <a:t>as</a:t>
            </a:r>
            <a:r>
              <a:rPr lang="en-US" baseline="0" dirty="0" smtClean="0"/>
              <a:t> predicted by our model</a:t>
            </a:r>
            <a:r>
              <a:rPr lang="en-US" dirty="0" smtClean="0"/>
              <a:t>,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Our </a:t>
            </a:r>
            <a:r>
              <a:rPr lang="en-US" i="1" dirty="0" smtClean="0"/>
              <a:t>analytical</a:t>
            </a:r>
            <a:r>
              <a:rPr lang="en-US" i="1" baseline="0" dirty="0" smtClean="0"/>
              <a:t> inverse </a:t>
            </a:r>
            <a:r>
              <a:rPr lang="en-US" baseline="0" dirty="0" smtClean="0"/>
              <a:t>model enables the reproduction of the original color appearance under </a:t>
            </a:r>
            <a:r>
              <a:rPr lang="en-US" i="1" baseline="0" dirty="0" smtClean="0"/>
              <a:t>new output conditions</a:t>
            </a:r>
            <a:r>
              <a:rPr lang="en-US" baseline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The </a:t>
            </a:r>
            <a:r>
              <a:rPr lang="en-US" i="1" baseline="0" dirty="0" smtClean="0"/>
              <a:t>output</a:t>
            </a:r>
            <a:r>
              <a:rPr lang="en-US" baseline="0" dirty="0" smtClean="0"/>
              <a:t> viewing conditions for the inverse model are defined by the </a:t>
            </a:r>
            <a:r>
              <a:rPr lang="en-US" i="1" baseline="0" dirty="0" smtClean="0"/>
              <a:t>reference white</a:t>
            </a:r>
            <a:r>
              <a:rPr lang="en-US" baseline="0" dirty="0" smtClean="0"/>
              <a:t>, the </a:t>
            </a:r>
            <a:r>
              <a:rPr lang="en-US" i="1" baseline="0" dirty="0" smtClean="0"/>
              <a:t>luminance adaptation level</a:t>
            </a:r>
            <a:r>
              <a:rPr lang="en-US" baseline="0" dirty="0" smtClean="0"/>
              <a:t>, and the </a:t>
            </a:r>
            <a:r>
              <a:rPr lang="en-US" i="1" baseline="0" dirty="0" smtClean="0"/>
              <a:t>medium type</a:t>
            </a:r>
            <a:r>
              <a:rPr lang="en-US" baseline="0" dirty="0" smtClean="0"/>
              <a:t>, just as in the forward model.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The application of the </a:t>
            </a:r>
            <a:r>
              <a:rPr lang="en-US" i="1" baseline="0" dirty="0" smtClean="0"/>
              <a:t>inverse</a:t>
            </a:r>
            <a:r>
              <a:rPr lang="en-US" baseline="0" dirty="0" smtClean="0"/>
              <a:t> model, yields </a:t>
            </a:r>
            <a:r>
              <a:rPr lang="en-US" i="1" baseline="0" dirty="0" smtClean="0"/>
              <a:t>/f/</a:t>
            </a:r>
            <a:r>
              <a:rPr lang="en-US" i="1" baseline="0" dirty="0" err="1" smtClean="0"/>
              <a:t>ysically</a:t>
            </a:r>
            <a:r>
              <a:rPr lang="en-US" i="1" baseline="0" dirty="0" smtClean="0"/>
              <a:t> meaningful CIEXYZ</a:t>
            </a:r>
            <a:r>
              <a:rPr lang="en-US" baseline="0" dirty="0" smtClean="0"/>
              <a:t> values, 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which we convert to actual </a:t>
            </a:r>
            <a:r>
              <a:rPr lang="en-US" i="1" baseline="0" dirty="0" smtClean="0"/>
              <a:t>output device signals</a:t>
            </a:r>
            <a:r>
              <a:rPr lang="en-US" baseline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This achieves a </a:t>
            </a:r>
            <a:r>
              <a:rPr lang="en-US" i="1" baseline="0" dirty="0" smtClean="0"/>
              <a:t>perceptual match </a:t>
            </a:r>
            <a:r>
              <a:rPr lang="en-US" baseline="0" dirty="0" smtClean="0"/>
              <a:t>of the </a:t>
            </a:r>
            <a:r>
              <a:rPr lang="en-US" i="1" baseline="0" dirty="0" smtClean="0"/>
              <a:t>original</a:t>
            </a:r>
            <a:r>
              <a:rPr lang="en-US" baseline="0" dirty="0" smtClean="0"/>
              <a:t> </a:t>
            </a:r>
            <a:r>
              <a:rPr lang="en-US" i="1" baseline="0" dirty="0" smtClean="0"/>
              <a:t>perceived input</a:t>
            </a:r>
            <a:r>
              <a:rPr lang="en-US" baseline="0" dirty="0" smtClean="0"/>
              <a:t> on a </a:t>
            </a:r>
            <a:r>
              <a:rPr lang="en-US" i="1" baseline="0" dirty="0" smtClean="0"/>
              <a:t>different output </a:t>
            </a:r>
            <a:r>
              <a:rPr lang="en-US" baseline="0" dirty="0" smtClean="0"/>
              <a:t>medium. 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For example, this can be used to display HDR images on an LDR display, implicitly performing </a:t>
            </a:r>
            <a:r>
              <a:rPr lang="en-US" i="1" baseline="0" dirty="0" smtClean="0"/>
              <a:t>tone-mapping</a:t>
            </a:r>
            <a:r>
              <a:rPr lang="en-US" baseline="0" dirty="0" smtClean="0"/>
              <a:t>. &lt;pause&gt;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28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 As mentioned earlier, our color appearance model can be used to </a:t>
            </a:r>
            <a:r>
              <a:rPr lang="en-US" i="1" dirty="0" smtClean="0"/>
              <a:t>predict</a:t>
            </a:r>
            <a:r>
              <a:rPr lang="en-US" i="1" baseline="0" dirty="0" smtClean="0"/>
              <a:t> “color appearance /f/</a:t>
            </a:r>
            <a:r>
              <a:rPr lang="en-US" i="1" baseline="0" dirty="0" err="1" smtClean="0"/>
              <a:t>enomena</a:t>
            </a:r>
            <a:r>
              <a:rPr lang="en-US" i="1" baseline="0" dirty="0" smtClean="0"/>
              <a:t>”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such as the ‘Stevens-’, ‘Hunt-’, or ‘simultaneous contrast’ effect.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Here is an example of the </a:t>
            </a:r>
            <a:r>
              <a:rPr lang="en-US" i="1" baseline="0" dirty="0" smtClean="0"/>
              <a:t>simultaneous contrast effect</a:t>
            </a:r>
            <a:r>
              <a:rPr lang="en-US" baseline="0" dirty="0" smtClean="0"/>
              <a:t>,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These two color charts are reproduced to have </a:t>
            </a:r>
            <a:r>
              <a:rPr lang="en-US" i="1" baseline="0" dirty="0" smtClean="0"/>
              <a:t>matching color appearances </a:t>
            </a:r>
            <a:r>
              <a:rPr lang="en-US" baseline="0" dirty="0" smtClean="0"/>
              <a:t>given the </a:t>
            </a:r>
            <a:r>
              <a:rPr lang="en-US" i="1" baseline="0" dirty="0" smtClean="0"/>
              <a:t>two different backgrounds</a:t>
            </a:r>
            <a:r>
              <a:rPr lang="en-US" baseline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Even though they appear </a:t>
            </a:r>
            <a:r>
              <a:rPr lang="en-US" i="1" baseline="0" dirty="0" smtClean="0"/>
              <a:t>the same</a:t>
            </a:r>
            <a:r>
              <a:rPr lang="en-US" baseline="0" dirty="0" smtClean="0"/>
              <a:t>, </a:t>
            </a:r>
            <a:endParaRPr lang="en-US" altLang="ko-KR" baseline="0" noProof="0" dirty="0" smtClean="0">
              <a:ea typeface="굴림" pitchFamily="34" charset="-127"/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when they </a:t>
            </a:r>
            <a:r>
              <a:rPr lang="en-US" i="1" baseline="0" dirty="0" smtClean="0"/>
              <a:t>share a common background</a:t>
            </a:r>
            <a:r>
              <a:rPr lang="en-US" baseline="0" dirty="0" smtClean="0"/>
              <a:t>, we can see that they are </a:t>
            </a:r>
            <a:r>
              <a:rPr lang="en-US" i="1" baseline="0" dirty="0" smtClean="0"/>
              <a:t>actually different</a:t>
            </a:r>
            <a:r>
              <a:rPr lang="en-US" baseline="0" dirty="0" smtClean="0"/>
              <a:t>. &lt;pause&gt;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29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The question is: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Does </a:t>
            </a:r>
            <a:r>
              <a:rPr lang="en-US" dirty="0" smtClean="0"/>
              <a:t>such a </a:t>
            </a:r>
            <a:r>
              <a:rPr lang="en-US" i="1" dirty="0" smtClean="0"/>
              <a:t>significant increase</a:t>
            </a:r>
            <a:r>
              <a:rPr lang="en-US" baseline="0" dirty="0" smtClean="0"/>
              <a:t> in luminance influence our </a:t>
            </a:r>
            <a:r>
              <a:rPr lang="en-US" i="1" baseline="0" dirty="0" smtClean="0"/>
              <a:t>color perception</a:t>
            </a:r>
            <a:r>
              <a:rPr lang="en-US" baseline="0" dirty="0" smtClean="0"/>
              <a:t>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If we display an </a:t>
            </a:r>
            <a:r>
              <a:rPr lang="en-US" i="1" baseline="0" dirty="0" smtClean="0"/>
              <a:t>identical</a:t>
            </a:r>
            <a:r>
              <a:rPr lang="en-US" baseline="0" dirty="0" smtClean="0"/>
              <a:t> image on a low-luminance and a high-luminance display, 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Do they appear </a:t>
            </a:r>
            <a:r>
              <a:rPr lang="en-US" i="1" baseline="0" dirty="0" smtClean="0"/>
              <a:t>similar</a:t>
            </a:r>
            <a:r>
              <a:rPr lang="en-US" baseline="0" dirty="0" smtClean="0"/>
              <a:t>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As it turns out, they do appear </a:t>
            </a:r>
            <a:r>
              <a:rPr lang="en-US" i="1" baseline="0" dirty="0" smtClean="0"/>
              <a:t>quite differently</a:t>
            </a:r>
            <a:r>
              <a:rPr lang="en-US" baseline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 smtClean="0"/>
              <a:t> Our goal is to </a:t>
            </a:r>
            <a:r>
              <a:rPr lang="en-US" i="1" baseline="0" dirty="0" smtClean="0"/>
              <a:t>quantify</a:t>
            </a:r>
            <a:r>
              <a:rPr lang="en-US" baseline="0" dirty="0" smtClean="0"/>
              <a:t> this difference and to develop a so-called </a:t>
            </a:r>
            <a:r>
              <a:rPr lang="en-US" i="1" baseline="0" dirty="0" smtClean="0"/>
              <a:t>color appearance model </a:t>
            </a:r>
            <a:r>
              <a:rPr lang="en-US" baseline="0" dirty="0" smtClean="0"/>
              <a:t>that can </a:t>
            </a:r>
            <a:r>
              <a:rPr lang="en-US" i="1" baseline="0" dirty="0" smtClean="0"/>
              <a:t>predict</a:t>
            </a:r>
            <a:r>
              <a:rPr lang="en-US" baseline="0" dirty="0" smtClean="0"/>
              <a:t> how colors are perceived under a wide range of luminance levels. &lt;pause&gt;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3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Let me now </a:t>
            </a:r>
            <a:r>
              <a:rPr lang="en-US" baseline="0" dirty="0" smtClean="0"/>
              <a:t>demonstrate the </a:t>
            </a:r>
            <a:r>
              <a:rPr lang="en-US" i="1" baseline="0" dirty="0" smtClean="0"/>
              <a:t>tone-mapping</a:t>
            </a:r>
            <a:r>
              <a:rPr lang="en-US" baseline="0" dirty="0" smtClean="0"/>
              <a:t> </a:t>
            </a:r>
            <a:r>
              <a:rPr lang="en-US" i="1" baseline="0" dirty="0" smtClean="0"/>
              <a:t>of HDR images</a:t>
            </a:r>
            <a:r>
              <a:rPr lang="en-US" baseline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As shown in the left figure, the </a:t>
            </a:r>
            <a:r>
              <a:rPr lang="en-US" i="1" baseline="0" dirty="0" smtClean="0"/>
              <a:t>classical</a:t>
            </a:r>
            <a:r>
              <a:rPr lang="en-US" baseline="0" dirty="0" smtClean="0"/>
              <a:t> color appearance model, CIECAM02, </a:t>
            </a:r>
            <a:r>
              <a:rPr lang="en-US" i="1" baseline="0" dirty="0" smtClean="0"/>
              <a:t>fails with HDR images</a:t>
            </a:r>
            <a:r>
              <a:rPr lang="en-US" baseline="0" dirty="0" smtClean="0"/>
              <a:t>, because the images contain </a:t>
            </a:r>
            <a:r>
              <a:rPr lang="en-US" i="1" baseline="0" dirty="0" smtClean="0"/>
              <a:t>very high luminance levels</a:t>
            </a:r>
            <a:r>
              <a:rPr lang="en-US" baseline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The middle figure shows a recent </a:t>
            </a:r>
            <a:r>
              <a:rPr lang="en-US" i="1" baseline="0" dirty="0" smtClean="0"/>
              <a:t>spatially-varying</a:t>
            </a:r>
            <a:r>
              <a:rPr lang="en-US" baseline="0" dirty="0" smtClean="0"/>
              <a:t> image appearance model, called iCAM06. 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The right figure uses </a:t>
            </a:r>
            <a:r>
              <a:rPr lang="en-US" i="1" baseline="0" dirty="0" smtClean="0"/>
              <a:t>our</a:t>
            </a:r>
            <a:r>
              <a:rPr lang="en-US" baseline="0" dirty="0" smtClean="0"/>
              <a:t> color appearance model, which provides </a:t>
            </a:r>
            <a:r>
              <a:rPr lang="en-US" i="1" baseline="0" dirty="0" smtClean="0"/>
              <a:t>good color reproduction </a:t>
            </a:r>
            <a:r>
              <a:rPr lang="en-US" baseline="0" dirty="0" smtClean="0"/>
              <a:t>that is </a:t>
            </a:r>
            <a:r>
              <a:rPr lang="en-US" i="1" baseline="0" dirty="0" smtClean="0"/>
              <a:t>very close to human perception</a:t>
            </a:r>
            <a:r>
              <a:rPr lang="en-US" baseline="0" dirty="0" smtClean="0"/>
              <a:t>. &lt;pause&gt;&lt;pause&gt;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30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noProof="0" dirty="0" smtClean="0"/>
              <a:t> Here</a:t>
            </a:r>
            <a:r>
              <a:rPr lang="en-US" baseline="0" noProof="0" dirty="0" smtClean="0"/>
              <a:t> is another comparison with the </a:t>
            </a:r>
            <a:r>
              <a:rPr lang="en-US" i="1" baseline="0" noProof="0" dirty="0" smtClean="0"/>
              <a:t>spatially varying HDR tone-mapping algorithm </a:t>
            </a:r>
            <a:r>
              <a:rPr lang="en-US" baseline="0" noProof="0" dirty="0" smtClean="0"/>
              <a:t>by </a:t>
            </a:r>
            <a:r>
              <a:rPr lang="en-US" baseline="0" noProof="0" dirty="0" err="1" smtClean="0"/>
              <a:t>Reinhard</a:t>
            </a:r>
            <a:r>
              <a:rPr lang="en-US" baseline="0" noProof="0" dirty="0" smtClean="0"/>
              <a:t> et al. and iCAM06. </a:t>
            </a:r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Our model </a:t>
            </a:r>
            <a:r>
              <a:rPr lang="en-US" i="1" baseline="0" noProof="0" dirty="0" smtClean="0"/>
              <a:t>compresses luminances of HDR images well</a:t>
            </a:r>
            <a:r>
              <a:rPr lang="en-US" baseline="0" noProof="0" dirty="0" smtClean="0"/>
              <a:t> for cross-media color reproduction. </a:t>
            </a:r>
            <a:r>
              <a:rPr lang="en-US" sz="1400" baseline="0" dirty="0" smtClean="0"/>
              <a:t>&lt;pause&gt;&lt;pause&gt;</a:t>
            </a:r>
            <a:endParaRPr lang="en-US" sz="13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31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If you look at </a:t>
            </a:r>
            <a:r>
              <a:rPr lang="en-US" baseline="0" dirty="0" smtClean="0"/>
              <a:t>the green glass ball in the figures, you can see that our model </a:t>
            </a:r>
            <a:r>
              <a:rPr lang="en-US" i="1" baseline="0" dirty="0" smtClean="0"/>
              <a:t>not only performs tone mapping</a:t>
            </a:r>
            <a:r>
              <a:rPr lang="en-US" baseline="0" dirty="0" smtClean="0"/>
              <a:t>, </a:t>
            </a:r>
            <a:r>
              <a:rPr lang="en-US" i="1" baseline="0" dirty="0" smtClean="0"/>
              <a:t>but also preserves the colorfulness </a:t>
            </a:r>
            <a:r>
              <a:rPr lang="en-US" baseline="0" dirty="0" smtClean="0"/>
              <a:t>of the original scene. &lt;pause&gt;&lt;pause&gt;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32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Since our model doesn’t use </a:t>
            </a:r>
            <a:r>
              <a:rPr lang="en-US" i="1" dirty="0" smtClean="0"/>
              <a:t>any </a:t>
            </a:r>
            <a:r>
              <a:rPr lang="en-US" i="1" baseline="0" dirty="0" smtClean="0"/>
              <a:t>spatially varying adaptation</a:t>
            </a:r>
            <a:r>
              <a:rPr lang="en-US" baseline="0" dirty="0" smtClean="0"/>
              <a:t>, it doesn’t suffer from</a:t>
            </a:r>
            <a:r>
              <a:rPr lang="en-US" sz="1300" dirty="0" smtClean="0"/>
              <a:t> </a:t>
            </a:r>
            <a:r>
              <a:rPr lang="en-US" sz="1300" i="1" dirty="0" smtClean="0"/>
              <a:t>halo artifacts</a:t>
            </a:r>
            <a:r>
              <a:rPr lang="en-US" sz="1300" dirty="0" smtClean="0"/>
              <a:t>.</a:t>
            </a:r>
            <a:r>
              <a:rPr lang="en-US" sz="1300" baseline="0" dirty="0" smtClean="0"/>
              <a:t> Yet,</a:t>
            </a:r>
            <a:r>
              <a:rPr lang="en-US" sz="1300" dirty="0" smtClean="0"/>
              <a:t> it offers </a:t>
            </a:r>
            <a:r>
              <a:rPr lang="en-US" sz="1300" i="1" dirty="0" smtClean="0"/>
              <a:t>very good luminance compression </a:t>
            </a:r>
            <a:r>
              <a:rPr lang="en-US" sz="1300" dirty="0" smtClean="0"/>
              <a:t>which is on-par</a:t>
            </a:r>
            <a:r>
              <a:rPr lang="en-US" sz="1300" baseline="0" dirty="0" smtClean="0"/>
              <a:t> with </a:t>
            </a:r>
            <a:r>
              <a:rPr lang="en-US" sz="1300" i="1" baseline="0" dirty="0" smtClean="0"/>
              <a:t>spatially varying </a:t>
            </a:r>
            <a:r>
              <a:rPr lang="en-US" sz="1300" baseline="0" dirty="0" smtClean="0"/>
              <a:t>models</a:t>
            </a:r>
            <a:r>
              <a:rPr lang="en-US" sz="1300" dirty="0" smtClean="0"/>
              <a:t>. </a:t>
            </a:r>
            <a:r>
              <a:rPr lang="en-US" sz="1400" baseline="0" dirty="0" smtClean="0"/>
              <a:t>&lt;pause&gt;&lt;pause&gt;</a:t>
            </a:r>
            <a:endParaRPr lang="en-US" sz="1300" dirty="0"/>
          </a:p>
          <a:p>
            <a:pPr>
              <a:buFont typeface="Arial" pitchFamily="34" charset="0"/>
              <a:buNone/>
            </a:pPr>
            <a:endParaRPr lang="en-US" sz="13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33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noProof="0" dirty="0" smtClean="0"/>
              <a:t> We</a:t>
            </a:r>
            <a:r>
              <a:rPr lang="en-US" sz="1200" baseline="0" noProof="0" dirty="0" smtClean="0"/>
              <a:t> also carried out a pilot study to evaluate </a:t>
            </a:r>
            <a:r>
              <a:rPr lang="en-US" sz="1200" i="1" baseline="0" noProof="0" dirty="0" smtClean="0"/>
              <a:t>reproduction performance</a:t>
            </a:r>
            <a:r>
              <a:rPr lang="en-US" sz="1200" baseline="0" noProof="0" dirty="0" smtClean="0"/>
              <a:t>. 10 participants </a:t>
            </a:r>
            <a:r>
              <a:rPr lang="en-US" sz="1200" i="1" baseline="0" noProof="0" dirty="0" smtClean="0"/>
              <a:t>consistently </a:t>
            </a:r>
            <a:r>
              <a:rPr lang="en-US" sz="1200" baseline="0" noProof="0" dirty="0" smtClean="0"/>
              <a:t>ranked our model performance as </a:t>
            </a:r>
            <a:r>
              <a:rPr lang="en-US" sz="1200" i="1" baseline="0" noProof="0" dirty="0" smtClean="0"/>
              <a:t>most similar to reality</a:t>
            </a:r>
            <a:r>
              <a:rPr lang="en-US" sz="1200" baseline="0" noProof="0" dirty="0" smtClean="0"/>
              <a:t>, </a:t>
            </a:r>
            <a:r>
              <a:rPr lang="en-GB" dirty="0" smtClean="0"/>
              <a:t>compared to the previous models</a:t>
            </a:r>
            <a:r>
              <a:rPr lang="en-US" sz="1200" baseline="0" noProof="0" dirty="0" smtClean="0"/>
              <a:t>. </a:t>
            </a:r>
            <a:r>
              <a:rPr lang="en-US" baseline="0" dirty="0" smtClean="0"/>
              <a:t>&lt;pause&gt;&lt;pause&gt;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34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As discussed before, our model covers </a:t>
            </a:r>
            <a:r>
              <a:rPr lang="en-US" i="1" baseline="0" noProof="0" dirty="0" smtClean="0"/>
              <a:t>/f/</a:t>
            </a:r>
            <a:r>
              <a:rPr lang="en-US" i="1" baseline="0" noProof="0" dirty="0" err="1" smtClean="0"/>
              <a:t>otopic</a:t>
            </a:r>
            <a:r>
              <a:rPr lang="en-US" i="1" baseline="0" noProof="0" dirty="0" smtClean="0"/>
              <a:t> vision only</a:t>
            </a:r>
            <a:r>
              <a:rPr lang="en-US" baseline="0" noProof="0" dirty="0" smtClean="0"/>
              <a:t>, targeting </a:t>
            </a:r>
            <a:r>
              <a:rPr lang="en-US" i="1" baseline="0" noProof="0" dirty="0" smtClean="0"/>
              <a:t>extended luminance levels</a:t>
            </a:r>
            <a:r>
              <a:rPr lang="en-US" baseline="0" noProof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noProof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noProof="0" dirty="0" smtClean="0"/>
              <a:t> Our model </a:t>
            </a:r>
            <a:r>
              <a:rPr lang="en-US" i="1" baseline="0" noProof="0" dirty="0" smtClean="0"/>
              <a:t>implicitly supports </a:t>
            </a:r>
            <a:r>
              <a:rPr lang="en-US" baseline="0" noProof="0" dirty="0" smtClean="0"/>
              <a:t>different </a:t>
            </a:r>
            <a:r>
              <a:rPr lang="en-US" i="1" baseline="0" noProof="0" dirty="0" smtClean="0"/>
              <a:t>background and surround luminance levels </a:t>
            </a:r>
            <a:r>
              <a:rPr lang="en-US" baseline="0" noProof="0" dirty="0" smtClean="0"/>
              <a:t>through the </a:t>
            </a:r>
            <a:r>
              <a:rPr lang="en-US" i="1" baseline="0" noProof="0" dirty="0" smtClean="0"/>
              <a:t>luminance adaptation level parameter.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noProof="0" dirty="0" smtClean="0"/>
              <a:t> As a result, our model </a:t>
            </a:r>
            <a:r>
              <a:rPr lang="en-US" i="1" baseline="0" noProof="0" dirty="0" smtClean="0"/>
              <a:t>does not have separate parameters for background and surround</a:t>
            </a:r>
            <a:r>
              <a:rPr lang="en-US" baseline="0" noProof="0" dirty="0" smtClean="0"/>
              <a:t>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noProof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noProof="0" dirty="0" smtClean="0"/>
              <a:t> As input, our model requires </a:t>
            </a:r>
            <a:r>
              <a:rPr lang="en-US" i="1" baseline="0" noProof="0" dirty="0" smtClean="0"/>
              <a:t>/f/</a:t>
            </a:r>
            <a:r>
              <a:rPr lang="en-US" i="1" baseline="0" noProof="0" dirty="0" err="1" smtClean="0"/>
              <a:t>ysically</a:t>
            </a:r>
            <a:r>
              <a:rPr lang="en-US" i="1" baseline="0" noProof="0" dirty="0" smtClean="0"/>
              <a:t> meaningful, absolute CIEXYZ </a:t>
            </a:r>
            <a:r>
              <a:rPr lang="en-US" baseline="0" noProof="0" dirty="0" smtClean="0"/>
              <a:t>coordinates, which can be obtained through </a:t>
            </a:r>
            <a:r>
              <a:rPr lang="en-US" i="1" baseline="0" noProof="0" dirty="0" smtClean="0"/>
              <a:t>HDR characterization</a:t>
            </a:r>
            <a:r>
              <a:rPr lang="en-US" baseline="0" noProof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&gt;&gt;&gt;</a:t>
            </a:r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Also note that </a:t>
            </a:r>
            <a:r>
              <a:rPr lang="en-US" i="1" baseline="0" noProof="0" dirty="0" smtClean="0"/>
              <a:t>gamut mapping </a:t>
            </a:r>
            <a:r>
              <a:rPr lang="en-US" baseline="0" noProof="0" dirty="0" smtClean="0"/>
              <a:t>is </a:t>
            </a:r>
            <a:r>
              <a:rPr lang="en-US" i="1" baseline="0" noProof="0" dirty="0" smtClean="0"/>
              <a:t>not explicitly handled </a:t>
            </a:r>
            <a:r>
              <a:rPr lang="en-US" baseline="0" noProof="0" dirty="0" smtClean="0"/>
              <a:t>in this project. </a:t>
            </a:r>
            <a:r>
              <a:rPr lang="en-US" baseline="0" dirty="0" smtClean="0"/>
              <a:t>&lt;pause&gt;</a:t>
            </a:r>
            <a:endParaRPr lang="en-US" baseline="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35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noProof="0" dirty="0" smtClean="0"/>
              <a:t> In conclusion,</a:t>
            </a:r>
            <a:r>
              <a:rPr lang="en-US" baseline="0" noProof="0" dirty="0" smtClean="0"/>
              <a:t> we conducted </a:t>
            </a:r>
            <a:r>
              <a:rPr lang="en-US" i="1" baseline="0" noProof="0" dirty="0" smtClean="0"/>
              <a:t>high-luminance color experiments</a:t>
            </a:r>
            <a:r>
              <a:rPr lang="en-US" baseline="0" noProof="0" dirty="0" smtClean="0"/>
              <a:t>, which show that </a:t>
            </a:r>
            <a:r>
              <a:rPr lang="en-US" i="1" baseline="0" noProof="0" dirty="0" smtClean="0"/>
              <a:t>luminance matters </a:t>
            </a:r>
            <a:r>
              <a:rPr lang="en-US" baseline="0" noProof="0" dirty="0" smtClean="0"/>
              <a:t>for lightness and colorfulness perception.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noProof="0" dirty="0" smtClean="0"/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We developed a </a:t>
            </a:r>
            <a:r>
              <a:rPr lang="en-US" i="1" baseline="0" noProof="0" dirty="0" smtClean="0"/>
              <a:t>new color appearance model</a:t>
            </a:r>
            <a:r>
              <a:rPr lang="en-US" baseline="0" noProof="0" dirty="0" smtClean="0"/>
              <a:t>, which predicts human perception according to the </a:t>
            </a:r>
            <a:r>
              <a:rPr lang="en-US" i="1" baseline="0" noProof="0" dirty="0" smtClean="0"/>
              <a:t>newly acquired experimental data</a:t>
            </a:r>
            <a:r>
              <a:rPr lang="en-US" baseline="0" noProof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noProof="0" dirty="0" smtClean="0"/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Furthermore, we have demonstrated our model for </a:t>
            </a:r>
            <a:r>
              <a:rPr lang="en-US" i="1" baseline="0" noProof="0" dirty="0" smtClean="0"/>
              <a:t>cross-media color reproduction of high-dynamic-range images</a:t>
            </a:r>
            <a:r>
              <a:rPr lang="en-US" baseline="0" noProof="0" dirty="0" smtClean="0"/>
              <a:t>. </a:t>
            </a:r>
            <a:r>
              <a:rPr lang="en-US" baseline="0" dirty="0" smtClean="0"/>
              <a:t>&lt;pause&gt;</a:t>
            </a:r>
            <a:endParaRPr lang="en-US" baseline="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36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defTabSz="957925">
              <a:buFont typeface="Arial" pitchFamily="34" charset="0"/>
              <a:buChar char="•"/>
            </a:pPr>
            <a:r>
              <a:rPr lang="en-US" noProof="0" dirty="0" smtClean="0"/>
              <a:t> We would like to thank  </a:t>
            </a:r>
            <a:r>
              <a:rPr lang="en-US" i="1" noProof="0" dirty="0" smtClean="0"/>
              <a:t>our colleagues</a:t>
            </a:r>
            <a:r>
              <a:rPr lang="en-US" i="1" baseline="0" noProof="0" dirty="0" smtClean="0"/>
              <a:t> </a:t>
            </a:r>
            <a:r>
              <a:rPr lang="en-US" i="0" noProof="0" dirty="0" smtClean="0"/>
              <a:t>and </a:t>
            </a:r>
            <a:r>
              <a:rPr lang="en-US" i="1" noProof="0" dirty="0" smtClean="0"/>
              <a:t>SIGGRAPH reviewers</a:t>
            </a:r>
            <a:r>
              <a:rPr lang="en-US" i="1" baseline="0" noProof="0" dirty="0" smtClean="0"/>
              <a:t> </a:t>
            </a:r>
            <a:r>
              <a:rPr lang="en-US" i="1" noProof="0" dirty="0" smtClean="0"/>
              <a:t> </a:t>
            </a:r>
            <a:r>
              <a:rPr lang="en-US" noProof="0" dirty="0" smtClean="0"/>
              <a:t>for their help on this project</a:t>
            </a:r>
            <a:r>
              <a:rPr lang="en-US" baseline="0" noProof="0" dirty="0" smtClean="0"/>
              <a:t>,</a:t>
            </a:r>
            <a:endParaRPr lang="en-US" noProof="0" dirty="0" smtClean="0"/>
          </a:p>
          <a:p>
            <a:pPr defTabSz="957925">
              <a:buFont typeface="Arial" pitchFamily="34" charset="0"/>
              <a:buChar char="•"/>
            </a:pPr>
            <a:r>
              <a:rPr lang="en-US" noProof="0" dirty="0" smtClean="0"/>
              <a:t> and </a:t>
            </a:r>
            <a:r>
              <a:rPr lang="en-GB" dirty="0" smtClean="0"/>
              <a:t>other authors </a:t>
            </a:r>
            <a:r>
              <a:rPr lang="en-GB" i="1" dirty="0" smtClean="0"/>
              <a:t>for HDR images</a:t>
            </a:r>
            <a:r>
              <a:rPr lang="en-US" baseline="0" noProof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noProof="0" dirty="0" smtClean="0"/>
          </a:p>
          <a:p>
            <a:pPr defTabSz="957925">
              <a:buFont typeface="Arial" pitchFamily="34" charset="0"/>
              <a:buChar char="•"/>
              <a:defRPr/>
            </a:pPr>
            <a:r>
              <a:rPr lang="en-US" noProof="0" dirty="0" smtClean="0"/>
              <a:t> </a:t>
            </a:r>
            <a:r>
              <a:rPr lang="en-US" baseline="0" noProof="0" dirty="0" smtClean="0"/>
              <a:t>Finally, </a:t>
            </a:r>
            <a:r>
              <a:rPr lang="en-US" i="1" baseline="0" noProof="0" dirty="0" smtClean="0"/>
              <a:t>t</a:t>
            </a:r>
            <a:r>
              <a:rPr lang="en-US" i="1" noProof="0" dirty="0" smtClean="0"/>
              <a:t>hank you very much for your attention</a:t>
            </a:r>
            <a:r>
              <a:rPr lang="en-US" noProof="0" dirty="0" smtClean="0"/>
              <a:t>. </a:t>
            </a:r>
            <a:r>
              <a:rPr lang="en-US" baseline="0" dirty="0" smtClean="0"/>
              <a:t>&lt;pause&gt;</a:t>
            </a:r>
            <a:endParaRPr lang="en-US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37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baseline="0" dirty="0" smtClean="0"/>
              <a:t> Color is a </a:t>
            </a:r>
            <a:r>
              <a:rPr lang="en-US" i="1" baseline="0" dirty="0" smtClean="0"/>
              <a:t>perceptual quantity</a:t>
            </a:r>
            <a:r>
              <a:rPr lang="en-US" baseline="0" dirty="0" smtClean="0"/>
              <a:t>, which is triggered by /f/</a:t>
            </a:r>
            <a:r>
              <a:rPr lang="en-US" baseline="0" dirty="0" err="1" smtClean="0"/>
              <a:t>ysical</a:t>
            </a:r>
            <a:r>
              <a:rPr lang="en-US" baseline="0" dirty="0" smtClean="0"/>
              <a:t> stimuli.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Based on Muller’s Zone theory, the visible spectrum is sensed by our </a:t>
            </a:r>
            <a:r>
              <a:rPr lang="en-US" i="1" baseline="0" dirty="0" smtClean="0"/>
              <a:t>retina</a:t>
            </a:r>
            <a:r>
              <a:rPr lang="en-US" baseline="0" dirty="0" smtClean="0"/>
              <a:t>, which contains long-, middle-, and short-cones for color, and rods for dark vision. 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</a:t>
            </a:r>
            <a:r>
              <a:rPr lang="en-US" i="1" baseline="0" dirty="0" smtClean="0"/>
              <a:t>Neurons</a:t>
            </a:r>
            <a:r>
              <a:rPr lang="en-US" baseline="0" dirty="0" smtClean="0"/>
              <a:t> transform these signals into </a:t>
            </a:r>
            <a:r>
              <a:rPr lang="en-US" i="1" baseline="0" dirty="0" smtClean="0"/>
              <a:t>achromatic signals </a:t>
            </a:r>
            <a:r>
              <a:rPr lang="en-US" baseline="0" dirty="0" smtClean="0"/>
              <a:t>and </a:t>
            </a:r>
            <a:r>
              <a:rPr lang="en-US" i="1" baseline="0" dirty="0" smtClean="0"/>
              <a:t>color opponent signals</a:t>
            </a:r>
            <a:r>
              <a:rPr lang="en-US" baseline="0" dirty="0" smtClean="0"/>
              <a:t>,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which are then sent to the </a:t>
            </a:r>
            <a:r>
              <a:rPr lang="en-US" i="1" baseline="0" dirty="0" smtClean="0"/>
              <a:t>visual cortex</a:t>
            </a:r>
            <a:r>
              <a:rPr lang="en-US" baseline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There, they are interpreted as </a:t>
            </a:r>
            <a:r>
              <a:rPr lang="en-US" i="1" baseline="0" dirty="0" smtClean="0"/>
              <a:t>color appearance attributes</a:t>
            </a:r>
            <a:r>
              <a:rPr lang="en-US" baseline="0" dirty="0" smtClean="0"/>
              <a:t>; for instance, lightness, colorfulness, and hue.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We want to find a </a:t>
            </a:r>
            <a:r>
              <a:rPr lang="en-US" i="1" baseline="0" dirty="0" smtClean="0"/>
              <a:t>computational</a:t>
            </a:r>
            <a:r>
              <a:rPr lang="en-US" baseline="0" dirty="0" smtClean="0"/>
              <a:t> model that predicts these </a:t>
            </a:r>
            <a:r>
              <a:rPr lang="en-US" i="1" baseline="0" dirty="0" smtClean="0"/>
              <a:t>perceptual</a:t>
            </a:r>
            <a:r>
              <a:rPr lang="en-US" baseline="0" dirty="0" smtClean="0"/>
              <a:t> appearance attributes. &lt;pause&gt;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4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Since we will frequently use these three color attributes, w</a:t>
            </a:r>
            <a:r>
              <a:rPr lang="en-US" baseline="0" dirty="0" smtClean="0"/>
              <a:t>e briefly describe them.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</a:t>
            </a:r>
            <a:r>
              <a:rPr lang="en-US" dirty="0" smtClean="0"/>
              <a:t>What is lightness?</a:t>
            </a:r>
            <a:r>
              <a:rPr lang="en-US" baseline="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Suppose we have a patch, which appears to be white - let’s call it </a:t>
            </a:r>
            <a:r>
              <a:rPr lang="en-US" i="1" baseline="0" dirty="0" smtClean="0"/>
              <a:t>reference white</a:t>
            </a:r>
            <a:r>
              <a:rPr lang="en-US" baseline="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It is possible to say that the left patch is about 60% as bright as the reference white. 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This relative intensity is called “</a:t>
            </a:r>
            <a:r>
              <a:rPr lang="en-US" i="1" baseline="0" dirty="0" smtClean="0"/>
              <a:t>lightness</a:t>
            </a:r>
            <a:r>
              <a:rPr lang="en-US" baseline="0" dirty="0" smtClean="0"/>
              <a:t>”. &lt;pause&gt;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5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What</a:t>
            </a:r>
            <a:r>
              <a:rPr lang="en-US" baseline="0" dirty="0" smtClean="0"/>
              <a:t> about colorfulness?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i="0" dirty="0" smtClean="0"/>
          </a:p>
          <a:p>
            <a:pPr>
              <a:buFont typeface="Arial" pitchFamily="34" charset="0"/>
              <a:buChar char="•"/>
            </a:pPr>
            <a:r>
              <a:rPr lang="en-US" i="0" dirty="0" smtClean="0"/>
              <a:t> If we compare the</a:t>
            </a:r>
            <a:r>
              <a:rPr lang="en-US" i="0" baseline="0" dirty="0" smtClean="0"/>
              <a:t> left patch with the right,</a:t>
            </a:r>
          </a:p>
          <a:p>
            <a:pPr>
              <a:buFont typeface="Arial" pitchFamily="34" charset="0"/>
              <a:buChar char="•"/>
            </a:pPr>
            <a:r>
              <a:rPr lang="en-US" i="0" baseline="0" dirty="0" smtClean="0"/>
              <a:t> The</a:t>
            </a:r>
            <a:r>
              <a:rPr lang="en-US" i="0" dirty="0" smtClean="0"/>
              <a:t> patch</a:t>
            </a:r>
            <a:r>
              <a:rPr lang="en-US" i="0" baseline="0" dirty="0" smtClean="0"/>
              <a:t> on the left can be said to be about </a:t>
            </a:r>
            <a:r>
              <a:rPr lang="en-US" i="1" baseline="0" dirty="0" smtClean="0"/>
              <a:t>3 times greener </a:t>
            </a:r>
            <a:r>
              <a:rPr lang="en-US" i="0" baseline="0" dirty="0" smtClean="0"/>
              <a:t>compared to the patch on the right. </a:t>
            </a:r>
          </a:p>
          <a:p>
            <a:pPr>
              <a:buFont typeface="Arial" pitchFamily="34" charset="0"/>
              <a:buChar char="•"/>
            </a:pPr>
            <a:r>
              <a:rPr lang="en-US" i="0" baseline="0" dirty="0" smtClean="0"/>
              <a:t> This variation is called “</a:t>
            </a:r>
            <a:r>
              <a:rPr lang="en-US" i="1" baseline="0" dirty="0" smtClean="0"/>
              <a:t>colorfulness</a:t>
            </a:r>
            <a:r>
              <a:rPr lang="en-US" i="0" baseline="0" dirty="0" smtClean="0"/>
              <a:t>”. &lt;pause&gt;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6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Here is a patch.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It</a:t>
            </a:r>
            <a:r>
              <a:rPr lang="en-US" baseline="0" dirty="0" smtClean="0"/>
              <a:t> looks similar to the green and blue primary colors.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dirty="0" smtClean="0"/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We can say that it appears to be 60% green and 40% blue. 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This proportion of the two primary colors is called “hue”. 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&gt;&gt;&gt;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</a:t>
            </a:r>
            <a:r>
              <a:rPr lang="en-GB" dirty="0" smtClean="0"/>
              <a:t>Note that these quantities are perceptual, in contrast, for instance, to the HSV </a:t>
            </a:r>
            <a:r>
              <a:rPr lang="en-GB" dirty="0" err="1" smtClean="0"/>
              <a:t>color</a:t>
            </a:r>
            <a:r>
              <a:rPr lang="en-GB" dirty="0" smtClean="0"/>
              <a:t> space. </a:t>
            </a:r>
            <a:r>
              <a:rPr lang="en-US" baseline="0" dirty="0" smtClean="0"/>
              <a:t>&lt;pause&gt;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7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So what is a </a:t>
            </a:r>
            <a:r>
              <a:rPr lang="en-GB" dirty="0" err="1" smtClean="0"/>
              <a:t>color</a:t>
            </a:r>
            <a:r>
              <a:rPr lang="en-GB" dirty="0" smtClean="0"/>
              <a:t> appearance model?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&gt;&gt;&gt;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The </a:t>
            </a:r>
            <a:r>
              <a:rPr lang="en-GB" dirty="0" err="1" smtClean="0"/>
              <a:t>color</a:t>
            </a:r>
            <a:r>
              <a:rPr lang="en-GB" dirty="0" smtClean="0"/>
              <a:t> appearance model predicts the human perception of /f/</a:t>
            </a:r>
            <a:r>
              <a:rPr lang="en-GB" dirty="0" err="1" smtClean="0"/>
              <a:t>ysical</a:t>
            </a:r>
            <a:r>
              <a:rPr lang="en-GB" dirty="0" smtClean="0"/>
              <a:t> stimuli, for instance given as a calibrated CIEXYZ image, for specific viewing conditions.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&gt;&gt;&gt;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These include the reference white point (/that is/(i.e.), the brightest point in the scene),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&gt;&gt;&gt;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the luminance adaptation level of our eye (for which we use the average amount of incident light),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&gt;&gt;&gt;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the medium type (like an HDR display, or paper), and so on.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&gt;&gt;&gt;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The outputs of the </a:t>
            </a:r>
            <a:r>
              <a:rPr lang="en-GB" dirty="0" err="1" smtClean="0"/>
              <a:t>color</a:t>
            </a:r>
            <a:r>
              <a:rPr lang="en-GB" dirty="0" smtClean="0"/>
              <a:t> appearance model are perceptually uniform </a:t>
            </a:r>
            <a:r>
              <a:rPr lang="en-GB" dirty="0" err="1" smtClean="0"/>
              <a:t>color</a:t>
            </a:r>
            <a:r>
              <a:rPr lang="en-GB" dirty="0" smtClean="0"/>
              <a:t> attributes such as lightness, </a:t>
            </a:r>
            <a:r>
              <a:rPr lang="en-GB" dirty="0" err="1" smtClean="0"/>
              <a:t>colorfulness</a:t>
            </a:r>
            <a:r>
              <a:rPr lang="en-GB" dirty="0" smtClean="0"/>
              <a:t>, hue, et cetera… &lt;pause&gt;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8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Once we have the </a:t>
            </a:r>
            <a:r>
              <a:rPr lang="en-US" i="1" baseline="0" noProof="0" dirty="0" smtClean="0"/>
              <a:t>perceptual</a:t>
            </a:r>
            <a:r>
              <a:rPr lang="en-US" baseline="0" noProof="0" dirty="0" smtClean="0"/>
              <a:t> color attributes of an image, 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noProof="0" dirty="0" smtClean="0"/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the </a:t>
            </a:r>
            <a:r>
              <a:rPr lang="en-US" i="1" baseline="0" noProof="0" dirty="0" smtClean="0"/>
              <a:t>inverse</a:t>
            </a:r>
            <a:r>
              <a:rPr lang="en-US" i="0" baseline="0" noProof="0" dirty="0" smtClean="0"/>
              <a:t> color appearance model </a:t>
            </a:r>
            <a:r>
              <a:rPr lang="en-US" baseline="0" noProof="0" dirty="0" smtClean="0"/>
              <a:t>can be used to create </a:t>
            </a:r>
            <a:r>
              <a:rPr lang="en-US" i="1" baseline="0" noProof="0" dirty="0" smtClean="0"/>
              <a:t>perceptually equivalent </a:t>
            </a:r>
            <a:r>
              <a:rPr lang="en-US" baseline="0" noProof="0" dirty="0" smtClean="0"/>
              <a:t>reproductions across </a:t>
            </a:r>
            <a:r>
              <a:rPr lang="en-US" i="1" baseline="0" noProof="0" dirty="0" smtClean="0"/>
              <a:t>different</a:t>
            </a:r>
            <a:r>
              <a:rPr lang="en-US" baseline="0" noProof="0" dirty="0" smtClean="0"/>
              <a:t> media</a:t>
            </a:r>
          </a:p>
          <a:p>
            <a:pPr>
              <a:buFont typeface="Arial" pitchFamily="34" charset="0"/>
              <a:buChar char="•"/>
            </a:pPr>
            <a:r>
              <a:rPr lang="en-US" altLang="ko-KR" baseline="0" noProof="0" dirty="0" smtClean="0">
                <a:ea typeface="굴림" pitchFamily="34" charset="-127"/>
              </a:rPr>
              <a:t>&gt;&gt;&gt;</a:t>
            </a:r>
            <a:endParaRPr lang="en-US" baseline="0" noProof="0" dirty="0" smtClean="0"/>
          </a:p>
          <a:p>
            <a:pPr>
              <a:buFont typeface="Arial" pitchFamily="34" charset="0"/>
              <a:buChar char="•"/>
            </a:pPr>
            <a:r>
              <a:rPr lang="en-US" baseline="0" noProof="0" dirty="0" smtClean="0"/>
              <a:t> by taking into account the </a:t>
            </a:r>
            <a:r>
              <a:rPr lang="en-US" i="1" baseline="0" noProof="0" dirty="0" smtClean="0"/>
              <a:t>new output </a:t>
            </a:r>
            <a:r>
              <a:rPr lang="en-US" baseline="0" noProof="0" dirty="0" smtClean="0"/>
              <a:t>viewing conditions. &lt;pause&gt;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B074AE-9347-4313-B4E6-C1B575EF61B8}" type="slidenum">
              <a:rPr lang="ko-KR" altLang="en-US" smtClean="0"/>
              <a:pPr>
                <a:defRPr/>
              </a:pPr>
              <a:t>9</a:t>
            </a:fld>
            <a:endParaRPr lang="en-US" altLang="ko-K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3850" y="1484313"/>
            <a:ext cx="8496300" cy="13684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altLang="ko-KR" dirty="0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068638"/>
            <a:ext cx="8496300" cy="309721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ko-KR"/>
              <a:t>Click to edit Master subtitle style</a:t>
            </a:r>
          </a:p>
        </p:txBody>
      </p:sp>
      <p:pic>
        <p:nvPicPr>
          <p:cNvPr id="9" name="Picture 14" descr="Orange_716_ppt_small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91" t="33252" r="3369"/>
          <a:stretch>
            <a:fillRect/>
          </a:stretch>
        </p:blipFill>
        <p:spPr bwMode="auto">
          <a:xfrm>
            <a:off x="0" y="-7938"/>
            <a:ext cx="9144000" cy="1300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9E2710D2-ED6A-4579-A42B-1D1A0070A8A6}" type="slidenum">
              <a:rPr lang="ko-KR" altLang="en-US" smtClean="0"/>
              <a:pPr>
                <a:defRPr/>
              </a:pPr>
              <a:t>‹#›</a:t>
            </a:fld>
            <a:endParaRPr lang="en-US" altLang="ko-KR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" y="6381750"/>
            <a:ext cx="84963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© 200</a:t>
            </a:r>
            <a:r>
              <a:rPr lang="en-US" altLang="ko-KR" dirty="0"/>
              <a:t>8 Min H. Kim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762000"/>
            <a:ext cx="2122487" cy="6019800"/>
          </a:xfrm>
        </p:spPr>
        <p:txBody>
          <a:bodyPr vert="eaVert"/>
          <a:lstStyle/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762000"/>
            <a:ext cx="6215063" cy="6019800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BB88F1E5-9442-4DF2-B059-8AD0841BE6DF}" type="slidenum">
              <a:rPr lang="ko-KR" altLang="en-US" smtClean="0"/>
              <a:pPr>
                <a:defRPr/>
              </a:pPr>
              <a:t>‹#›</a:t>
            </a:fld>
            <a:endParaRPr lang="en-US" altLang="ko-K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  <a:endParaRPr lang="ko-KR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6F388898-B8ED-42F9-82B4-0FBFCB2C91DA}" type="slidenum">
              <a:rPr lang="ko-KR" altLang="en-US" smtClean="0"/>
              <a:pPr>
                <a:defRPr/>
              </a:pPr>
              <a:t>‹#›</a:t>
            </a:fld>
            <a:endParaRPr lang="en-US" altLang="ko-K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488315AB-A38B-4187-A129-0B4D30376AD7}" type="slidenum">
              <a:rPr lang="ko-KR" altLang="en-US" smtClean="0"/>
              <a:pPr>
                <a:defRPr/>
              </a:pPr>
              <a:t>‹#›</a:t>
            </a:fld>
            <a:endParaRPr lang="en-US" altLang="ko-K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838200"/>
            <a:ext cx="4168775" cy="5942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  <a:endParaRPr lang="ko-KR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838200"/>
            <a:ext cx="4168775" cy="5942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5C586211-B044-4466-844A-917BC0BADBD3}" type="slidenum">
              <a:rPr lang="ko-KR" altLang="en-US" smtClean="0"/>
              <a:pPr>
                <a:defRPr/>
              </a:pPr>
              <a:t>‹#›</a:t>
            </a:fld>
            <a:endParaRPr lang="en-US" altLang="ko-K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E0028339-7A0D-4EE6-8DC8-A2D2F1DED890}" type="slidenum">
              <a:rPr lang="ko-KR" altLang="en-US" smtClean="0"/>
              <a:pPr>
                <a:defRPr/>
              </a:pPr>
              <a:t>‹#›</a:t>
            </a:fld>
            <a:endParaRPr lang="en-US" altLang="ko-K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1544125C-81F7-430F-AA27-642100E11BD5}" type="slidenum">
              <a:rPr lang="ko-KR" altLang="en-US" smtClean="0"/>
              <a:pPr>
                <a:defRPr/>
              </a:pPr>
              <a:t>‹#›</a:t>
            </a:fld>
            <a:endParaRPr lang="en-US" altLang="ko-K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4B86E5E3-8C22-41CD-848A-C011F7F81B0A}" type="slidenum">
              <a:rPr lang="ko-KR" altLang="en-US" smtClean="0"/>
              <a:pPr>
                <a:defRPr/>
              </a:pPr>
              <a:t>‹#›</a:t>
            </a:fld>
            <a:endParaRPr lang="en-US" altLang="ko-K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62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762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  <a:endParaRPr lang="ko-KR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3833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AE25C52B-8A7B-42F8-B3CE-89729662761E}" type="slidenum">
              <a:rPr lang="ko-KR" altLang="en-US" smtClean="0"/>
              <a:pPr>
                <a:defRPr/>
              </a:pPr>
              <a:t>‹#›</a:t>
            </a:fld>
            <a:endParaRPr lang="en-US" altLang="ko-K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340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61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9007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67980275-AE7F-4A6D-A8F5-BEEB9580F3EF}" type="slidenum">
              <a:rPr lang="ko-KR" altLang="en-US" smtClean="0"/>
              <a:pPr>
                <a:defRPr/>
              </a:pPr>
              <a:t>‹#›</a:t>
            </a:fld>
            <a:endParaRPr lang="en-US" altLang="ko-K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4" descr="Orange_716_ppt_wid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457200"/>
          </a:xfrm>
          <a:prstGeom prst="rect">
            <a:avLst/>
          </a:prstGeom>
          <a:noFill/>
        </p:spPr>
      </p:pic>
      <p:pic>
        <p:nvPicPr>
          <p:cNvPr id="18" name="Picture 14" descr="Orange_716_ppt_wide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192"/>
            <a:ext cx="9144000" cy="393192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871521"/>
            <a:ext cx="8489950" cy="5834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72528" y="6381750"/>
            <a:ext cx="468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spcBef>
                <a:spcPct val="0"/>
              </a:spcBef>
              <a:buFontTx/>
              <a:buNone/>
              <a:defRPr kumimoji="0" sz="14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굴림" charset="-127"/>
              </a:defRPr>
            </a:lvl1pPr>
          </a:lstStyle>
          <a:p>
            <a:pPr>
              <a:defRPr/>
            </a:pPr>
            <a:fld id="{7B0C4554-431B-403B-903B-2520F51FFA94}" type="slidenum">
              <a:rPr lang="en-GB" altLang="ko-KR" smtClean="0"/>
              <a:pPr>
                <a:defRPr/>
              </a:pPr>
              <a:t>‹#›</a:t>
            </a:fld>
            <a:endParaRPr lang="en-GB" altLang="ko-KR" dirty="0"/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228600"/>
            <a:ext cx="74104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6" r:id="rId2"/>
    <p:sldLayoutId id="2147483685" r:id="rId3"/>
    <p:sldLayoutId id="2147483684" r:id="rId4"/>
    <p:sldLayoutId id="2147483683" r:id="rId5"/>
    <p:sldLayoutId id="2147483682" r:id="rId6"/>
    <p:sldLayoutId id="2147483681" r:id="rId7"/>
    <p:sldLayoutId id="2147483680" r:id="rId8"/>
    <p:sldLayoutId id="2147483679" r:id="rId9"/>
    <p:sldLayoutId id="2147483678" r:id="rId10"/>
    <p:sldLayoutId id="2147483677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/>
          <a:ea typeface="+mj-ea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diagramData" Target="../diagrams/data6.xml"/><Relationship Id="rId5" Type="http://schemas.openxmlformats.org/officeDocument/2006/relationships/diagramLayout" Target="../diagrams/layout6.xml"/><Relationship Id="rId6" Type="http://schemas.openxmlformats.org/officeDocument/2006/relationships/diagramQuickStyle" Target="../diagrams/quickStyle6.xml"/><Relationship Id="rId7" Type="http://schemas.openxmlformats.org/officeDocument/2006/relationships/diagramColors" Target="../diagrams/colors6.xml"/><Relationship Id="rId8" Type="http://schemas.microsoft.com/office/2007/relationships/diagramDrawing" Target="../diagrams/drawing6.xml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diagramData" Target="../diagrams/data7.xml"/><Relationship Id="rId5" Type="http://schemas.openxmlformats.org/officeDocument/2006/relationships/diagramLayout" Target="../diagrams/layout7.xml"/><Relationship Id="rId6" Type="http://schemas.openxmlformats.org/officeDocument/2006/relationships/diagramQuickStyle" Target="../diagrams/quickStyle7.xml"/><Relationship Id="rId7" Type="http://schemas.openxmlformats.org/officeDocument/2006/relationships/diagramColors" Target="../diagrams/colors7.xml"/><Relationship Id="rId8" Type="http://schemas.microsoft.com/office/2007/relationships/diagramDrawing" Target="../diagrams/drawing7.xml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22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chart" Target="../charts/chart5.xml"/><Relationship Id="rId5" Type="http://schemas.openxmlformats.org/officeDocument/2006/relationships/chart" Target="../charts/chart6.xml"/><Relationship Id="rId6" Type="http://schemas.openxmlformats.org/officeDocument/2006/relationships/chart" Target="../charts/chart7.xml"/><Relationship Id="rId7" Type="http://schemas.openxmlformats.org/officeDocument/2006/relationships/chart" Target="../charts/chart8.xml"/><Relationship Id="rId8" Type="http://schemas.openxmlformats.org/officeDocument/2006/relationships/chart" Target="../charts/chart9.xml"/><Relationship Id="rId9" Type="http://schemas.openxmlformats.org/officeDocument/2006/relationships/chart" Target="../charts/chart10.xml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6" Type="http://schemas.openxmlformats.org/officeDocument/2006/relationships/chart" Target="../charts/chart4.xml"/><Relationship Id="rId7" Type="http://schemas.openxmlformats.org/officeDocument/2006/relationships/image" Target="../media/image4.jpeg"/><Relationship Id="rId8" Type="http://schemas.openxmlformats.org/officeDocument/2006/relationships/image" Target="../media/image5.jpeg"/><Relationship Id="rId9" Type="http://schemas.openxmlformats.org/officeDocument/2006/relationships/image" Target="../media/image6.jpeg"/><Relationship Id="rId10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4" Type="http://schemas.openxmlformats.org/officeDocument/2006/relationships/diagramLayout" Target="../diagrams/layout9.xml"/><Relationship Id="rId5" Type="http://schemas.openxmlformats.org/officeDocument/2006/relationships/diagramQuickStyle" Target="../diagrams/quickStyle9.xml"/><Relationship Id="rId6" Type="http://schemas.openxmlformats.org/officeDocument/2006/relationships/diagramColors" Target="../diagrams/colors9.xml"/><Relationship Id="rId7" Type="http://schemas.microsoft.com/office/2007/relationships/diagramDrawing" Target="../diagrams/drawing9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2.xml"/><Relationship Id="rId5" Type="http://schemas.openxmlformats.org/officeDocument/2006/relationships/oleObject" Target="../embeddings/oleObject1.bin"/><Relationship Id="rId6" Type="http://schemas.openxmlformats.org/officeDocument/2006/relationships/image" Target="../media/image33.wmf"/><Relationship Id="rId1" Type="http://schemas.openxmlformats.org/officeDocument/2006/relationships/vmlDrawing" Target="../drawings/vmlDrawing1.vml"/><Relationship Id="rId2" Type="http://schemas.openxmlformats.org/officeDocument/2006/relationships/tags" Target="../tags/tag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chart" Target="../charts/chart18.xml"/><Relationship Id="rId12" Type="http://schemas.openxmlformats.org/officeDocument/2006/relationships/chart" Target="../charts/chart19.xml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4.xml"/><Relationship Id="rId4" Type="http://schemas.openxmlformats.org/officeDocument/2006/relationships/chart" Target="../charts/chart11.xml"/><Relationship Id="rId5" Type="http://schemas.openxmlformats.org/officeDocument/2006/relationships/chart" Target="../charts/chart12.xml"/><Relationship Id="rId6" Type="http://schemas.openxmlformats.org/officeDocument/2006/relationships/chart" Target="../charts/chart13.xml"/><Relationship Id="rId7" Type="http://schemas.openxmlformats.org/officeDocument/2006/relationships/chart" Target="../charts/chart14.xml"/><Relationship Id="rId8" Type="http://schemas.openxmlformats.org/officeDocument/2006/relationships/chart" Target="../charts/chart15.xml"/><Relationship Id="rId9" Type="http://schemas.openxmlformats.org/officeDocument/2006/relationships/chart" Target="../charts/chart16.xml"/><Relationship Id="rId10" Type="http://schemas.openxmlformats.org/officeDocument/2006/relationships/chart" Target="../charts/char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chart" Target="../charts/chart20.xml"/><Relationship Id="rId5" Type="http://schemas.openxmlformats.org/officeDocument/2006/relationships/chart" Target="../charts/chart21.xml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chart" Target="../charts/chart22.xml"/><Relationship Id="rId5" Type="http://schemas.openxmlformats.org/officeDocument/2006/relationships/chart" Target="../charts/chart23.xml"/><Relationship Id="rId6" Type="http://schemas.openxmlformats.org/officeDocument/2006/relationships/chart" Target="../charts/chart24.xml"/><Relationship Id="rId7" Type="http://schemas.openxmlformats.org/officeDocument/2006/relationships/chart" Target="../charts/chart25.xml"/><Relationship Id="rId8" Type="http://schemas.openxmlformats.org/officeDocument/2006/relationships/chart" Target="../charts/chart26.xml"/><Relationship Id="rId9" Type="http://schemas.openxmlformats.org/officeDocument/2006/relationships/chart" Target="../charts/chart27.xml"/><Relationship Id="rId10" Type="http://schemas.openxmlformats.org/officeDocument/2006/relationships/chart" Target="../charts/chart28.xml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4" Type="http://schemas.openxmlformats.org/officeDocument/2006/relationships/diagramLayout" Target="../diagrams/layout10.xml"/><Relationship Id="rId5" Type="http://schemas.openxmlformats.org/officeDocument/2006/relationships/diagramQuickStyle" Target="../diagrams/quickStyle10.xml"/><Relationship Id="rId6" Type="http://schemas.openxmlformats.org/officeDocument/2006/relationships/diagramColors" Target="../diagrams/colors10.xml"/><Relationship Id="rId7" Type="http://schemas.microsoft.com/office/2007/relationships/diagramDrawing" Target="../diagrams/drawing10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jpe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38.jpeg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51.pn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0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diagramData" Target="../diagrams/data2.xml"/><Relationship Id="rId14" Type="http://schemas.openxmlformats.org/officeDocument/2006/relationships/diagramLayout" Target="../diagrams/layout2.xml"/><Relationship Id="rId15" Type="http://schemas.openxmlformats.org/officeDocument/2006/relationships/diagramQuickStyle" Target="../diagrams/quickStyle2.xml"/><Relationship Id="rId16" Type="http://schemas.openxmlformats.org/officeDocument/2006/relationships/diagramColors" Target="../diagrams/colors2.xml"/><Relationship Id="rId17" Type="http://schemas.microsoft.com/office/2007/relationships/diagramDrawing" Target="../diagrams/drawing2.xml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8.xml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diagramDrawing" Target="../diagrams/drawing3.xml"/><Relationship Id="rId20" Type="http://schemas.openxmlformats.org/officeDocument/2006/relationships/diagramData" Target="../diagrams/data5.xml"/><Relationship Id="rId21" Type="http://schemas.openxmlformats.org/officeDocument/2006/relationships/diagramLayout" Target="../diagrams/layout5.xml"/><Relationship Id="rId22" Type="http://schemas.openxmlformats.org/officeDocument/2006/relationships/diagramQuickStyle" Target="../diagrams/quickStyle5.xml"/><Relationship Id="rId23" Type="http://schemas.openxmlformats.org/officeDocument/2006/relationships/diagramColors" Target="../diagrams/colors5.xml"/><Relationship Id="rId24" Type="http://schemas.microsoft.com/office/2007/relationships/diagramDrawing" Target="../diagrams/drawing5.xml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4.png"/><Relationship Id="rId14" Type="http://schemas.openxmlformats.org/officeDocument/2006/relationships/image" Target="../media/image19.jpeg"/><Relationship Id="rId15" Type="http://schemas.openxmlformats.org/officeDocument/2006/relationships/diagramData" Target="../diagrams/data4.xml"/><Relationship Id="rId16" Type="http://schemas.openxmlformats.org/officeDocument/2006/relationships/diagramLayout" Target="../diagrams/layout4.xml"/><Relationship Id="rId17" Type="http://schemas.openxmlformats.org/officeDocument/2006/relationships/diagramQuickStyle" Target="../diagrams/quickStyle4.xml"/><Relationship Id="rId18" Type="http://schemas.openxmlformats.org/officeDocument/2006/relationships/diagramColors" Target="../diagrams/colors4.xml"/><Relationship Id="rId19" Type="http://schemas.microsoft.com/office/2007/relationships/diagramDrawing" Target="../diagrams/drawing4.xml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5.jpeg"/><Relationship Id="rId5" Type="http://schemas.openxmlformats.org/officeDocument/2006/relationships/diagramData" Target="../diagrams/data3.xml"/><Relationship Id="rId6" Type="http://schemas.openxmlformats.org/officeDocument/2006/relationships/diagramLayout" Target="../diagrams/layout3.xml"/><Relationship Id="rId7" Type="http://schemas.openxmlformats.org/officeDocument/2006/relationships/diagramQuickStyle" Target="../diagrams/quickStyle3.xml"/><Relationship Id="rId8" Type="http://schemas.openxmlformats.org/officeDocument/2006/relationships/diagramColors" Target="../diagrams/colors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987552"/>
            <a:ext cx="8496300" cy="1298572"/>
          </a:xfrm>
        </p:spPr>
        <p:txBody>
          <a:bodyPr/>
          <a:lstStyle/>
          <a:p>
            <a:pPr eaLnBrk="1" hangingPunct="1"/>
            <a:r>
              <a:rPr lang="en-US" altLang="ko-KR" sz="3400" dirty="0" smtClean="0">
                <a:latin typeface="+mn-lt"/>
                <a:ea typeface="굴림" pitchFamily="50" charset="-127"/>
                <a:cs typeface=""/>
              </a:rPr>
              <a:t>Modeling Human Color Perception</a:t>
            </a:r>
            <a:br>
              <a:rPr lang="en-US" altLang="ko-KR" sz="3400" dirty="0" smtClean="0">
                <a:latin typeface="+mn-lt"/>
                <a:ea typeface="굴림" pitchFamily="50" charset="-127"/>
                <a:cs typeface=""/>
              </a:rPr>
            </a:br>
            <a:r>
              <a:rPr lang="en-US" altLang="ko-KR" sz="3400" dirty="0" smtClean="0">
                <a:latin typeface="+mn-lt"/>
                <a:ea typeface="굴림" pitchFamily="50" charset="-127"/>
                <a:cs typeface=""/>
              </a:rPr>
              <a:t>under Extended Luminance Levels</a:t>
            </a:r>
            <a:endParaRPr lang="en-US" altLang="ko-KR" sz="3400" dirty="0" smtClean="0">
              <a:latin typeface="+mn-lt"/>
              <a:ea typeface="굴림" pitchFamily="34" charset="-127"/>
              <a:cs typeface="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5013325"/>
            <a:ext cx="8496300" cy="12954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</a:pPr>
            <a:r>
              <a:rPr lang="en-GB" altLang="ko-KR" sz="2400" dirty="0" smtClean="0">
                <a:ea typeface="굴림" pitchFamily="34" charset="-127"/>
                <a:cs typeface=""/>
              </a:rPr>
              <a:t>Min H. Kim    Tim </a:t>
            </a:r>
            <a:r>
              <a:rPr lang="en-GB" altLang="ko-KR" sz="2400" dirty="0" err="1" smtClean="0">
                <a:ea typeface="굴림" pitchFamily="34" charset="-127"/>
                <a:cs typeface=""/>
              </a:rPr>
              <a:t>Weyrich</a:t>
            </a:r>
            <a:r>
              <a:rPr lang="en-GB" altLang="ko-KR" sz="2400" dirty="0" smtClean="0">
                <a:ea typeface="굴림" pitchFamily="34" charset="-127"/>
                <a:cs typeface=""/>
              </a:rPr>
              <a:t>     Jan </a:t>
            </a:r>
            <a:r>
              <a:rPr lang="en-GB" altLang="ko-KR" sz="2400" dirty="0" err="1" smtClean="0">
                <a:ea typeface="굴림" pitchFamily="34" charset="-127"/>
                <a:cs typeface=""/>
              </a:rPr>
              <a:t>Kautz</a:t>
            </a:r>
            <a:endParaRPr lang="en-GB" altLang="ko-KR" sz="2400" dirty="0" smtClean="0">
              <a:ea typeface="굴림" pitchFamily="34" charset="-127"/>
              <a:cs typeface=""/>
            </a:endParaRPr>
          </a:p>
          <a:p>
            <a:pPr marL="533400" indent="-533400" eaLnBrk="1" hangingPunct="1">
              <a:lnSpc>
                <a:spcPct val="90000"/>
              </a:lnSpc>
            </a:pPr>
            <a:r>
              <a:rPr lang="en-GB" altLang="ko-KR" sz="2400" dirty="0" smtClean="0">
                <a:ea typeface="굴림" pitchFamily="34" charset="-127"/>
                <a:cs typeface=""/>
              </a:rPr>
              <a:t>University College London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4520" y="3857628"/>
            <a:ext cx="2900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ko-KR" sz="2400" dirty="0" smtClean="0">
                <a:solidFill>
                  <a:schemeClr val="bg1"/>
                </a:solidFill>
                <a:latin typeface="+mn-lt"/>
                <a:cs typeface=""/>
              </a:rPr>
              <a:t>ACM SIGGRAPH </a:t>
            </a:r>
            <a:r>
              <a:rPr lang="en-GB" altLang="ko-KR" sz="2400" dirty="0">
                <a:solidFill>
                  <a:schemeClr val="bg1"/>
                </a:solidFill>
                <a:latin typeface="+mn-lt"/>
                <a:cs typeface=""/>
              </a:rPr>
              <a:t>2009</a:t>
            </a:r>
            <a:endParaRPr lang="en-GB" sz="2400" dirty="0">
              <a:solidFill>
                <a:schemeClr val="bg1"/>
              </a:solidFill>
              <a:latin typeface="+mn-lt"/>
              <a:cs typeface=""/>
            </a:endParaRPr>
          </a:p>
        </p:txBody>
      </p:sp>
    </p:spTree>
  </p:cSld>
  <p:clrMapOvr>
    <a:masterClrMapping/>
  </p:clrMapOvr>
  <p:transition xmlns:p14="http://schemas.microsoft.com/office/powerpoint/2010/main" advTm="13407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357158" y="785794"/>
          <a:ext cx="9144000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30" name="Diagram group"/>
          <p:cNvGrpSpPr/>
          <p:nvPr/>
        </p:nvGrpSpPr>
        <p:grpSpPr>
          <a:xfrm>
            <a:off x="521054" y="949690"/>
            <a:ext cx="8358246" cy="5429288"/>
            <a:chOff x="229822" y="235519"/>
            <a:chExt cx="8199327" cy="5346472"/>
          </a:xfrm>
          <a:scene3d>
            <a:camera prst="perspectiveRelaxedModerately" zoom="92000"/>
            <a:lightRig rig="balanced" dir="t">
              <a:rot lat="0" lon="0" rev="12700000"/>
            </a:lightRig>
          </a:scene3d>
        </p:grpSpPr>
        <p:sp>
          <p:nvSpPr>
            <p:cNvPr id="354" name="Oval 4"/>
            <p:cNvSpPr/>
            <p:nvPr/>
          </p:nvSpPr>
          <p:spPr>
            <a:xfrm>
              <a:off x="229822" y="3705754"/>
              <a:ext cx="1109677" cy="907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352" name="Oval 6"/>
            <p:cNvSpPr/>
            <p:nvPr/>
          </p:nvSpPr>
          <p:spPr>
            <a:xfrm>
              <a:off x="230935" y="2230304"/>
              <a:ext cx="764028" cy="76403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350" name="Oval 8"/>
            <p:cNvSpPr/>
            <p:nvPr/>
          </p:nvSpPr>
          <p:spPr>
            <a:xfrm>
              <a:off x="3168415" y="293010"/>
              <a:ext cx="1272842" cy="10733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348" name="Oval 10"/>
            <p:cNvSpPr/>
            <p:nvPr/>
          </p:nvSpPr>
          <p:spPr>
            <a:xfrm>
              <a:off x="1300455" y="799465"/>
              <a:ext cx="869445" cy="752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346" name="Oval 12"/>
            <p:cNvSpPr/>
            <p:nvPr/>
          </p:nvSpPr>
          <p:spPr>
            <a:xfrm>
              <a:off x="6470792" y="1850064"/>
              <a:ext cx="1958357" cy="144034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344" name="Oval 14"/>
            <p:cNvSpPr/>
            <p:nvPr/>
          </p:nvSpPr>
          <p:spPr>
            <a:xfrm>
              <a:off x="5453790" y="4005782"/>
              <a:ext cx="1315466" cy="12995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342" name="Oval 16"/>
            <p:cNvSpPr/>
            <p:nvPr/>
          </p:nvSpPr>
          <p:spPr>
            <a:xfrm>
              <a:off x="5205900" y="235519"/>
              <a:ext cx="1287492" cy="113718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b="1" kern="1200" dirty="0">
                <a:solidFill>
                  <a:schemeClr val="tx1"/>
                </a:solidFill>
              </a:endParaRPr>
            </a:p>
          </p:txBody>
        </p:sp>
        <p:grpSp>
          <p:nvGrpSpPr>
            <p:cNvPr id="338" name="Group 187"/>
            <p:cNvGrpSpPr/>
            <p:nvPr/>
          </p:nvGrpSpPr>
          <p:grpSpPr>
            <a:xfrm>
              <a:off x="2205943" y="3583061"/>
              <a:ext cx="2242555" cy="1998930"/>
              <a:chOff x="2205943" y="3583061"/>
              <a:chExt cx="2242555" cy="1998930"/>
            </a:xfrm>
          </p:grpSpPr>
          <p:sp>
            <p:nvSpPr>
              <p:cNvPr id="339" name="Oval 338"/>
              <p:cNvSpPr/>
              <p:nvPr/>
            </p:nvSpPr>
            <p:spPr>
              <a:xfrm>
                <a:off x="2205943" y="3583061"/>
                <a:ext cx="2242555" cy="1998930"/>
              </a:xfrm>
              <a:prstGeom prst="ellipse">
                <a:avLst/>
              </a:prstGeom>
              <a:effectLst>
                <a:glow rad="228600">
                  <a:srgbClr val="FFFF00">
                    <a:alpha val="40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 prstMaterial="plastic">
                <a:bevelT w="50800" h="50800"/>
                <a:bevelB w="50800" h="508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-11789999"/>
                  <a:satOff val="-47619"/>
                  <a:lumOff val="49412"/>
                  <a:alphaOff val="0"/>
                </a:schemeClr>
              </a:fillRef>
              <a:effectRef idx="2">
                <a:schemeClr val="accent2">
                  <a:hueOff val="-11789999"/>
                  <a:satOff val="-47619"/>
                  <a:lumOff val="49412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40" name="Oval 18"/>
              <p:cNvSpPr/>
              <p:nvPr/>
            </p:nvSpPr>
            <p:spPr>
              <a:xfrm>
                <a:off x="2534358" y="3875797"/>
                <a:ext cx="1585725" cy="141345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15240" rIns="0" bIns="152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b="1" kern="1200" dirty="0" smtClean="0">
                    <a:solidFill>
                      <a:schemeClr val="tx1"/>
                    </a:solidFill>
                  </a:rPr>
                  <a:t>CIECAM02</a:t>
                </a:r>
                <a:endParaRPr lang="en-US" sz="2400" b="1" kern="12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Appearance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>
                <a:latin typeface="+mn-lt"/>
              </a:rPr>
              <a:pPr>
                <a:defRPr/>
              </a:pPr>
              <a:t>10</a:t>
            </a:fld>
            <a:endParaRPr lang="en-US" altLang="ko-KR" dirty="0">
              <a:latin typeface="+mn-lt"/>
            </a:endParaRPr>
          </a:p>
        </p:txBody>
      </p:sp>
      <p:grpSp>
        <p:nvGrpSpPr>
          <p:cNvPr id="180" name="Diagram group"/>
          <p:cNvGrpSpPr/>
          <p:nvPr/>
        </p:nvGrpSpPr>
        <p:grpSpPr>
          <a:xfrm>
            <a:off x="357693" y="1021313"/>
            <a:ext cx="8429149" cy="5069776"/>
            <a:chOff x="0" y="235519"/>
            <a:chExt cx="8429149" cy="5069776"/>
          </a:xfrm>
          <a:scene3d>
            <a:camera prst="perspectiveRelaxedModerately" zoom="92000"/>
            <a:lightRig rig="balanced" dir="t">
              <a:rot lat="0" lon="0" rev="12700000"/>
            </a:lightRig>
          </a:scene3d>
        </p:grpSpPr>
        <p:grpSp>
          <p:nvGrpSpPr>
            <p:cNvPr id="181" name="Group 180"/>
            <p:cNvGrpSpPr/>
            <p:nvPr/>
          </p:nvGrpSpPr>
          <p:grpSpPr>
            <a:xfrm>
              <a:off x="0" y="3517713"/>
              <a:ext cx="1569321" cy="1284023"/>
              <a:chOff x="0" y="3517713"/>
              <a:chExt cx="1569321" cy="1284023"/>
            </a:xfrm>
          </p:grpSpPr>
          <p:sp>
            <p:nvSpPr>
              <p:cNvPr id="203" name="Oval 202"/>
              <p:cNvSpPr/>
              <p:nvPr/>
            </p:nvSpPr>
            <p:spPr>
              <a:xfrm>
                <a:off x="0" y="3517713"/>
                <a:ext cx="1569321" cy="1284023"/>
              </a:xfrm>
              <a:prstGeom prst="ellipse">
                <a:avLst/>
              </a:prstGeom>
              <a:effectLst>
                <a:glow rad="228600">
                  <a:srgbClr val="FFFF00">
                    <a:alpha val="40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 prstMaterial="plastic">
                <a:bevelT w="50800" h="50800"/>
                <a:bevelB w="50800" h="508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-1473750"/>
                  <a:satOff val="-5952"/>
                  <a:lumOff val="6177"/>
                  <a:alphaOff val="0"/>
                </a:schemeClr>
              </a:fillRef>
              <a:effectRef idx="2">
                <a:schemeClr val="accent2">
                  <a:hueOff val="-1473750"/>
                  <a:satOff val="-5952"/>
                  <a:lumOff val="617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4" name="Oval 4"/>
              <p:cNvSpPr/>
              <p:nvPr/>
            </p:nvSpPr>
            <p:spPr>
              <a:xfrm>
                <a:off x="229822" y="3705754"/>
                <a:ext cx="1109677" cy="90794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15240" rIns="0" bIns="152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b="1" kern="1200" smtClean="0">
                    <a:solidFill>
                      <a:schemeClr val="tx1"/>
                    </a:solidFill>
                  </a:rPr>
                  <a:t>CIELAB</a:t>
                </a:r>
                <a:endParaRPr lang="en-US" sz="2400" b="1" kern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2" name="Oval 6"/>
            <p:cNvSpPr/>
            <p:nvPr/>
          </p:nvSpPr>
          <p:spPr>
            <a:xfrm>
              <a:off x="230935" y="2230304"/>
              <a:ext cx="764028" cy="76403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200" name="Oval 8"/>
            <p:cNvSpPr/>
            <p:nvPr/>
          </p:nvSpPr>
          <p:spPr>
            <a:xfrm>
              <a:off x="3168415" y="293010"/>
              <a:ext cx="1272842" cy="10733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198" name="Oval 10"/>
            <p:cNvSpPr/>
            <p:nvPr/>
          </p:nvSpPr>
          <p:spPr>
            <a:xfrm>
              <a:off x="1300455" y="799465"/>
              <a:ext cx="869445" cy="7524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196" name="Oval 12"/>
            <p:cNvSpPr/>
            <p:nvPr/>
          </p:nvSpPr>
          <p:spPr>
            <a:xfrm>
              <a:off x="6470792" y="1850064"/>
              <a:ext cx="1958357" cy="144034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194" name="Oval 14"/>
            <p:cNvSpPr/>
            <p:nvPr/>
          </p:nvSpPr>
          <p:spPr>
            <a:xfrm>
              <a:off x="5453790" y="4005782"/>
              <a:ext cx="1315466" cy="12995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192" name="Oval 16"/>
            <p:cNvSpPr/>
            <p:nvPr/>
          </p:nvSpPr>
          <p:spPr>
            <a:xfrm>
              <a:off x="5205900" y="235519"/>
              <a:ext cx="1287492" cy="113718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190" name="Oval 18"/>
            <p:cNvSpPr/>
            <p:nvPr/>
          </p:nvSpPr>
          <p:spPr>
            <a:xfrm>
              <a:off x="2534358" y="3875797"/>
              <a:ext cx="1585725" cy="141345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b="1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Flowchart: Alternate Process 6"/>
          <p:cNvSpPr/>
          <p:nvPr/>
        </p:nvSpPr>
        <p:spPr bwMode="auto">
          <a:xfrm>
            <a:off x="1000100" y="3000372"/>
            <a:ext cx="7143800" cy="1214446"/>
          </a:xfrm>
          <a:prstGeom prst="flowChartAlternateProcess">
            <a:avLst/>
          </a:prstGeom>
          <a:solidFill>
            <a:srgbClr val="FFC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rPr>
              <a:t>Limited </a:t>
            </a:r>
            <a:r>
              <a:rPr kumimoji="0" lang="en-US" sz="320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rPr>
              <a:t>range of luminance</a:t>
            </a:r>
            <a:endParaRPr kumimoji="0" lang="en-US" sz="32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3249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LUTCHI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871521"/>
            <a:ext cx="8599518" cy="5834079"/>
          </a:xfrm>
        </p:spPr>
        <p:txBody>
          <a:bodyPr/>
          <a:lstStyle/>
          <a:p>
            <a:r>
              <a:rPr lang="en-US" dirty="0" smtClean="0"/>
              <a:t>Psychophysical  measurements for color appearance</a:t>
            </a:r>
          </a:p>
          <a:p>
            <a:r>
              <a:rPr lang="en-US" dirty="0" smtClean="0"/>
              <a:t>Most of the models mainly derived from this dataset</a:t>
            </a:r>
            <a:br>
              <a:rPr lang="en-US" dirty="0" smtClean="0"/>
            </a:br>
            <a:r>
              <a:rPr lang="en-GB" sz="2400" dirty="0" smtClean="0">
                <a:solidFill>
                  <a:srgbClr val="00B0F0"/>
                </a:solidFill>
              </a:rPr>
              <a:t>[</a:t>
            </a:r>
            <a:r>
              <a:rPr lang="en-GB" sz="2400" dirty="0" err="1" smtClean="0">
                <a:solidFill>
                  <a:srgbClr val="00B0F0"/>
                </a:solidFill>
              </a:rPr>
              <a:t>Luo</a:t>
            </a:r>
            <a:r>
              <a:rPr lang="en-GB" sz="2400" dirty="0" smtClean="0">
                <a:solidFill>
                  <a:srgbClr val="00B0F0"/>
                </a:solidFill>
              </a:rPr>
              <a:t> et al. 1991]</a:t>
            </a:r>
            <a:endParaRPr lang="en-US" sz="240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>
                <a:latin typeface="+mn-lt"/>
              </a:rPr>
              <a:pPr>
                <a:defRPr/>
              </a:pPr>
              <a:t>11</a:t>
            </a:fld>
            <a:endParaRPr lang="en-US" altLang="ko-KR" dirty="0">
              <a:latin typeface="+mn-lt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1273967" y="2000240"/>
          <a:ext cx="6596066" cy="4706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72066" y="1857364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C000"/>
                </a:solidFill>
                <a:latin typeface="+mn-lt"/>
              </a:rPr>
              <a:t>30cd/m</a:t>
            </a:r>
            <a:r>
              <a:rPr lang="en-GB" sz="2400" baseline="30000" dirty="0" smtClean="0">
                <a:solidFill>
                  <a:srgbClr val="FFC000"/>
                </a:solidFill>
                <a:latin typeface="+mn-lt"/>
              </a:rPr>
              <a:t>2</a:t>
            </a:r>
            <a:endParaRPr lang="en-GB" sz="2400" baseline="30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428992" y="3214686"/>
            <a:ext cx="2214578" cy="2214555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prstMaterial="metal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algn="ctr" latinLnBrk="0">
              <a:spcBef>
                <a:spcPct val="20000"/>
              </a:spcBef>
            </a:pPr>
            <a:r>
              <a:rPr lang="en-GB" sz="2300" dirty="0" smtClean="0">
                <a:latin typeface="+mn-lt"/>
              </a:rPr>
              <a:t>Under</a:t>
            </a:r>
          </a:p>
          <a:p>
            <a:pPr marL="342900" indent="-342900" algn="ctr" latinLnBrk="0">
              <a:spcBef>
                <a:spcPct val="20000"/>
              </a:spcBef>
            </a:pPr>
            <a:r>
              <a:rPr lang="en-GB" sz="2300" dirty="0" smtClean="0">
                <a:latin typeface="+mn-lt"/>
                <a:sym typeface="Symbol"/>
              </a:rPr>
              <a:t>~</a:t>
            </a:r>
            <a:r>
              <a:rPr lang="en-GB" sz="2300" dirty="0" smtClean="0">
                <a:latin typeface="+mn-lt"/>
              </a:rPr>
              <a:t>690cd/m</a:t>
            </a:r>
            <a:r>
              <a:rPr lang="en-GB" sz="2300" baseline="30000" dirty="0" smtClean="0">
                <a:latin typeface="+mn-lt"/>
              </a:rPr>
              <a:t>2</a:t>
            </a:r>
            <a:endParaRPr kumimoji="0" lang="en-GB" sz="2300" b="0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72264" y="2500306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C000"/>
                </a:solidFill>
                <a:latin typeface="+mn-lt"/>
              </a:rPr>
              <a:t>182cd/m</a:t>
            </a:r>
            <a:r>
              <a:rPr lang="en-GB" sz="2400" baseline="30000" dirty="0" smtClean="0">
                <a:solidFill>
                  <a:srgbClr val="FFC000"/>
                </a:solidFill>
                <a:latin typeface="+mn-lt"/>
              </a:rPr>
              <a:t>2</a:t>
            </a:r>
            <a:endParaRPr lang="en-GB" sz="2400" baseline="30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15206" y="4143380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C000"/>
                </a:solidFill>
                <a:latin typeface="+mn-lt"/>
              </a:rPr>
              <a:t>607cd/m</a:t>
            </a:r>
            <a:r>
              <a:rPr lang="en-GB" sz="2400" baseline="30000" dirty="0" smtClean="0">
                <a:solidFill>
                  <a:srgbClr val="FFC000"/>
                </a:solidFill>
                <a:latin typeface="+mn-lt"/>
              </a:rPr>
              <a:t>2</a:t>
            </a:r>
            <a:endParaRPr lang="en-GB" sz="2400" baseline="30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2264" y="5643578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C000"/>
                </a:solidFill>
                <a:latin typeface="+mn-lt"/>
              </a:rPr>
              <a:t>29cd/m</a:t>
            </a:r>
            <a:r>
              <a:rPr lang="en-GB" sz="2400" baseline="30000" dirty="0" smtClean="0">
                <a:solidFill>
                  <a:srgbClr val="FFC000"/>
                </a:solidFill>
                <a:latin typeface="+mn-lt"/>
              </a:rPr>
              <a:t>2</a:t>
            </a:r>
            <a:endParaRPr lang="en-GB" sz="2400" baseline="30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4846" y="6072206"/>
            <a:ext cx="306737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400" dirty="0" smtClean="0">
                <a:solidFill>
                  <a:srgbClr val="FFC000"/>
                </a:solidFill>
                <a:latin typeface="+mn-lt"/>
                <a:sym typeface="Symbol"/>
              </a:rPr>
              <a:t>~</a:t>
            </a:r>
            <a:r>
              <a:rPr lang="en-GB" sz="2400" dirty="0" smtClean="0">
                <a:solidFill>
                  <a:srgbClr val="FFC000"/>
                </a:solidFill>
                <a:latin typeface="+mn-lt"/>
              </a:rPr>
              <a:t>690cd/m</a:t>
            </a:r>
            <a:r>
              <a:rPr lang="en-GB" sz="2400" baseline="30000" dirty="0" smtClean="0">
                <a:solidFill>
                  <a:srgbClr val="FFC000"/>
                </a:solidFill>
                <a:latin typeface="+mn-lt"/>
              </a:rPr>
              <a:t>2     </a:t>
            </a:r>
          </a:p>
          <a:p>
            <a:pPr algn="r"/>
            <a:r>
              <a:rPr lang="en-GB" sz="1400" dirty="0" smtClean="0">
                <a:solidFill>
                  <a:srgbClr val="00B050"/>
                </a:solidFill>
                <a:latin typeface="+mn-lt"/>
              </a:rPr>
              <a:t>(only four samples 1,000~1,280cd/m</a:t>
            </a:r>
            <a:r>
              <a:rPr lang="en-GB" sz="1400" baseline="30000" dirty="0" smtClean="0">
                <a:solidFill>
                  <a:srgbClr val="00B050"/>
                </a:solidFill>
                <a:latin typeface="+mn-lt"/>
              </a:rPr>
              <a:t>2</a:t>
            </a:r>
            <a:r>
              <a:rPr lang="en-GB" sz="1400" dirty="0" smtClean="0">
                <a:solidFill>
                  <a:srgbClr val="00B050"/>
                </a:solidFill>
                <a:latin typeface="+mn-lt"/>
              </a:rPr>
              <a:t>) </a:t>
            </a:r>
            <a:endParaRPr lang="en-GB" sz="1400" baseline="300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2910" y="4071942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C000"/>
                </a:solidFill>
                <a:latin typeface="+mn-lt"/>
              </a:rPr>
              <a:t>387cd/m</a:t>
            </a:r>
            <a:r>
              <a:rPr lang="en-GB" sz="2400" baseline="30000" dirty="0" smtClean="0">
                <a:solidFill>
                  <a:srgbClr val="FFC000"/>
                </a:solidFill>
                <a:latin typeface="+mn-lt"/>
              </a:rPr>
              <a:t>2</a:t>
            </a:r>
            <a:endParaRPr lang="en-GB" sz="2400" baseline="30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14414" y="2500306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C000"/>
                </a:solidFill>
                <a:latin typeface="+mn-lt"/>
              </a:rPr>
              <a:t>101cd/m</a:t>
            </a:r>
            <a:r>
              <a:rPr lang="en-GB" sz="2400" baseline="30000" dirty="0" smtClean="0">
                <a:solidFill>
                  <a:srgbClr val="FFC000"/>
                </a:solidFill>
                <a:latin typeface="+mn-lt"/>
              </a:rPr>
              <a:t>2</a:t>
            </a:r>
            <a:endParaRPr lang="en-GB" sz="2400" baseline="30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43504" y="6286520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C000"/>
                </a:solidFill>
                <a:latin typeface="+mn-lt"/>
              </a:rPr>
              <a:t>97cd/m</a:t>
            </a:r>
            <a:r>
              <a:rPr lang="en-GB" sz="2400" baseline="30000" dirty="0" smtClean="0">
                <a:solidFill>
                  <a:srgbClr val="FFC000"/>
                </a:solidFill>
                <a:latin typeface="+mn-lt"/>
              </a:rPr>
              <a:t>2</a:t>
            </a:r>
            <a:endParaRPr lang="en-GB" sz="2400" baseline="30000" dirty="0">
              <a:solidFill>
                <a:srgbClr val="FFC000"/>
              </a:solidFill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5940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  <p:bldP spid="16" grpId="0" animBg="1"/>
      <p:bldP spid="14" grpId="0"/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7" name="Picture 3" descr="Z:\research\talks\2009\XLRCAM\figs\decolating figure-2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64447" y="2285992"/>
            <a:ext cx="6215106" cy="415715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871521"/>
            <a:ext cx="8489950" cy="1343033"/>
          </a:xfrm>
        </p:spPr>
        <p:txBody>
          <a:bodyPr/>
          <a:lstStyle/>
          <a:p>
            <a:r>
              <a:rPr lang="en-US" dirty="0" smtClean="0"/>
              <a:t>Color appearance model for </a:t>
            </a:r>
            <a:r>
              <a:rPr lang="en-US" dirty="0" smtClean="0">
                <a:solidFill>
                  <a:srgbClr val="FFC000"/>
                </a:solidFill>
              </a:rPr>
              <a:t>extended luminances</a:t>
            </a:r>
            <a:endParaRPr lang="en-GB" dirty="0" smtClean="0"/>
          </a:p>
          <a:p>
            <a:pPr lvl="1"/>
            <a:r>
              <a:rPr lang="en-GB" dirty="0" smtClean="0"/>
              <a:t>Covering most of the range of the human visual system</a:t>
            </a:r>
            <a:br>
              <a:rPr lang="en-GB" dirty="0" smtClean="0"/>
            </a:br>
            <a:r>
              <a:rPr lang="en-GB" dirty="0" smtClean="0"/>
              <a:t>(photopic range: &gt;= 10cd/m</a:t>
            </a:r>
            <a:r>
              <a:rPr lang="en-GB" baseline="30000" dirty="0" smtClean="0"/>
              <a:t>2</a:t>
            </a:r>
            <a:r>
              <a:rPr lang="en-GB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>
                <a:latin typeface="+mn-lt"/>
              </a:rPr>
              <a:pPr>
                <a:defRPr/>
              </a:pPr>
              <a:t>12</a:t>
            </a:fld>
            <a:endParaRPr lang="en-US" altLang="ko-KR" dirty="0"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 advTm="11453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70324" y="3857628"/>
            <a:ext cx="3416452" cy="2049871"/>
            <a:chOff x="3957020" y="2392484"/>
            <a:chExt cx="3416452" cy="2049871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9" name="Rectangle 28"/>
            <p:cNvSpPr/>
            <p:nvPr/>
          </p:nvSpPr>
          <p:spPr>
            <a:xfrm>
              <a:off x="3957020" y="2392484"/>
              <a:ext cx="3416452" cy="2049871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1789999"/>
                <a:satOff val="-47619"/>
                <a:lumOff val="49412"/>
                <a:alphaOff val="0"/>
              </a:schemeClr>
            </a:fillRef>
            <a:effectRef idx="3">
              <a:schemeClr val="accent2">
                <a:hueOff val="-11789999"/>
                <a:satOff val="-47619"/>
                <a:lumOff val="4941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3957020" y="2392484"/>
              <a:ext cx="3416452" cy="20498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b="1" kern="1200" dirty="0" smtClean="0">
                  <a:solidFill>
                    <a:schemeClr val="tx1"/>
                  </a:solidFill>
                </a:rPr>
                <a:t>Applications</a:t>
              </a:r>
            </a:p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i="1" kern="1200" dirty="0" smtClean="0">
                  <a:solidFill>
                    <a:schemeClr val="tx1"/>
                  </a:solidFill>
                </a:rPr>
                <a:t>Cross-media </a:t>
              </a:r>
              <a:br>
                <a:rPr lang="en-US" sz="2600" i="1" kern="1200" dirty="0" smtClean="0">
                  <a:solidFill>
                    <a:schemeClr val="tx1"/>
                  </a:solidFill>
                </a:rPr>
              </a:br>
              <a:r>
                <a:rPr lang="en-US" sz="2600" i="1" kern="1200" dirty="0" smtClean="0">
                  <a:solidFill>
                    <a:schemeClr val="tx1"/>
                  </a:solidFill>
                </a:rPr>
                <a:t>color reproduction</a:t>
              </a:r>
              <a:endParaRPr lang="en-US" sz="2600" i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870324" y="1285860"/>
            <a:ext cx="3416452" cy="2049871"/>
            <a:chOff x="3957020" y="967"/>
            <a:chExt cx="3416452" cy="2049871"/>
          </a:xfrm>
        </p:grpSpPr>
        <p:sp>
          <p:nvSpPr>
            <p:cNvPr id="10" name="Rectangle 9"/>
            <p:cNvSpPr/>
            <p:nvPr/>
          </p:nvSpPr>
          <p:spPr>
            <a:xfrm>
              <a:off x="3957020" y="967"/>
              <a:ext cx="3416452" cy="2049871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3930000"/>
                <a:satOff val="-15873"/>
                <a:lumOff val="16471"/>
                <a:alphaOff val="0"/>
              </a:schemeClr>
            </a:fillRef>
            <a:effectRef idx="3">
              <a:schemeClr val="accent2">
                <a:hueOff val="-3930000"/>
                <a:satOff val="-15873"/>
                <a:lumOff val="164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3957020" y="967"/>
              <a:ext cx="3416452" cy="20498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b="1" kern="1200" dirty="0" smtClean="0">
                  <a:solidFill>
                    <a:schemeClr val="tx1"/>
                  </a:solidFill>
                </a:rPr>
                <a:t>Fit &amp; Analysis</a:t>
              </a:r>
            </a:p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i="1" kern="1200" dirty="0" smtClean="0">
                  <a:solidFill>
                    <a:schemeClr val="tx1"/>
                  </a:solidFill>
                </a:rPr>
                <a:t>New data</a:t>
              </a:r>
              <a:endParaRPr lang="en-US" sz="2600" i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70324" y="1285860"/>
            <a:ext cx="3416452" cy="2049871"/>
            <a:chOff x="3957020" y="967"/>
            <a:chExt cx="3416452" cy="2049871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Rectangle 22"/>
            <p:cNvSpPr/>
            <p:nvPr/>
          </p:nvSpPr>
          <p:spPr>
            <a:xfrm>
              <a:off x="3957020" y="967"/>
              <a:ext cx="3416452" cy="2049871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3930000"/>
                <a:satOff val="-15873"/>
                <a:lumOff val="16471"/>
                <a:alphaOff val="0"/>
              </a:schemeClr>
            </a:fillRef>
            <a:effectRef idx="3">
              <a:schemeClr val="accent2">
                <a:hueOff val="-3930000"/>
                <a:satOff val="-15873"/>
                <a:lumOff val="164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3957020" y="967"/>
              <a:ext cx="3416452" cy="20498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b="1" kern="1200" dirty="0" smtClean="0">
                  <a:solidFill>
                    <a:schemeClr val="tx1"/>
                  </a:solidFill>
                </a:rPr>
                <a:t>Fit &amp; Analysis</a:t>
              </a:r>
            </a:p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i="1" kern="1200" dirty="0" smtClean="0">
                  <a:solidFill>
                    <a:schemeClr val="tx1"/>
                  </a:solidFill>
                </a:rPr>
                <a:t>New data</a:t>
              </a:r>
              <a:endParaRPr lang="en-US" sz="2600" i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98358" y="3857628"/>
            <a:ext cx="3416452" cy="2049871"/>
            <a:chOff x="198923" y="2392484"/>
            <a:chExt cx="3416452" cy="2049871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3" name="Rectangle 12"/>
            <p:cNvSpPr/>
            <p:nvPr/>
          </p:nvSpPr>
          <p:spPr>
            <a:xfrm>
              <a:off x="198923" y="2392484"/>
              <a:ext cx="3416452" cy="2049871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80000">
                  <a:srgbClr val="FFFF00"/>
                </a:gs>
                <a:gs pos="100000">
                  <a:schemeClr val="accent2">
                    <a:hueOff val="-7860000"/>
                    <a:satOff val="-31746"/>
                    <a:lumOff val="32941"/>
                    <a:alphaOff val="0"/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7860000"/>
                <a:satOff val="-31746"/>
                <a:lumOff val="32941"/>
                <a:alphaOff val="0"/>
              </a:schemeClr>
            </a:fillRef>
            <a:effectRef idx="3">
              <a:schemeClr val="accent2">
                <a:hueOff val="-7860000"/>
                <a:satOff val="-31746"/>
                <a:lumOff val="3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198923" y="2392484"/>
              <a:ext cx="3416452" cy="20498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b="1" kern="1200" dirty="0" smtClean="0">
                  <a:solidFill>
                    <a:schemeClr val="tx1"/>
                  </a:solidFill>
                </a:rPr>
                <a:t>New Color </a:t>
              </a:r>
              <a:br>
                <a:rPr lang="en-US" sz="2700" b="1" kern="1200" dirty="0" smtClean="0">
                  <a:solidFill>
                    <a:schemeClr val="tx1"/>
                  </a:solidFill>
                </a:rPr>
              </a:br>
              <a:r>
                <a:rPr lang="en-US" sz="2700" b="1" kern="1200" dirty="0" smtClean="0">
                  <a:solidFill>
                    <a:schemeClr val="tx1"/>
                  </a:solidFill>
                </a:rPr>
                <a:t>Appearance Model</a:t>
              </a:r>
            </a:p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i="1" kern="1200" dirty="0" smtClean="0">
                  <a:solidFill>
                    <a:schemeClr val="tx1"/>
                  </a:solidFill>
                </a:rPr>
                <a:t>For large </a:t>
              </a:r>
              <a:br>
                <a:rPr lang="en-US" sz="2600" i="1" kern="1200" dirty="0" smtClean="0">
                  <a:solidFill>
                    <a:schemeClr val="tx1"/>
                  </a:solidFill>
                </a:rPr>
              </a:br>
              <a:r>
                <a:rPr lang="en-US" sz="2600" i="1" kern="1200" dirty="0" smtClean="0">
                  <a:solidFill>
                    <a:schemeClr val="tx1"/>
                  </a:solidFill>
                </a:rPr>
                <a:t>luminance range</a:t>
              </a:r>
              <a:endParaRPr lang="en-US" sz="2600" i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70324" y="3857628"/>
            <a:ext cx="3416452" cy="2049871"/>
            <a:chOff x="3957020" y="2392484"/>
            <a:chExt cx="3416452" cy="2049871"/>
          </a:xfrm>
        </p:grpSpPr>
        <p:sp>
          <p:nvSpPr>
            <p:cNvPr id="16" name="Rectangle 15"/>
            <p:cNvSpPr/>
            <p:nvPr/>
          </p:nvSpPr>
          <p:spPr>
            <a:xfrm>
              <a:off x="3957020" y="2392484"/>
              <a:ext cx="3416452" cy="2049871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1789999"/>
                <a:satOff val="-47619"/>
                <a:lumOff val="49412"/>
                <a:alphaOff val="0"/>
              </a:schemeClr>
            </a:fillRef>
            <a:effectRef idx="3">
              <a:schemeClr val="accent2">
                <a:hueOff val="-11789999"/>
                <a:satOff val="-47619"/>
                <a:lumOff val="4941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3957020" y="2392484"/>
              <a:ext cx="3416452" cy="20498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b="1" kern="1200" dirty="0" smtClean="0">
                  <a:solidFill>
                    <a:schemeClr val="tx1"/>
                  </a:solidFill>
                </a:rPr>
                <a:t>Applications</a:t>
              </a:r>
            </a:p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i="1" kern="1200" dirty="0" smtClean="0">
                  <a:solidFill>
                    <a:schemeClr val="tx1"/>
                  </a:solidFill>
                </a:rPr>
                <a:t>Cross-media </a:t>
              </a:r>
              <a:br>
                <a:rPr lang="en-US" sz="2600" i="1" kern="1200" dirty="0" smtClean="0">
                  <a:solidFill>
                    <a:schemeClr val="tx1"/>
                  </a:solidFill>
                </a:rPr>
              </a:br>
              <a:r>
                <a:rPr lang="en-US" sz="2600" i="1" kern="1200" dirty="0" smtClean="0">
                  <a:solidFill>
                    <a:schemeClr val="tx1"/>
                  </a:solidFill>
                </a:rPr>
                <a:t>color reproduction</a:t>
              </a:r>
              <a:endParaRPr lang="en-US" sz="2600" i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98358" y="3857628"/>
            <a:ext cx="3416452" cy="2049871"/>
            <a:chOff x="198923" y="2392484"/>
            <a:chExt cx="3416452" cy="2049871"/>
          </a:xfrm>
        </p:grpSpPr>
        <p:sp>
          <p:nvSpPr>
            <p:cNvPr id="26" name="Rectangle 25"/>
            <p:cNvSpPr/>
            <p:nvPr/>
          </p:nvSpPr>
          <p:spPr>
            <a:xfrm>
              <a:off x="198923" y="2392484"/>
              <a:ext cx="3416452" cy="2049871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80000">
                  <a:srgbClr val="FFFF00"/>
                </a:gs>
                <a:gs pos="100000">
                  <a:schemeClr val="accent2">
                    <a:hueOff val="-7860000"/>
                    <a:satOff val="-31746"/>
                    <a:lumOff val="32941"/>
                    <a:alphaOff val="0"/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7860000"/>
                <a:satOff val="-31746"/>
                <a:lumOff val="32941"/>
                <a:alphaOff val="0"/>
              </a:schemeClr>
            </a:fillRef>
            <a:effectRef idx="3">
              <a:schemeClr val="accent2">
                <a:hueOff val="-7860000"/>
                <a:satOff val="-31746"/>
                <a:lumOff val="3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198923" y="2392484"/>
              <a:ext cx="3416452" cy="20498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b="1" kern="1200" dirty="0" smtClean="0">
                  <a:solidFill>
                    <a:schemeClr val="tx1"/>
                  </a:solidFill>
                </a:rPr>
                <a:t>New Color </a:t>
              </a:r>
              <a:br>
                <a:rPr lang="en-US" sz="2700" b="1" kern="1200" dirty="0" smtClean="0">
                  <a:solidFill>
                    <a:schemeClr val="tx1"/>
                  </a:solidFill>
                </a:rPr>
              </a:br>
              <a:r>
                <a:rPr lang="en-US" sz="2700" b="1" kern="1200" dirty="0" smtClean="0">
                  <a:solidFill>
                    <a:schemeClr val="tx1"/>
                  </a:solidFill>
                </a:rPr>
                <a:t>Appearance Model</a:t>
              </a:r>
            </a:p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i="1" kern="1200" dirty="0" smtClean="0">
                  <a:solidFill>
                    <a:schemeClr val="tx1"/>
                  </a:solidFill>
                </a:rPr>
                <a:t>For large </a:t>
              </a:r>
              <a:br>
                <a:rPr lang="en-US" sz="2600" i="1" kern="1200" dirty="0" smtClean="0">
                  <a:solidFill>
                    <a:schemeClr val="tx1"/>
                  </a:solidFill>
                </a:rPr>
              </a:br>
              <a:r>
                <a:rPr lang="en-US" sz="2600" i="1" kern="1200" dirty="0" smtClean="0">
                  <a:solidFill>
                    <a:schemeClr val="tx1"/>
                  </a:solidFill>
                </a:rPr>
                <a:t>luminance range</a:t>
              </a:r>
              <a:endParaRPr lang="en-US" sz="2600" i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98358" y="1285860"/>
            <a:ext cx="3416452" cy="2049871"/>
            <a:chOff x="198923" y="967"/>
            <a:chExt cx="3416452" cy="2049871"/>
          </a:xfrm>
        </p:grpSpPr>
        <p:sp>
          <p:nvSpPr>
            <p:cNvPr id="7" name="Rectangle 6"/>
            <p:cNvSpPr/>
            <p:nvPr/>
          </p:nvSpPr>
          <p:spPr>
            <a:xfrm>
              <a:off x="198923" y="967"/>
              <a:ext cx="3416452" cy="2049871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198923" y="967"/>
              <a:ext cx="3416452" cy="20498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b="1" kern="1200" dirty="0" smtClean="0">
                  <a:solidFill>
                    <a:schemeClr val="tx1"/>
                  </a:solidFill>
                </a:rPr>
                <a:t>High-Luminance </a:t>
              </a:r>
              <a:br>
                <a:rPr lang="en-US" sz="2700" b="1" kern="1200" dirty="0" smtClean="0">
                  <a:solidFill>
                    <a:schemeClr val="tx1"/>
                  </a:solidFill>
                </a:rPr>
              </a:br>
              <a:r>
                <a:rPr lang="en-US" sz="2700" b="1" kern="1200" dirty="0" smtClean="0">
                  <a:solidFill>
                    <a:schemeClr val="tx1"/>
                  </a:solidFill>
                </a:rPr>
                <a:t>Experiments</a:t>
              </a:r>
            </a:p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i="1" kern="1200" dirty="0" smtClean="0">
                  <a:solidFill>
                    <a:schemeClr val="tx1"/>
                  </a:solidFill>
                </a:rPr>
                <a:t>Evidence that absolute</a:t>
              </a:r>
              <a:br>
                <a:rPr lang="en-US" sz="2600" i="1" kern="1200" dirty="0" smtClean="0">
                  <a:solidFill>
                    <a:schemeClr val="tx1"/>
                  </a:solidFill>
                </a:rPr>
              </a:br>
              <a:r>
                <a:rPr lang="en-US" sz="2600" i="1" kern="1200" dirty="0" smtClean="0">
                  <a:solidFill>
                    <a:schemeClr val="tx1"/>
                  </a:solidFill>
                </a:rPr>
                <a:t>luminance matters</a:t>
              </a:r>
              <a:endParaRPr lang="en-US" sz="2600" i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98358" y="1285860"/>
            <a:ext cx="3416452" cy="2049871"/>
            <a:chOff x="198923" y="967"/>
            <a:chExt cx="3416452" cy="2049871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0" name="Rectangle 19"/>
            <p:cNvSpPr/>
            <p:nvPr/>
          </p:nvSpPr>
          <p:spPr>
            <a:xfrm>
              <a:off x="198923" y="967"/>
              <a:ext cx="3416452" cy="2049871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198923" y="967"/>
              <a:ext cx="3416452" cy="20498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b="1" kern="1200" dirty="0" smtClean="0">
                  <a:solidFill>
                    <a:schemeClr val="tx1"/>
                  </a:solidFill>
                </a:rPr>
                <a:t>High-Luminance</a:t>
              </a:r>
              <a:br>
                <a:rPr lang="en-US" sz="2700" b="1" kern="1200" dirty="0" smtClean="0">
                  <a:solidFill>
                    <a:schemeClr val="tx1"/>
                  </a:solidFill>
                </a:rPr>
              </a:br>
              <a:r>
                <a:rPr lang="en-US" sz="2700" b="1" kern="1200" dirty="0" smtClean="0">
                  <a:solidFill>
                    <a:schemeClr val="tx1"/>
                  </a:solidFill>
                </a:rPr>
                <a:t>Experiments</a:t>
              </a:r>
            </a:p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i="1" kern="1200" dirty="0" smtClean="0">
                  <a:solidFill>
                    <a:schemeClr val="tx1"/>
                  </a:solidFill>
                </a:rPr>
                <a:t>Evidence that absolute</a:t>
              </a:r>
              <a:br>
                <a:rPr lang="en-US" sz="2600" i="1" kern="1200" dirty="0" smtClean="0">
                  <a:solidFill>
                    <a:schemeClr val="tx1"/>
                  </a:solidFill>
                </a:rPr>
              </a:br>
              <a:r>
                <a:rPr lang="en-US" sz="2600" i="1" kern="1200" dirty="0" smtClean="0">
                  <a:solidFill>
                    <a:schemeClr val="tx1"/>
                  </a:solidFill>
                </a:rPr>
                <a:t>luminance matters</a:t>
              </a:r>
              <a:endParaRPr lang="en-US" sz="2600" i="1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Contribution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/>
              <a:pPr>
                <a:defRPr/>
              </a:pPr>
              <a:t>13</a:t>
            </a:fld>
            <a:endParaRPr lang="en-US" altLang="ko-KR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3409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/>
              <a:pPr>
                <a:defRPr/>
              </a:pPr>
              <a:t>14</a:t>
            </a:fld>
            <a:endParaRPr lang="en-US" altLang="ko-KR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1910935" y="1142984"/>
          <a:ext cx="5322131" cy="5286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xmlns:p14="http://schemas.microsoft.com/office/powerpoint/2010/main" advTm="5063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 descr="Z:\research\talks\2009\XLRCAM\figs\IMG_3391cropped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11812" y="1590879"/>
            <a:ext cx="4349500" cy="457096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High-Luminance Display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871521"/>
            <a:ext cx="4598990" cy="5834079"/>
          </a:xfrm>
        </p:spPr>
        <p:txBody>
          <a:bodyPr/>
          <a:lstStyle/>
          <a:p>
            <a:r>
              <a:rPr lang="en-US" dirty="0" smtClean="0"/>
              <a:t>We require</a:t>
            </a:r>
          </a:p>
          <a:p>
            <a:pPr lvl="1"/>
            <a:r>
              <a:rPr lang="en-GB" dirty="0" smtClean="0"/>
              <a:t>Controllable </a:t>
            </a:r>
            <a:r>
              <a:rPr lang="en-GB" dirty="0" smtClean="0">
                <a:solidFill>
                  <a:srgbClr val="FFC000"/>
                </a:solidFill>
              </a:rPr>
              <a:t>high-luminance</a:t>
            </a:r>
            <a:r>
              <a:rPr lang="en-GB" dirty="0" smtClean="0"/>
              <a:t> viewing environment</a:t>
            </a:r>
          </a:p>
          <a:p>
            <a:pPr lvl="1"/>
            <a:r>
              <a:rPr lang="en-GB" dirty="0" err="1" smtClean="0">
                <a:solidFill>
                  <a:srgbClr val="FFC000"/>
                </a:solidFill>
              </a:rPr>
              <a:t>Photopic</a:t>
            </a:r>
            <a:r>
              <a:rPr lang="en-GB" dirty="0" smtClean="0"/>
              <a:t> luminance range</a:t>
            </a:r>
          </a:p>
          <a:p>
            <a:endParaRPr lang="en-US" dirty="0" smtClean="0"/>
          </a:p>
          <a:p>
            <a:r>
              <a:rPr lang="en-US" dirty="0" smtClean="0"/>
              <a:t>Available </a:t>
            </a:r>
            <a:r>
              <a:rPr lang="en-GB" dirty="0" smtClean="0"/>
              <a:t>HDR display</a:t>
            </a:r>
          </a:p>
          <a:p>
            <a:pPr lvl="1"/>
            <a:r>
              <a:rPr lang="en-GB" dirty="0" smtClean="0"/>
              <a:t>≤ </a:t>
            </a:r>
            <a:r>
              <a:rPr lang="en-GB" dirty="0" smtClean="0">
                <a:sym typeface="Symbol"/>
              </a:rPr>
              <a:t>4,000cd/m</a:t>
            </a:r>
            <a:r>
              <a:rPr lang="en-GB" baseline="30000" dirty="0" smtClean="0">
                <a:sym typeface="Symbol"/>
              </a:rPr>
              <a:t>2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00B0F0"/>
                </a:solidFill>
              </a:rPr>
              <a:t>[Dolby 2008]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Do not require</a:t>
            </a:r>
          </a:p>
          <a:p>
            <a:pPr lvl="1"/>
            <a:r>
              <a:rPr lang="en-GB" dirty="0" smtClean="0">
                <a:solidFill>
                  <a:srgbClr val="FFC000"/>
                </a:solidFill>
              </a:rPr>
              <a:t>High contrast resolution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>
                <a:latin typeface="+mn-lt"/>
              </a:rPr>
              <a:pPr>
                <a:defRPr/>
              </a:pPr>
              <a:t>15</a:t>
            </a:fld>
            <a:endParaRPr lang="en-US" altLang="ko-KR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 rot="1262329">
            <a:off x="4558769" y="5560233"/>
            <a:ext cx="321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dirty="0" smtClean="0">
                <a:solidFill>
                  <a:srgbClr val="FFC000"/>
                </a:solidFill>
                <a:latin typeface="+mn-lt"/>
              </a:rPr>
              <a:t>Max. 16,860</a:t>
            </a:r>
            <a:r>
              <a:rPr lang="en-GB" dirty="0" err="1" smtClean="0">
                <a:solidFill>
                  <a:srgbClr val="FFC000"/>
                </a:solidFill>
                <a:latin typeface="+mn-lt"/>
                <a:sym typeface="Symbol"/>
              </a:rPr>
              <a:t>cd</a:t>
            </a:r>
            <a:r>
              <a:rPr lang="en-GB" dirty="0" smtClean="0">
                <a:solidFill>
                  <a:srgbClr val="FFC000"/>
                </a:solidFill>
                <a:latin typeface="+mn-lt"/>
                <a:sym typeface="Symbol"/>
              </a:rPr>
              <a:t>/m</a:t>
            </a:r>
            <a:r>
              <a:rPr lang="en-GB" baseline="30000" dirty="0" smtClean="0">
                <a:solidFill>
                  <a:srgbClr val="FFC000"/>
                </a:solidFill>
                <a:latin typeface="+mn-lt"/>
                <a:sym typeface="Symbol"/>
              </a:rPr>
              <a:t>2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5964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High-Luminance Display</a:t>
            </a:r>
            <a:endParaRPr lang="en-US" dirty="0"/>
          </a:p>
        </p:txBody>
      </p:sp>
      <p:pic>
        <p:nvPicPr>
          <p:cNvPr id="9" name="Picture 8" descr="IMG_3380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00364" y="1071546"/>
            <a:ext cx="6000793" cy="5429288"/>
          </a:xfrm>
          <a:prstGeom prst="rect">
            <a:avLst/>
          </a:prstGeom>
        </p:spPr>
      </p:pic>
      <p:pic>
        <p:nvPicPr>
          <p:cNvPr id="183298" name="Picture 2" descr="Z:\research\talks\2009\XLRCAM\figs\IMG_0349-2cropp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3857628"/>
            <a:ext cx="2800371" cy="2595183"/>
          </a:xfrm>
          <a:prstGeom prst="rect">
            <a:avLst/>
          </a:prstGeom>
          <a:noFill/>
        </p:spPr>
      </p:pic>
      <p:pic>
        <p:nvPicPr>
          <p:cNvPr id="183301" name="Picture 5" descr="Z:\research\talks\2009\XLRCAM\figs\HDRDisplay_colorchart_cropped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" y="928670"/>
            <a:ext cx="2905450" cy="232707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42876" y="2837754"/>
            <a:ext cx="3000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FFC000"/>
                </a:solidFill>
                <a:latin typeface="+mn-lt"/>
              </a:rPr>
              <a:t>LCD Panel</a:t>
            </a:r>
          </a:p>
          <a:p>
            <a:pPr algn="ctr"/>
            <a:r>
              <a:rPr lang="en-GB" sz="2000" b="0" dirty="0" smtClean="0">
                <a:solidFill>
                  <a:srgbClr val="FFC000"/>
                </a:solidFill>
                <a:latin typeface="+mn-lt"/>
              </a:rPr>
              <a:t>(</a:t>
            </a:r>
            <a:r>
              <a:rPr lang="en-GB" sz="2000" b="0" dirty="0" smtClean="0">
                <a:solidFill>
                  <a:srgbClr val="FFC000"/>
                </a:solidFill>
                <a:latin typeface="Calibri"/>
                <a:sym typeface="Symbol"/>
              </a:rPr>
              <a:t>≤ </a:t>
            </a:r>
            <a:r>
              <a:rPr lang="en-GB" sz="2000" b="0" dirty="0" smtClean="0">
                <a:solidFill>
                  <a:srgbClr val="FFC000"/>
                </a:solidFill>
                <a:latin typeface="+mn-lt"/>
              </a:rPr>
              <a:t>2,241</a:t>
            </a:r>
            <a:r>
              <a:rPr kumimoji="0" lang="en-GB" sz="2000" b="0" dirty="0" smtClean="0">
                <a:solidFill>
                  <a:srgbClr val="FFC000"/>
                </a:solidFill>
                <a:latin typeface="+mn-lt"/>
              </a:rPr>
              <a:t>cd/m</a:t>
            </a:r>
            <a:r>
              <a:rPr kumimoji="0" lang="en-GB" sz="2000" b="0" baseline="30000" dirty="0" smtClean="0">
                <a:solidFill>
                  <a:srgbClr val="FFC000"/>
                </a:solidFill>
                <a:latin typeface="+mn-lt"/>
              </a:rPr>
              <a:t>2</a:t>
            </a:r>
            <a:r>
              <a:rPr kumimoji="0" lang="en-GB" sz="2000" b="0" dirty="0" smtClean="0">
                <a:solidFill>
                  <a:srgbClr val="FFC000"/>
                </a:solidFill>
                <a:latin typeface="+mn-lt"/>
              </a:rPr>
              <a:t>)</a:t>
            </a:r>
            <a:endParaRPr lang="en-GB" sz="2000" b="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844" y="6027027"/>
            <a:ext cx="2928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FFC000"/>
                </a:solidFill>
                <a:latin typeface="+mn-lt"/>
              </a:rPr>
              <a:t>Transparencies</a:t>
            </a:r>
          </a:p>
          <a:p>
            <a:pPr algn="ctr"/>
            <a:r>
              <a:rPr lang="en-GB" sz="2000" b="0" dirty="0" smtClean="0">
                <a:solidFill>
                  <a:srgbClr val="FFC000"/>
                </a:solidFill>
                <a:latin typeface="+mn-lt"/>
              </a:rPr>
              <a:t>(</a:t>
            </a:r>
            <a:r>
              <a:rPr lang="en-GB" sz="2000" b="0" dirty="0" smtClean="0">
                <a:solidFill>
                  <a:srgbClr val="FFC000"/>
                </a:solidFill>
                <a:latin typeface="Calibri"/>
                <a:sym typeface="Symbol"/>
              </a:rPr>
              <a:t>≤ </a:t>
            </a:r>
            <a:r>
              <a:rPr lang="en-GB" sz="2000" b="0" dirty="0" smtClean="0">
                <a:solidFill>
                  <a:srgbClr val="FFC000"/>
                </a:solidFill>
                <a:latin typeface="+mn-lt"/>
              </a:rPr>
              <a:t>16,860</a:t>
            </a:r>
            <a:r>
              <a:rPr kumimoji="0" lang="en-GB" sz="2000" b="0" dirty="0" smtClean="0">
                <a:solidFill>
                  <a:srgbClr val="FFC000"/>
                </a:solidFill>
                <a:latin typeface="+mn-lt"/>
              </a:rPr>
              <a:t>cd/m</a:t>
            </a:r>
            <a:r>
              <a:rPr kumimoji="0" lang="en-GB" sz="2000" b="0" baseline="30000" dirty="0" smtClean="0">
                <a:solidFill>
                  <a:srgbClr val="FFC000"/>
                </a:solidFill>
                <a:latin typeface="+mn-lt"/>
              </a:rPr>
              <a:t>2</a:t>
            </a:r>
            <a:r>
              <a:rPr kumimoji="0" lang="en-GB" sz="2000" b="0" dirty="0" smtClean="0">
                <a:solidFill>
                  <a:srgbClr val="FFC000"/>
                </a:solidFill>
                <a:latin typeface="+mn-lt"/>
              </a:rPr>
              <a:t>)</a:t>
            </a:r>
            <a:endParaRPr lang="en-GB" sz="2000" b="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4" name="Left Arrow 13"/>
          <p:cNvSpPr/>
          <p:nvPr/>
        </p:nvSpPr>
        <p:spPr bwMode="auto">
          <a:xfrm rot="16200000">
            <a:off x="4572000" y="2000240"/>
            <a:ext cx="1357322" cy="1214446"/>
          </a:xfrm>
          <a:prstGeom prst="leftArrow">
            <a:avLst>
              <a:gd name="adj1" fmla="val 50000"/>
              <a:gd name="adj2" fmla="val 52177"/>
            </a:avLst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0"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5" name="Left Arrow 14"/>
          <p:cNvSpPr/>
          <p:nvPr/>
        </p:nvSpPr>
        <p:spPr bwMode="auto">
          <a:xfrm rot="16200000">
            <a:off x="5929322" y="2786058"/>
            <a:ext cx="1357322" cy="1214446"/>
          </a:xfrm>
          <a:prstGeom prst="leftArrow">
            <a:avLst>
              <a:gd name="adj1" fmla="val 50000"/>
              <a:gd name="adj2" fmla="val 52177"/>
            </a:avLst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0"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4214810" y="1285860"/>
            <a:ext cx="3643338" cy="500066"/>
          </a:xfrm>
          <a:prstGeom prst="roundRect">
            <a:avLst/>
          </a:prstGeom>
          <a:solidFill>
            <a:srgbClr val="FFCC00"/>
          </a:solidFill>
          <a:ln w="25400">
            <a:solidFill>
              <a:srgbClr val="C00000"/>
            </a:solidFill>
            <a:round/>
            <a:headEnd/>
            <a:tailEnd/>
          </a:ln>
        </p:spPr>
        <p:txBody>
          <a:bodyPr lIns="91422" tIns="45711" rIns="91422" bIns="45711" rtlCol="0" anchor="ctr"/>
          <a:lstStyle/>
          <a:p>
            <a:pPr algn="ctr"/>
            <a:r>
              <a:rPr lang="en-US" sz="2000" dirty="0" smtClean="0">
                <a:latin typeface="+mn-lt"/>
                <a:cs typeface="Arial" pitchFamily="34" charset="0"/>
              </a:rPr>
              <a:t>HMI Bulbs 400W (X2)</a:t>
            </a:r>
            <a:endParaRPr lang="en-US" sz="2000" dirty="0">
              <a:latin typeface="+mn-lt"/>
              <a:cs typeface="Arial" pitchFamily="34" charset="0"/>
            </a:endParaRPr>
          </a:p>
        </p:txBody>
      </p:sp>
      <p:sp>
        <p:nvSpPr>
          <p:cNvPr id="19" name="Left Arrow 18"/>
          <p:cNvSpPr/>
          <p:nvPr/>
        </p:nvSpPr>
        <p:spPr bwMode="auto">
          <a:xfrm rot="16200000">
            <a:off x="4607719" y="2786058"/>
            <a:ext cx="1357322" cy="1214446"/>
          </a:xfrm>
          <a:prstGeom prst="leftArrow">
            <a:avLst>
              <a:gd name="adj1" fmla="val 50000"/>
              <a:gd name="adj2" fmla="val 52177"/>
            </a:avLst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0"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3714744" y="2143116"/>
            <a:ext cx="3143272" cy="500066"/>
          </a:xfrm>
          <a:prstGeom prst="roundRect">
            <a:avLst/>
          </a:prstGeom>
          <a:solidFill>
            <a:srgbClr val="FFCC00"/>
          </a:solidFill>
          <a:ln w="25400">
            <a:solidFill>
              <a:srgbClr val="C00000"/>
            </a:solidFill>
            <a:round/>
            <a:headEnd/>
            <a:tailEnd/>
          </a:ln>
        </p:spPr>
        <p:txBody>
          <a:bodyPr lIns="91422" tIns="45711" rIns="91422" bIns="45711" rtlCol="0" anchor="ctr"/>
          <a:lstStyle/>
          <a:p>
            <a:pPr algn="ctr"/>
            <a:r>
              <a:rPr lang="en-US" sz="2000" dirty="0" smtClean="0">
                <a:latin typeface="+mn-lt"/>
                <a:cs typeface="Arial" pitchFamily="34" charset="0"/>
              </a:rPr>
              <a:t>UV Filter &amp; Fire Glass</a:t>
            </a:r>
            <a:endParaRPr lang="en-US" sz="2000" dirty="0">
              <a:latin typeface="+mn-lt"/>
              <a:cs typeface="Arial" pitchFamily="34" charset="0"/>
            </a:endParaRPr>
          </a:p>
        </p:txBody>
      </p:sp>
      <p:sp>
        <p:nvSpPr>
          <p:cNvPr id="21" name="Left Arrow 20"/>
          <p:cNvSpPr/>
          <p:nvPr/>
        </p:nvSpPr>
        <p:spPr bwMode="auto">
          <a:xfrm rot="16200000">
            <a:off x="5493539" y="3714752"/>
            <a:ext cx="1357322" cy="1214446"/>
          </a:xfrm>
          <a:prstGeom prst="leftArrow">
            <a:avLst>
              <a:gd name="adj1" fmla="val 50000"/>
              <a:gd name="adj2" fmla="val 52177"/>
            </a:avLst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0"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3" name="Left Arrow 22"/>
          <p:cNvSpPr/>
          <p:nvPr/>
        </p:nvSpPr>
        <p:spPr bwMode="auto">
          <a:xfrm rot="16200000">
            <a:off x="4107653" y="3929066"/>
            <a:ext cx="1357322" cy="1214446"/>
          </a:xfrm>
          <a:prstGeom prst="leftArrow">
            <a:avLst>
              <a:gd name="adj1" fmla="val 50000"/>
              <a:gd name="adj2" fmla="val 52177"/>
            </a:avLst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0"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3962400" y="3071810"/>
            <a:ext cx="4419600" cy="509590"/>
          </a:xfrm>
          <a:prstGeom prst="roundRect">
            <a:avLst/>
          </a:prstGeom>
          <a:solidFill>
            <a:srgbClr val="FFCC00"/>
          </a:solidFill>
          <a:ln w="25400">
            <a:solidFill>
              <a:srgbClr val="C00000"/>
            </a:solidFill>
            <a:round/>
            <a:headEnd/>
            <a:tailEnd/>
          </a:ln>
        </p:spPr>
        <p:txBody>
          <a:bodyPr lIns="91422" tIns="45711" rIns="91422" bIns="45711" rtlCol="0" anchor="ctr"/>
          <a:lstStyle/>
          <a:p>
            <a:pPr algn="ctr"/>
            <a:r>
              <a:rPr lang="en-US" sz="2000" dirty="0" smtClean="0">
                <a:latin typeface="+mn-lt"/>
                <a:cs typeface="Arial" pitchFamily="34" charset="0"/>
              </a:rPr>
              <a:t>Neutral Density &amp; Color Control Filter</a:t>
            </a:r>
            <a:endParaRPr lang="en-US" sz="2000" dirty="0">
              <a:latin typeface="+mn-lt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3428992" y="3214686"/>
            <a:ext cx="2714644" cy="500066"/>
          </a:xfrm>
          <a:prstGeom prst="roundRect">
            <a:avLst/>
          </a:prstGeom>
          <a:solidFill>
            <a:srgbClr val="FFCC00"/>
          </a:solidFill>
          <a:ln w="25400">
            <a:solidFill>
              <a:srgbClr val="C00000"/>
            </a:solidFill>
            <a:round/>
            <a:headEnd/>
            <a:tailEnd/>
          </a:ln>
        </p:spPr>
        <p:txBody>
          <a:bodyPr lIns="91422" tIns="45711" rIns="91422" bIns="45711" rtlCol="0" anchor="ctr"/>
          <a:lstStyle/>
          <a:p>
            <a:pPr algn="ctr"/>
            <a:r>
              <a:rPr lang="en-US" sz="2000" dirty="0" smtClean="0">
                <a:latin typeface="+mn-lt"/>
                <a:cs typeface="Arial" pitchFamily="34" charset="0"/>
              </a:rPr>
              <a:t>LCD or Transparencies</a:t>
            </a:r>
            <a:endParaRPr lang="en-US" sz="2000" dirty="0">
              <a:latin typeface="+mn-lt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 rot="1800000">
            <a:off x="5286746" y="5643897"/>
            <a:ext cx="2108611" cy="415898"/>
          </a:xfrm>
          <a:prstGeom prst="roundRect">
            <a:avLst/>
          </a:prstGeom>
          <a:noFill/>
          <a:ln w="25400">
            <a:solidFill>
              <a:srgbClr val="FFC000"/>
            </a:solidFill>
            <a:prstDash val="sysDash"/>
            <a:round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91422" tIns="45711" rIns="91422" bIns="45711" rtlCol="0" anchor="ctr"/>
          <a:lstStyle/>
          <a:p>
            <a:pPr algn="ctr"/>
            <a:endParaRPr lang="en-US" sz="2000" dirty="0">
              <a:latin typeface="+mn-lt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 rot="1800000">
            <a:off x="5358862" y="5142558"/>
            <a:ext cx="2107885" cy="415898"/>
          </a:xfrm>
          <a:prstGeom prst="roundRect">
            <a:avLst/>
          </a:prstGeom>
          <a:noFill/>
          <a:ln w="25400">
            <a:solidFill>
              <a:srgbClr val="FFC000"/>
            </a:solidFill>
            <a:prstDash val="sysDash"/>
            <a:round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91422" tIns="45711" rIns="91422" bIns="45711" rtlCol="0" anchor="ctr"/>
          <a:lstStyle/>
          <a:p>
            <a:pPr algn="ctr"/>
            <a:endParaRPr lang="en-US" sz="2000" dirty="0">
              <a:latin typeface="+mn-lt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>
                <a:latin typeface="+mn-lt"/>
              </a:rPr>
              <a:pPr>
                <a:defRPr/>
              </a:pPr>
              <a:t>16</a:t>
            </a:fld>
            <a:endParaRPr lang="en-US" altLang="ko-KR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5765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3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2" grpId="0" animBg="1"/>
      <p:bldP spid="22" grpId="1" animBg="1"/>
      <p:bldP spid="24" grpId="0" animBg="1"/>
      <p:bldP spid="24" grpId="1" animBg="1"/>
      <p:bldP spid="18" grpId="0" animBg="1"/>
      <p:bldP spid="18" grpId="1" animBg="1"/>
      <p:bldP spid="25" grpId="0" animBg="1"/>
      <p:bldP spid="2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p1_maincolo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215" y="0"/>
            <a:ext cx="9001570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 descr="step2_referencewhi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215" y="0"/>
            <a:ext cx="9001570" cy="6857999"/>
          </a:xfrm>
          <a:prstGeom prst="rect">
            <a:avLst/>
          </a:prstGeom>
        </p:spPr>
      </p:pic>
      <p:pic>
        <p:nvPicPr>
          <p:cNvPr id="6" name="Picture 5" descr="step3_referencecolorfulnes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215" y="0"/>
            <a:ext cx="9001570" cy="6857999"/>
          </a:xfrm>
          <a:prstGeom prst="rect">
            <a:avLst/>
          </a:prstGeom>
        </p:spPr>
      </p:pic>
      <p:pic>
        <p:nvPicPr>
          <p:cNvPr id="7" name="Picture 6" descr="step4_enternumber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215" y="0"/>
            <a:ext cx="9001570" cy="6858000"/>
          </a:xfrm>
          <a:prstGeom prst="rect">
            <a:avLst/>
          </a:prstGeom>
        </p:spPr>
      </p:pic>
      <p:pic>
        <p:nvPicPr>
          <p:cNvPr id="8" name="Picture 7" descr="step5_decolatingcolors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215" y="0"/>
            <a:ext cx="900157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44125C-81F7-430F-AA27-642100E11BD5}" type="slidenum">
              <a:rPr lang="ko-KR" altLang="en-US" smtClean="0">
                <a:latin typeface="+mn-lt"/>
              </a:rPr>
              <a:pPr>
                <a:defRPr/>
              </a:pPr>
              <a:t>17</a:t>
            </a:fld>
            <a:endParaRPr lang="en-US" altLang="ko-KR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14744" y="2500306"/>
            <a:ext cx="187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Color Sample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43240" y="4214818"/>
            <a:ext cx="1464311" cy="718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n-lt"/>
              </a:rPr>
              <a:t>Reference</a:t>
            </a:r>
          </a:p>
          <a:p>
            <a:pPr algn="ctr">
              <a:lnSpc>
                <a:spcPts val="2000"/>
              </a:lnSpc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White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57686" y="4214818"/>
            <a:ext cx="1768433" cy="718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n-lt"/>
              </a:rPr>
              <a:t>Reference</a:t>
            </a:r>
          </a:p>
          <a:p>
            <a:pPr algn="ctr">
              <a:lnSpc>
                <a:spcPts val="2000"/>
              </a:lnSpc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Colorfulness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14678" y="1428736"/>
            <a:ext cx="2780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Enter Numbers Here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3143240" y="1857364"/>
            <a:ext cx="2928958" cy="1143008"/>
          </a:xfrm>
          <a:prstGeom prst="roundRect">
            <a:avLst/>
          </a:prstGeom>
          <a:noFill/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algn="ctr" latinLnBrk="0">
              <a:spcBef>
                <a:spcPct val="20000"/>
              </a:spcBef>
            </a:pPr>
            <a:endParaRPr kumimoji="0" lang="en-US" sz="2000" b="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>
                <a:latin typeface="+mn-lt"/>
              </a:rPr>
              <a:pPr>
                <a:defRPr/>
              </a:pPr>
              <a:t>18</a:t>
            </a:fld>
            <a:endParaRPr lang="en-US" altLang="ko-KR" dirty="0">
              <a:latin typeface="+mn-lt"/>
            </a:endParaRPr>
          </a:p>
        </p:txBody>
      </p:sp>
      <p:pic>
        <p:nvPicPr>
          <p:cNvPr id="6" name="Picture 7" descr="Z:\research\papers\2009\SIG09_HDRCAM\figs\user-lc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000240"/>
            <a:ext cx="4786599" cy="2871279"/>
          </a:xfrm>
          <a:prstGeom prst="rect">
            <a:avLst/>
          </a:prstGeom>
          <a:noFill/>
        </p:spPr>
      </p:pic>
      <p:pic>
        <p:nvPicPr>
          <p:cNvPr id="7" name="Picture 8" descr="Z:\research\papers\2009\SIG09_HDRCAM\figs\user-transparencies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21447089">
            <a:off x="5267449" y="2363123"/>
            <a:ext cx="3523511" cy="244009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928662" y="5715016"/>
            <a:ext cx="2930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dirty="0" smtClean="0">
                <a:solidFill>
                  <a:schemeClr val="bg1"/>
                </a:solidFill>
              </a:rPr>
              <a:t>LCD Panel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14942" y="5715016"/>
            <a:ext cx="314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dirty="0" smtClean="0">
                <a:solidFill>
                  <a:schemeClr val="bg1"/>
                </a:solidFill>
              </a:rPr>
              <a:t>Transparency</a:t>
            </a:r>
          </a:p>
        </p:txBody>
      </p:sp>
      <p:sp>
        <p:nvSpPr>
          <p:cNvPr id="9" name="Flowchart: Alternate Process 8"/>
          <p:cNvSpPr/>
          <p:nvPr/>
        </p:nvSpPr>
        <p:spPr bwMode="auto">
          <a:xfrm>
            <a:off x="321439" y="3214686"/>
            <a:ext cx="8501122" cy="3429024"/>
          </a:xfrm>
          <a:prstGeom prst="flowChartAlternateProcess">
            <a:avLst/>
          </a:prstGeom>
          <a:solidFill>
            <a:srgbClr val="FFC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latinLnBrk="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b="0" dirty="0" smtClean="0"/>
              <a:t>19 phases – 40 colors each</a:t>
            </a:r>
          </a:p>
          <a:p>
            <a:pPr marL="342900" indent="-342900" latinLnBrk="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b="0" dirty="0" smtClean="0"/>
              <a:t>Variations of viewing conditions:</a:t>
            </a:r>
          </a:p>
          <a:p>
            <a:pPr marL="800100" lvl="1" indent="-342900" latinLnBrk="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b="0" dirty="0" smtClean="0"/>
              <a:t>luminance level </a:t>
            </a:r>
            <a:r>
              <a:rPr lang="en-GB" b="0" dirty="0" smtClean="0"/>
              <a:t>(</a:t>
            </a:r>
            <a:r>
              <a:rPr lang="en-GB" b="0" dirty="0" smtClean="0">
                <a:solidFill>
                  <a:srgbClr val="FF0000"/>
                </a:solidFill>
              </a:rPr>
              <a:t>≤16,860</a:t>
            </a:r>
            <a:r>
              <a:rPr kumimoji="0" lang="en-GB" b="0" dirty="0" smtClean="0">
                <a:solidFill>
                  <a:srgbClr val="FF0000"/>
                </a:solidFill>
              </a:rPr>
              <a:t>cd/m</a:t>
            </a:r>
            <a:r>
              <a:rPr kumimoji="0" lang="en-GB" b="0" baseline="30000" dirty="0" smtClean="0">
                <a:solidFill>
                  <a:srgbClr val="FF0000"/>
                </a:solidFill>
              </a:rPr>
              <a:t>2</a:t>
            </a:r>
            <a:r>
              <a:rPr kumimoji="0" lang="en-GB" b="0" dirty="0" smtClean="0"/>
              <a:t>)</a:t>
            </a:r>
            <a:r>
              <a:rPr kumimoji="0" lang="en-US" b="0" dirty="0" smtClean="0"/>
              <a:t>,</a:t>
            </a:r>
          </a:p>
          <a:p>
            <a:pPr marL="800100" lvl="1" indent="-342900" latinLnBrk="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b="0" dirty="0" smtClean="0"/>
              <a:t>background level, ambient luminance, and color temperature</a:t>
            </a:r>
          </a:p>
          <a:p>
            <a:pPr marL="342900" indent="-342900" latinLnBrk="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b="0" dirty="0" smtClean="0"/>
              <a:t>Six trained color-normal expert observers  (10h)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5242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871521"/>
            <a:ext cx="8489950" cy="2628917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Luminance</a:t>
            </a:r>
            <a:r>
              <a:rPr lang="en-US" dirty="0" smtClean="0"/>
              <a:t> dependency (Stevens &amp; Hunt effect)</a:t>
            </a:r>
          </a:p>
          <a:p>
            <a:pPr lvl="1"/>
            <a:r>
              <a:rPr lang="en-US" dirty="0" smtClean="0"/>
              <a:t>Higher Luminance  </a:t>
            </a:r>
            <a:r>
              <a:rPr lang="en-US" dirty="0" smtClean="0">
                <a:sym typeface="Wingdings" pitchFamily="2" charset="2"/>
              </a:rPr>
              <a:t> higher lightness &amp; colorfulness</a:t>
            </a:r>
            <a:endParaRPr lang="en-US" dirty="0" smtClean="0"/>
          </a:p>
          <a:p>
            <a:r>
              <a:rPr lang="en-US" dirty="0" smtClean="0">
                <a:solidFill>
                  <a:srgbClr val="FFC000"/>
                </a:solidFill>
              </a:rPr>
              <a:t>Background</a:t>
            </a:r>
            <a:r>
              <a:rPr lang="en-US" dirty="0" smtClean="0"/>
              <a:t> dependency (Simultaneous Contrast)</a:t>
            </a:r>
          </a:p>
          <a:p>
            <a:pPr lvl="1"/>
            <a:r>
              <a:rPr lang="en-US" dirty="0" smtClean="0"/>
              <a:t>Brighter Background  </a:t>
            </a:r>
            <a:r>
              <a:rPr lang="en-US" dirty="0" smtClean="0">
                <a:sym typeface="Wingdings" pitchFamily="2" charset="2"/>
              </a:rPr>
              <a:t> lower lightness &amp; colorfulness</a:t>
            </a:r>
            <a:endParaRPr lang="en-US" dirty="0" smtClean="0"/>
          </a:p>
          <a:p>
            <a:r>
              <a:rPr lang="en-US" dirty="0" smtClean="0"/>
              <a:t>Qualitative comparisons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>
                <a:latin typeface="+mn-lt"/>
              </a:rPr>
              <a:pPr>
                <a:defRPr/>
              </a:pPr>
              <a:t>19</a:t>
            </a:fld>
            <a:endParaRPr lang="en-US" altLang="ko-KR" dirty="0">
              <a:latin typeface="+mn-lt"/>
            </a:endParaRPr>
          </a:p>
        </p:txBody>
      </p:sp>
      <p:graphicFrame>
        <p:nvGraphicFramePr>
          <p:cNvPr id="13" name="Chart 12"/>
          <p:cNvGraphicFramePr/>
          <p:nvPr/>
        </p:nvGraphicFramePr>
        <p:xfrm>
          <a:off x="928662" y="3357562"/>
          <a:ext cx="3280682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/>
          <p:cNvGraphicFramePr/>
          <p:nvPr/>
        </p:nvGraphicFramePr>
        <p:xfrm>
          <a:off x="4643438" y="3357562"/>
          <a:ext cx="3280682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/>
          <p:cNvGraphicFramePr/>
          <p:nvPr/>
        </p:nvGraphicFramePr>
        <p:xfrm>
          <a:off x="928662" y="3357562"/>
          <a:ext cx="3280682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Chart 19"/>
          <p:cNvGraphicFramePr/>
          <p:nvPr/>
        </p:nvGraphicFramePr>
        <p:xfrm>
          <a:off x="4643438" y="3357562"/>
          <a:ext cx="3280682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Chart 16"/>
          <p:cNvGraphicFramePr/>
          <p:nvPr/>
        </p:nvGraphicFramePr>
        <p:xfrm>
          <a:off x="928662" y="3357562"/>
          <a:ext cx="3280682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9" name="Chart 18"/>
          <p:cNvGraphicFramePr/>
          <p:nvPr/>
        </p:nvGraphicFramePr>
        <p:xfrm>
          <a:off x="4643438" y="3357562"/>
          <a:ext cx="3280682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custDataLst>
      <p:tags r:id="rId1"/>
    </p:custDataLst>
  </p:cSld>
  <p:clrMapOvr>
    <a:masterClrMapping/>
  </p:clrMapOvr>
  <p:transition xmlns:p14="http://schemas.microsoft.com/office/powerpoint/2010/main" advTm="9335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Graphic spid="14" grpId="0">
        <p:bldAsOne/>
      </p:bldGraphic>
      <p:bldGraphic spid="18" grpId="0">
        <p:bldAsOne/>
      </p:bldGraphic>
      <p:bldGraphic spid="20" grpId="0">
        <p:bldAsOne/>
      </p:bldGraphic>
      <p:bldGraphic spid="17" grpId="0">
        <p:bldAsOne/>
      </p:bldGraphic>
      <p:bldGraphic spid="19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 noChangeAspect="1"/>
          </p:cNvGraphicFramePr>
          <p:nvPr/>
        </p:nvGraphicFramePr>
        <p:xfrm>
          <a:off x="432000" y="1224246"/>
          <a:ext cx="8280000" cy="5633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Advances in Display Technology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>
                <a:latin typeface="+mn-lt"/>
              </a:rPr>
              <a:pPr>
                <a:defRPr/>
              </a:pPr>
              <a:t>2</a:t>
            </a:fld>
            <a:endParaRPr lang="en-US" altLang="ko-KR" dirty="0">
              <a:latin typeface="+mn-lt"/>
            </a:endParaRPr>
          </a:p>
        </p:txBody>
      </p:sp>
      <p:graphicFrame>
        <p:nvGraphicFramePr>
          <p:cNvPr id="15" name="Chart 14"/>
          <p:cNvGraphicFramePr>
            <a:graphicFrameLocks noChangeAspect="1"/>
          </p:cNvGraphicFramePr>
          <p:nvPr/>
        </p:nvGraphicFramePr>
        <p:xfrm>
          <a:off x="432000" y="1224246"/>
          <a:ext cx="8280000" cy="5633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/>
          <p:cNvGraphicFramePr>
            <a:graphicFrameLocks noChangeAspect="1"/>
          </p:cNvGraphicFramePr>
          <p:nvPr/>
        </p:nvGraphicFramePr>
        <p:xfrm>
          <a:off x="432000" y="1224246"/>
          <a:ext cx="8280000" cy="5633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/>
          <p:cNvGraphicFramePr>
            <a:graphicFrameLocks noChangeAspect="1"/>
          </p:cNvGraphicFramePr>
          <p:nvPr/>
        </p:nvGraphicFramePr>
        <p:xfrm>
          <a:off x="432000" y="1224246"/>
          <a:ext cx="8280000" cy="5633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8" name="Picture 17" descr="crt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428992" y="3857628"/>
            <a:ext cx="1149267" cy="1149267"/>
          </a:xfrm>
          <a:prstGeom prst="rect">
            <a:avLst/>
          </a:prstGeom>
          <a:noFill/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643306" y="3500438"/>
            <a:ext cx="743818" cy="4121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CRT</a:t>
            </a:r>
          </a:p>
        </p:txBody>
      </p:sp>
      <p:pic>
        <p:nvPicPr>
          <p:cNvPr id="23" name="Picture 22" descr="LCD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572000" y="3571876"/>
            <a:ext cx="1430993" cy="1073245"/>
          </a:xfrm>
          <a:prstGeom prst="rect">
            <a:avLst/>
          </a:prstGeom>
          <a:noFill/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5027150" y="3215322"/>
            <a:ext cx="743817" cy="4121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LCD</a:t>
            </a:r>
          </a:p>
        </p:txBody>
      </p:sp>
      <p:pic>
        <p:nvPicPr>
          <p:cNvPr id="25" name="Picture 13" descr="solar_s_front1_600_020309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857884" y="2857496"/>
            <a:ext cx="1283911" cy="928655"/>
          </a:xfrm>
          <a:prstGeom prst="rect">
            <a:avLst/>
          </a:prstGeom>
          <a:noFill/>
        </p:spPr>
      </p:pic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6072198" y="2500306"/>
            <a:ext cx="100013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 smtClean="0">
                <a:solidFill>
                  <a:schemeClr val="bg1"/>
                </a:solidFill>
                <a:latin typeface="+mn-lt"/>
              </a:rPr>
              <a:t>1</a:t>
            </a:r>
            <a:r>
              <a:rPr lang="en-GB" sz="2000" baseline="30000" dirty="0" smtClean="0">
                <a:solidFill>
                  <a:schemeClr val="bg1"/>
                </a:solidFill>
                <a:latin typeface="+mn-lt"/>
              </a:rPr>
              <a:t>st</a:t>
            </a:r>
            <a:r>
              <a:rPr lang="en-GB" sz="2000" dirty="0" smtClean="0">
                <a:solidFill>
                  <a:schemeClr val="bg1"/>
                </a:solidFill>
                <a:latin typeface="+mn-lt"/>
              </a:rPr>
              <a:t> HDR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7" name="Picture 26" descr="hdrdisplay2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5715008" y="857232"/>
            <a:ext cx="1554601" cy="1077717"/>
          </a:xfrm>
          <a:prstGeom prst="rect">
            <a:avLst/>
          </a:prstGeom>
          <a:noFill/>
        </p:spPr>
      </p:pic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7286644" y="928670"/>
            <a:ext cx="109744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 smtClean="0">
                <a:solidFill>
                  <a:schemeClr val="bg1"/>
                </a:solidFill>
                <a:latin typeface="+mn-lt"/>
              </a:rPr>
              <a:t>2</a:t>
            </a:r>
            <a:r>
              <a:rPr lang="en-GB" sz="2000" baseline="30000" dirty="0" smtClean="0">
                <a:solidFill>
                  <a:schemeClr val="bg1"/>
                </a:solidFill>
                <a:latin typeface="+mn-lt"/>
              </a:rPr>
              <a:t>nd</a:t>
            </a:r>
            <a:r>
              <a:rPr lang="en-GB" sz="2000" dirty="0" smtClean="0">
                <a:solidFill>
                  <a:schemeClr val="bg1"/>
                </a:solidFill>
                <a:latin typeface="+mn-lt"/>
              </a:rPr>
              <a:t> HDR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 advTm="1614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Graphic spid="16" grpId="0">
        <p:bldAsOne/>
      </p:bldGraphic>
      <p:bldGraphic spid="17" grpId="0">
        <p:bldAsOne/>
      </p:bldGraphic>
      <p:bldP spid="19" grpId="0"/>
      <p:bldP spid="24" grpId="0"/>
      <p:bldP spid="26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>
                <a:latin typeface="+mn-lt"/>
              </a:rPr>
              <a:pPr>
                <a:defRPr/>
              </a:pPr>
              <a:t>20</a:t>
            </a:fld>
            <a:endParaRPr lang="en-US" altLang="ko-KR" dirty="0">
              <a:latin typeface="+mn-lt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1910935" y="1142984"/>
          <a:ext cx="5322131" cy="5286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xmlns:p14="http://schemas.microsoft.com/office/powerpoint/2010/main" advTm="6656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Color Appearance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871521"/>
            <a:ext cx="4741866" cy="5834079"/>
          </a:xfrm>
        </p:spPr>
        <p:txBody>
          <a:bodyPr/>
          <a:lstStyle/>
          <a:p>
            <a:r>
              <a:rPr lang="en-US" dirty="0" smtClean="0"/>
              <a:t>Based on Zone Theory </a:t>
            </a:r>
            <a:br>
              <a:rPr lang="en-US" dirty="0" smtClean="0"/>
            </a:br>
            <a:r>
              <a:rPr lang="en-GB" sz="2400" dirty="0" smtClean="0">
                <a:solidFill>
                  <a:srgbClr val="00B0F0"/>
                </a:solidFill>
              </a:rPr>
              <a:t>[</a:t>
            </a:r>
            <a:r>
              <a:rPr lang="en-GB" sz="2400" dirty="0" err="1" smtClean="0">
                <a:solidFill>
                  <a:srgbClr val="00B0F0"/>
                </a:solidFill>
              </a:rPr>
              <a:t>Müller</a:t>
            </a:r>
            <a:r>
              <a:rPr lang="en-GB" sz="2400" dirty="0" smtClean="0">
                <a:solidFill>
                  <a:srgbClr val="00B0F0"/>
                </a:solidFill>
              </a:rPr>
              <a:t> 1930]</a:t>
            </a:r>
            <a:endParaRPr lang="en-GB" dirty="0" smtClean="0">
              <a:solidFill>
                <a:srgbClr val="00B0F0"/>
              </a:solidFill>
            </a:endParaRPr>
          </a:p>
          <a:p>
            <a:endParaRPr lang="en-GB" dirty="0" smtClean="0">
              <a:solidFill>
                <a:srgbClr val="00B0F0"/>
              </a:solidFill>
            </a:endParaRPr>
          </a:p>
          <a:p>
            <a:r>
              <a:rPr lang="en-GB" dirty="0" smtClean="0"/>
              <a:t>Input viewing conditions: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Chromatic Adaptation:</a:t>
            </a:r>
            <a:br>
              <a:rPr lang="en-GB" dirty="0" smtClean="0"/>
            </a:br>
            <a:r>
              <a:rPr lang="en-GB" dirty="0" smtClean="0"/>
              <a:t>adapting to reference white</a:t>
            </a:r>
          </a:p>
          <a:p>
            <a:endParaRPr lang="en-GB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/>
              <a:pPr>
                <a:defRPr/>
              </a:pPr>
              <a:t>21</a:t>
            </a:fld>
            <a:endParaRPr lang="en-US" altLang="ko-KR" dirty="0"/>
          </a:p>
        </p:txBody>
      </p:sp>
      <p:sp>
        <p:nvSpPr>
          <p:cNvPr id="5" name="Down Arrow Callout 4"/>
          <p:cNvSpPr/>
          <p:nvPr/>
        </p:nvSpPr>
        <p:spPr bwMode="auto">
          <a:xfrm>
            <a:off x="5214942" y="1071546"/>
            <a:ext cx="2372108" cy="714380"/>
          </a:xfrm>
          <a:prstGeom prst="downArrowCallout">
            <a:avLst>
              <a:gd name="adj1" fmla="val 25000"/>
              <a:gd name="adj2" fmla="val 25000"/>
              <a:gd name="adj3" fmla="val 41000"/>
              <a:gd name="adj4" fmla="val 64977"/>
            </a:avLst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Visible spectrum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5072066" y="3071810"/>
            <a:ext cx="2643206" cy="928694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376135" y="3214686"/>
            <a:ext cx="338873" cy="677745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X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6197672" y="3214686"/>
            <a:ext cx="338873" cy="677745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Y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7019209" y="3214686"/>
            <a:ext cx="338873" cy="677745"/>
          </a:xfrm>
          <a:prstGeom prst="roundRect">
            <a:avLst/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00892" y="4000504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FFC000"/>
                </a:solidFill>
                <a:latin typeface="+mn-lt"/>
              </a:rPr>
              <a:t>Absolute CIEXYZ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143636" y="1860753"/>
            <a:ext cx="491518" cy="500066"/>
            <a:chOff x="4572000" y="3214686"/>
            <a:chExt cx="1053253" cy="1071570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4572000" y="3214686"/>
              <a:ext cx="338873" cy="357190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4929190" y="3214686"/>
              <a:ext cx="338873" cy="357190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5286380" y="3214686"/>
              <a:ext cx="338873" cy="357190"/>
            </a:xfrm>
            <a:prstGeom prst="roundRect">
              <a:avLst/>
            </a:prstGeom>
            <a:solidFill>
              <a:srgbClr val="34DCBC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4572000" y="3571876"/>
              <a:ext cx="338873" cy="35719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4929190" y="3571876"/>
              <a:ext cx="338873" cy="357190"/>
            </a:xfrm>
            <a:prstGeom prst="roundRect">
              <a:avLst/>
            </a:prstGeom>
            <a:solidFill>
              <a:srgbClr val="00B05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5286380" y="3571876"/>
              <a:ext cx="338873" cy="357190"/>
            </a:xfrm>
            <a:prstGeom prst="roundRect">
              <a:avLst/>
            </a:prstGeom>
            <a:solidFill>
              <a:srgbClr val="6ED4EC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4572000" y="3929066"/>
              <a:ext cx="338873" cy="357190"/>
            </a:xfrm>
            <a:prstGeom prst="roundRect">
              <a:avLst/>
            </a:prstGeom>
            <a:solidFill>
              <a:srgbClr val="FFCC99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4929190" y="3929066"/>
              <a:ext cx="338873" cy="357190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5286380" y="3929066"/>
              <a:ext cx="338873" cy="357190"/>
            </a:xfrm>
            <a:prstGeom prst="roundRect">
              <a:avLst/>
            </a:prstGeom>
            <a:solidFill>
              <a:srgbClr val="0070C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643702" y="1785926"/>
            <a:ext cx="1882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solidFill>
                  <a:schemeClr val="bg1"/>
                </a:solidFill>
                <a:latin typeface="+mn-lt"/>
              </a:rPr>
              <a:t>CMF </a:t>
            </a:r>
          </a:p>
          <a:p>
            <a:r>
              <a:rPr lang="en-GB" sz="1800" b="0" dirty="0" smtClean="0">
                <a:solidFill>
                  <a:srgbClr val="00B0F0"/>
                </a:solidFill>
                <a:latin typeface="+mn-lt"/>
              </a:rPr>
              <a:t>[Judd &amp; </a:t>
            </a:r>
            <a:r>
              <a:rPr lang="en-GB" sz="1800" b="0" dirty="0" err="1" smtClean="0">
                <a:solidFill>
                  <a:srgbClr val="00B0F0"/>
                </a:solidFill>
                <a:latin typeface="+mn-lt"/>
              </a:rPr>
              <a:t>Vos</a:t>
            </a:r>
            <a:r>
              <a:rPr lang="en-GB" sz="1800" b="0" dirty="0" smtClean="0">
                <a:solidFill>
                  <a:srgbClr val="00B0F0"/>
                </a:solidFill>
                <a:latin typeface="+mn-lt"/>
              </a:rPr>
              <a:t> 1978]</a:t>
            </a:r>
            <a:endParaRPr lang="en-GB" sz="1800" b="0" dirty="0">
              <a:solidFill>
                <a:srgbClr val="00B0F0"/>
              </a:solidFill>
              <a:latin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85786" y="2928934"/>
            <a:ext cx="3071834" cy="928694"/>
            <a:chOff x="1142976" y="1785926"/>
            <a:chExt cx="3071834" cy="928694"/>
          </a:xfrm>
        </p:grpSpPr>
        <p:sp>
          <p:nvSpPr>
            <p:cNvPr id="26" name="Rounded Rectangle 25"/>
            <p:cNvSpPr/>
            <p:nvPr/>
          </p:nvSpPr>
          <p:spPr bwMode="auto">
            <a:xfrm>
              <a:off x="3000364" y="1928802"/>
              <a:ext cx="338873" cy="677745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bg2">
                    <a:lumMod val="60000"/>
                    <a:lumOff val="40000"/>
                  </a:schemeClr>
                </a:gs>
                <a:gs pos="62000">
                  <a:schemeClr val="bg2">
                    <a:lumMod val="75000"/>
                  </a:schemeClr>
                </a:gs>
                <a:gs pos="88000">
                  <a:schemeClr val="bg2">
                    <a:lumMod val="50000"/>
                  </a:schemeClr>
                </a:gs>
              </a:gsLst>
              <a:lin ang="5400000" scaled="0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sz="20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L</a:t>
              </a:r>
              <a:r>
                <a:rPr kumimoji="0" lang="en-GB" sz="200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a</a:t>
              </a: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1357290" y="1928802"/>
              <a:ext cx="338873" cy="677745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90000">
                  <a:srgbClr val="FF0000"/>
                </a:gs>
              </a:gsLst>
              <a:lin ang="5400000" scaled="0"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sz="200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X</a:t>
              </a:r>
              <a:r>
                <a:rPr kumimoji="0" lang="en-GB" sz="2000" i="0" u="none" strike="noStrike" cap="none" normalizeH="0" baseline="-25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w</a:t>
              </a:r>
              <a:endParaRPr kumimoji="0" lang="en-GB" sz="200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8" name="Rounded Rectangle 27"/>
            <p:cNvSpPr/>
            <p:nvPr/>
          </p:nvSpPr>
          <p:spPr bwMode="auto">
            <a:xfrm>
              <a:off x="1857356" y="1928802"/>
              <a:ext cx="338873" cy="677745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90000">
                  <a:srgbClr val="00B050"/>
                </a:gs>
              </a:gsLst>
              <a:lin ang="5400000" scaled="0"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indent="-342900" algn="ctr" latinLnBrk="0">
                <a:spcBef>
                  <a:spcPct val="20000"/>
                </a:spcBef>
              </a:pPr>
              <a:r>
                <a:rPr kumimoji="0" lang="en-GB" sz="2000" dirty="0" err="1" smtClean="0">
                  <a:latin typeface="+mn-lt"/>
                </a:rPr>
                <a:t>Y</a:t>
              </a:r>
              <a:r>
                <a:rPr kumimoji="0" lang="en-GB" sz="2000" baseline="-25000" dirty="0" err="1" smtClean="0">
                  <a:latin typeface="+mn-lt"/>
                </a:rPr>
                <a:t>w</a:t>
              </a:r>
              <a:endParaRPr kumimoji="0" lang="en-GB" sz="2000" baseline="-25000" dirty="0" smtClean="0">
                <a:latin typeface="+mn-lt"/>
              </a:endParaRPr>
            </a:p>
          </p:txBody>
        </p:sp>
        <p:sp>
          <p:nvSpPr>
            <p:cNvPr id="29" name="Rounded Rectangle 28"/>
            <p:cNvSpPr/>
            <p:nvPr/>
          </p:nvSpPr>
          <p:spPr bwMode="auto">
            <a:xfrm>
              <a:off x="2357422" y="1928802"/>
              <a:ext cx="338873" cy="677745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90000">
                  <a:srgbClr val="0070C0"/>
                </a:gs>
              </a:gsLst>
              <a:lin ang="5400000" scaled="0"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indent="-342900" algn="ctr" latinLnBrk="0">
                <a:spcBef>
                  <a:spcPct val="20000"/>
                </a:spcBef>
              </a:pPr>
              <a:r>
                <a:rPr kumimoji="0" lang="en-GB" sz="2000" dirty="0" err="1" smtClean="0">
                  <a:latin typeface="+mn-lt"/>
                </a:rPr>
                <a:t>Z</a:t>
              </a:r>
              <a:r>
                <a:rPr kumimoji="0" lang="en-GB" sz="2000" baseline="-25000" dirty="0" err="1" smtClean="0">
                  <a:latin typeface="+mn-lt"/>
                </a:rPr>
                <a:t>w</a:t>
              </a:r>
              <a:endParaRPr kumimoji="0" lang="en-GB" sz="2000" baseline="-25000" dirty="0" smtClean="0">
                <a:latin typeface="+mn-lt"/>
              </a:endParaRPr>
            </a:p>
          </p:txBody>
        </p:sp>
        <p:sp>
          <p:nvSpPr>
            <p:cNvPr id="30" name="Rounded Rectangle 29"/>
            <p:cNvSpPr/>
            <p:nvPr/>
          </p:nvSpPr>
          <p:spPr bwMode="auto">
            <a:xfrm>
              <a:off x="3714744" y="1928802"/>
              <a:ext cx="338873" cy="677745"/>
            </a:xfrm>
            <a:prstGeom prst="roundRect">
              <a:avLst/>
            </a:prstGeom>
            <a:gradFill flip="none"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sz="160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Md</a:t>
              </a:r>
              <a:endParaRPr kumimoji="0" lang="en-GB" sz="160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31" name="Rounded Rectangle 30"/>
            <p:cNvSpPr/>
            <p:nvPr/>
          </p:nvSpPr>
          <p:spPr bwMode="auto">
            <a:xfrm>
              <a:off x="1142976" y="1785926"/>
              <a:ext cx="3071834" cy="928694"/>
            </a:xfrm>
            <a:prstGeom prst="roundRect">
              <a:avLst/>
            </a:prstGeom>
            <a:noFill/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6643702" y="4782933"/>
            <a:ext cx="1130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solidFill>
                  <a:schemeClr val="bg1"/>
                </a:solidFill>
                <a:latin typeface="+mn-lt"/>
              </a:rPr>
              <a:t>CIECAT02 </a:t>
            </a:r>
            <a:br>
              <a:rPr lang="en-GB" sz="1800" b="0" dirty="0" smtClean="0">
                <a:solidFill>
                  <a:schemeClr val="bg1"/>
                </a:solidFill>
                <a:latin typeface="+mn-lt"/>
              </a:rPr>
            </a:br>
            <a:r>
              <a:rPr lang="en-GB" sz="1800" b="0" dirty="0" smtClean="0">
                <a:solidFill>
                  <a:schemeClr val="bg1"/>
                </a:solidFill>
                <a:latin typeface="+mn-lt"/>
              </a:rPr>
              <a:t>Transform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6143636" y="4857760"/>
            <a:ext cx="491518" cy="500066"/>
            <a:chOff x="4572000" y="3214686"/>
            <a:chExt cx="1053253" cy="1071570"/>
          </a:xfrm>
        </p:grpSpPr>
        <p:sp>
          <p:nvSpPr>
            <p:cNvPr id="80" name="Rounded Rectangle 79"/>
            <p:cNvSpPr/>
            <p:nvPr/>
          </p:nvSpPr>
          <p:spPr bwMode="auto">
            <a:xfrm>
              <a:off x="4572000" y="3214686"/>
              <a:ext cx="338873" cy="357190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1" name="Rounded Rectangle 80"/>
            <p:cNvSpPr/>
            <p:nvPr/>
          </p:nvSpPr>
          <p:spPr bwMode="auto">
            <a:xfrm>
              <a:off x="4929190" y="3214686"/>
              <a:ext cx="338873" cy="357190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2" name="Rounded Rectangle 81"/>
            <p:cNvSpPr/>
            <p:nvPr/>
          </p:nvSpPr>
          <p:spPr bwMode="auto">
            <a:xfrm>
              <a:off x="5286380" y="3214686"/>
              <a:ext cx="338873" cy="357190"/>
            </a:xfrm>
            <a:prstGeom prst="roundRect">
              <a:avLst/>
            </a:prstGeom>
            <a:solidFill>
              <a:srgbClr val="34DCBC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3" name="Rounded Rectangle 82"/>
            <p:cNvSpPr/>
            <p:nvPr/>
          </p:nvSpPr>
          <p:spPr bwMode="auto">
            <a:xfrm>
              <a:off x="4572000" y="3571876"/>
              <a:ext cx="338873" cy="35719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4" name="Rounded Rectangle 83"/>
            <p:cNvSpPr/>
            <p:nvPr/>
          </p:nvSpPr>
          <p:spPr bwMode="auto">
            <a:xfrm>
              <a:off x="4929190" y="3571876"/>
              <a:ext cx="338873" cy="357190"/>
            </a:xfrm>
            <a:prstGeom prst="roundRect">
              <a:avLst/>
            </a:prstGeom>
            <a:solidFill>
              <a:srgbClr val="00B05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5" name="Rounded Rectangle 84"/>
            <p:cNvSpPr/>
            <p:nvPr/>
          </p:nvSpPr>
          <p:spPr bwMode="auto">
            <a:xfrm>
              <a:off x="5286380" y="3571876"/>
              <a:ext cx="338873" cy="357190"/>
            </a:xfrm>
            <a:prstGeom prst="roundRect">
              <a:avLst/>
            </a:prstGeom>
            <a:solidFill>
              <a:srgbClr val="6ED4EC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6" name="Rounded Rectangle 85"/>
            <p:cNvSpPr/>
            <p:nvPr/>
          </p:nvSpPr>
          <p:spPr bwMode="auto">
            <a:xfrm>
              <a:off x="4572000" y="3929066"/>
              <a:ext cx="338873" cy="357190"/>
            </a:xfrm>
            <a:prstGeom prst="roundRect">
              <a:avLst/>
            </a:prstGeom>
            <a:solidFill>
              <a:srgbClr val="FFCC99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7" name="Rounded Rectangle 86"/>
            <p:cNvSpPr/>
            <p:nvPr/>
          </p:nvSpPr>
          <p:spPr bwMode="auto">
            <a:xfrm>
              <a:off x="4929190" y="3929066"/>
              <a:ext cx="338873" cy="357190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8" name="Rounded Rectangle 87"/>
            <p:cNvSpPr/>
            <p:nvPr/>
          </p:nvSpPr>
          <p:spPr bwMode="auto">
            <a:xfrm>
              <a:off x="5286380" y="3929066"/>
              <a:ext cx="338873" cy="357190"/>
            </a:xfrm>
            <a:prstGeom prst="roundRect">
              <a:avLst/>
            </a:prstGeom>
            <a:solidFill>
              <a:srgbClr val="0070C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sp>
        <p:nvSpPr>
          <p:cNvPr id="93" name="Rounded Rectangle 92"/>
          <p:cNvSpPr/>
          <p:nvPr/>
        </p:nvSpPr>
        <p:spPr bwMode="auto">
          <a:xfrm>
            <a:off x="5072066" y="5857892"/>
            <a:ext cx="2643206" cy="500066"/>
          </a:xfrm>
          <a:prstGeom prst="round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0" scaled="0"/>
          </a:gra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000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Chromatic </a:t>
            </a:r>
            <a:r>
              <a:rPr kumimoji="0" lang="en-GB" sz="2000" i="0" u="none" strike="noStrike" cap="none" normalizeH="0" dirty="0" smtClean="0">
                <a:ln>
                  <a:noFill/>
                </a:ln>
                <a:effectLst/>
                <a:latin typeface="+mn-lt"/>
              </a:rPr>
              <a:t>Adaptation</a:t>
            </a:r>
            <a:endParaRPr kumimoji="0" lang="en-GB" sz="2000" i="0" u="none" strike="noStrike" cap="none" normalizeH="0" baseline="0" dirty="0" smtClean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106" name="Down Arrow 105"/>
          <p:cNvSpPr/>
          <p:nvPr/>
        </p:nvSpPr>
        <p:spPr bwMode="auto">
          <a:xfrm>
            <a:off x="6307083" y="5503289"/>
            <a:ext cx="142876" cy="21248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7" name="Down Arrow 106"/>
          <p:cNvSpPr/>
          <p:nvPr/>
        </p:nvSpPr>
        <p:spPr bwMode="auto">
          <a:xfrm>
            <a:off x="6307083" y="6502666"/>
            <a:ext cx="142876" cy="21248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92" name="Straight Connector 91"/>
          <p:cNvCxnSpPr>
            <a:stCxn id="7" idx="0"/>
            <a:endCxn id="19" idx="2"/>
          </p:cNvCxnSpPr>
          <p:nvPr/>
        </p:nvCxnSpPr>
        <p:spPr bwMode="auto">
          <a:xfrm rot="5400000" flipH="1" flipV="1">
            <a:off x="5540551" y="2365841"/>
            <a:ext cx="853867" cy="84382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8" idx="0"/>
            <a:endCxn id="19" idx="2"/>
          </p:cNvCxnSpPr>
          <p:nvPr/>
        </p:nvCxnSpPr>
        <p:spPr bwMode="auto">
          <a:xfrm rot="5400000" flipH="1" flipV="1">
            <a:off x="5951319" y="2776610"/>
            <a:ext cx="853867" cy="2228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>
            <a:stCxn id="9" idx="0"/>
            <a:endCxn id="19" idx="2"/>
          </p:cNvCxnSpPr>
          <p:nvPr/>
        </p:nvCxnSpPr>
        <p:spPr bwMode="auto">
          <a:xfrm rot="16200000" flipV="1">
            <a:off x="6362088" y="2388128"/>
            <a:ext cx="853867" cy="7992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81" idx="0"/>
            <a:endCxn id="7" idx="2"/>
          </p:cNvCxnSpPr>
          <p:nvPr/>
        </p:nvCxnSpPr>
        <p:spPr bwMode="auto">
          <a:xfrm rot="16200000" flipV="1">
            <a:off x="5484820" y="3953184"/>
            <a:ext cx="965329" cy="84382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81" idx="0"/>
            <a:endCxn id="8" idx="2"/>
          </p:cNvCxnSpPr>
          <p:nvPr/>
        </p:nvCxnSpPr>
        <p:spPr bwMode="auto">
          <a:xfrm rot="16200000" flipV="1">
            <a:off x="5895589" y="4363952"/>
            <a:ext cx="965329" cy="2228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>
            <a:stCxn id="9" idx="2"/>
            <a:endCxn id="81" idx="0"/>
          </p:cNvCxnSpPr>
          <p:nvPr/>
        </p:nvCxnSpPr>
        <p:spPr bwMode="auto">
          <a:xfrm rot="5400000">
            <a:off x="6306357" y="3975470"/>
            <a:ext cx="965329" cy="7992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9" name="Group 48"/>
          <p:cNvGrpSpPr/>
          <p:nvPr/>
        </p:nvGrpSpPr>
        <p:grpSpPr>
          <a:xfrm>
            <a:off x="785786" y="2928934"/>
            <a:ext cx="3071834" cy="928694"/>
            <a:chOff x="1142976" y="1785926"/>
            <a:chExt cx="3071834" cy="928694"/>
          </a:xfrm>
        </p:grpSpPr>
        <p:sp>
          <p:nvSpPr>
            <p:cNvPr id="50" name="Rounded Rectangle 49"/>
            <p:cNvSpPr/>
            <p:nvPr/>
          </p:nvSpPr>
          <p:spPr bwMode="auto">
            <a:xfrm>
              <a:off x="3000364" y="1928802"/>
              <a:ext cx="338873" cy="677745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bg2">
                    <a:lumMod val="60000"/>
                    <a:lumOff val="40000"/>
                  </a:schemeClr>
                </a:gs>
                <a:gs pos="62000">
                  <a:schemeClr val="bg2">
                    <a:lumMod val="75000"/>
                  </a:schemeClr>
                </a:gs>
                <a:gs pos="88000">
                  <a:schemeClr val="bg2">
                    <a:lumMod val="50000"/>
                  </a:schemeClr>
                </a:gs>
              </a:gsLst>
              <a:lin ang="5400000" scaled="0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sz="20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L</a:t>
              </a:r>
              <a:r>
                <a:rPr kumimoji="0" lang="en-GB" sz="200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a</a:t>
              </a:r>
            </a:p>
          </p:txBody>
        </p:sp>
        <p:sp>
          <p:nvSpPr>
            <p:cNvPr id="51" name="Rounded Rectangle 50"/>
            <p:cNvSpPr/>
            <p:nvPr/>
          </p:nvSpPr>
          <p:spPr bwMode="auto">
            <a:xfrm>
              <a:off x="1357290" y="1928802"/>
              <a:ext cx="338873" cy="677745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90000">
                  <a:srgbClr val="FF0000"/>
                </a:gs>
              </a:gsLst>
              <a:lin ang="5400000" scaled="0"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sz="200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X</a:t>
              </a:r>
              <a:r>
                <a:rPr kumimoji="0" lang="en-GB" sz="2000" i="0" u="none" strike="noStrike" cap="none" normalizeH="0" baseline="-25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w</a:t>
              </a:r>
              <a:endParaRPr kumimoji="0" lang="en-GB" sz="200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2" name="Rounded Rectangle 51"/>
            <p:cNvSpPr/>
            <p:nvPr/>
          </p:nvSpPr>
          <p:spPr bwMode="auto">
            <a:xfrm>
              <a:off x="1857356" y="1928802"/>
              <a:ext cx="338873" cy="677745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90000">
                  <a:srgbClr val="00B050"/>
                </a:gs>
              </a:gsLst>
              <a:lin ang="5400000" scaled="0"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indent="-342900" algn="ctr" latinLnBrk="0">
                <a:spcBef>
                  <a:spcPct val="20000"/>
                </a:spcBef>
              </a:pPr>
              <a:r>
                <a:rPr kumimoji="0" lang="en-GB" sz="2000" dirty="0" err="1" smtClean="0">
                  <a:latin typeface="+mn-lt"/>
                </a:rPr>
                <a:t>Y</a:t>
              </a:r>
              <a:r>
                <a:rPr kumimoji="0" lang="en-GB" sz="2000" baseline="-25000" dirty="0" err="1" smtClean="0">
                  <a:latin typeface="+mn-lt"/>
                </a:rPr>
                <a:t>w</a:t>
              </a:r>
              <a:endParaRPr kumimoji="0" lang="en-GB" sz="2000" baseline="-25000" dirty="0" smtClean="0">
                <a:latin typeface="+mn-lt"/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2357422" y="1928802"/>
              <a:ext cx="338873" cy="677745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90000">
                  <a:srgbClr val="0070C0"/>
                </a:gs>
              </a:gsLst>
              <a:lin ang="5400000" scaled="0"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indent="-342900" algn="ctr" latinLnBrk="0">
                <a:spcBef>
                  <a:spcPct val="20000"/>
                </a:spcBef>
              </a:pPr>
              <a:r>
                <a:rPr kumimoji="0" lang="en-GB" sz="2000" dirty="0" err="1" smtClean="0">
                  <a:latin typeface="+mn-lt"/>
                </a:rPr>
                <a:t>Z</a:t>
              </a:r>
              <a:r>
                <a:rPr kumimoji="0" lang="en-GB" sz="2000" baseline="-25000" dirty="0" err="1" smtClean="0">
                  <a:latin typeface="+mn-lt"/>
                </a:rPr>
                <a:t>w</a:t>
              </a:r>
              <a:endParaRPr kumimoji="0" lang="en-GB" sz="2000" baseline="-25000" dirty="0" smtClean="0">
                <a:latin typeface="+mn-lt"/>
              </a:endParaRPr>
            </a:p>
          </p:txBody>
        </p:sp>
        <p:sp>
          <p:nvSpPr>
            <p:cNvPr id="54" name="Rounded Rectangle 53"/>
            <p:cNvSpPr/>
            <p:nvPr/>
          </p:nvSpPr>
          <p:spPr bwMode="auto">
            <a:xfrm>
              <a:off x="3714744" y="1928802"/>
              <a:ext cx="338873" cy="677745"/>
            </a:xfrm>
            <a:prstGeom prst="roundRect">
              <a:avLst/>
            </a:prstGeom>
            <a:gradFill flip="none"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sz="160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Md</a:t>
              </a:r>
              <a:endParaRPr kumimoji="0" lang="en-GB" sz="160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5" name="Rounded Rectangle 54"/>
            <p:cNvSpPr/>
            <p:nvPr/>
          </p:nvSpPr>
          <p:spPr bwMode="auto">
            <a:xfrm>
              <a:off x="1142976" y="1785926"/>
              <a:ext cx="3071834" cy="928694"/>
            </a:xfrm>
            <a:prstGeom prst="roundRect">
              <a:avLst/>
            </a:prstGeom>
            <a:noFill/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85786" y="2928934"/>
            <a:ext cx="3071834" cy="928694"/>
            <a:chOff x="1142976" y="1785926"/>
            <a:chExt cx="3071834" cy="928694"/>
          </a:xfrm>
        </p:grpSpPr>
        <p:sp>
          <p:nvSpPr>
            <p:cNvPr id="57" name="Rounded Rectangle 56"/>
            <p:cNvSpPr/>
            <p:nvPr/>
          </p:nvSpPr>
          <p:spPr bwMode="auto">
            <a:xfrm>
              <a:off x="3000364" y="1928802"/>
              <a:ext cx="338873" cy="677745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bg2">
                    <a:lumMod val="60000"/>
                    <a:lumOff val="40000"/>
                  </a:schemeClr>
                </a:gs>
                <a:gs pos="62000">
                  <a:schemeClr val="bg2">
                    <a:lumMod val="75000"/>
                  </a:schemeClr>
                </a:gs>
                <a:gs pos="88000">
                  <a:schemeClr val="bg2">
                    <a:lumMod val="50000"/>
                  </a:schemeClr>
                </a:gs>
              </a:gsLst>
              <a:lin ang="5400000" scaled="0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sz="20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L</a:t>
              </a:r>
              <a:r>
                <a:rPr kumimoji="0" lang="en-GB" sz="200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a</a:t>
              </a:r>
            </a:p>
          </p:txBody>
        </p:sp>
        <p:sp>
          <p:nvSpPr>
            <p:cNvPr id="58" name="Rounded Rectangle 57"/>
            <p:cNvSpPr/>
            <p:nvPr/>
          </p:nvSpPr>
          <p:spPr bwMode="auto">
            <a:xfrm>
              <a:off x="1357290" y="1928802"/>
              <a:ext cx="338873" cy="677745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90000">
                  <a:srgbClr val="FF0000"/>
                </a:gs>
              </a:gsLst>
              <a:lin ang="5400000" scaled="0"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sz="200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X</a:t>
              </a:r>
              <a:r>
                <a:rPr kumimoji="0" lang="en-GB" sz="2000" i="0" u="none" strike="noStrike" cap="none" normalizeH="0" baseline="-25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w</a:t>
              </a:r>
              <a:endParaRPr kumimoji="0" lang="en-GB" sz="200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9" name="Rounded Rectangle 58"/>
            <p:cNvSpPr/>
            <p:nvPr/>
          </p:nvSpPr>
          <p:spPr bwMode="auto">
            <a:xfrm>
              <a:off x="1857356" y="1928802"/>
              <a:ext cx="338873" cy="677745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90000">
                  <a:srgbClr val="00B050"/>
                </a:gs>
              </a:gsLst>
              <a:lin ang="5400000" scaled="0"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indent="-342900" algn="ctr" latinLnBrk="0">
                <a:spcBef>
                  <a:spcPct val="20000"/>
                </a:spcBef>
              </a:pPr>
              <a:r>
                <a:rPr kumimoji="0" lang="en-GB" sz="2000" dirty="0" err="1" smtClean="0">
                  <a:latin typeface="+mn-lt"/>
                </a:rPr>
                <a:t>Y</a:t>
              </a:r>
              <a:r>
                <a:rPr kumimoji="0" lang="en-GB" sz="2000" baseline="-25000" dirty="0" err="1" smtClean="0">
                  <a:latin typeface="+mn-lt"/>
                </a:rPr>
                <a:t>w</a:t>
              </a:r>
              <a:endParaRPr kumimoji="0" lang="en-GB" sz="2000" baseline="-25000" dirty="0" smtClean="0">
                <a:latin typeface="+mn-lt"/>
              </a:endParaRPr>
            </a:p>
          </p:txBody>
        </p:sp>
        <p:sp>
          <p:nvSpPr>
            <p:cNvPr id="60" name="Rounded Rectangle 59"/>
            <p:cNvSpPr/>
            <p:nvPr/>
          </p:nvSpPr>
          <p:spPr bwMode="auto">
            <a:xfrm>
              <a:off x="2357422" y="1928802"/>
              <a:ext cx="338873" cy="677745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90000">
                  <a:srgbClr val="0070C0"/>
                </a:gs>
              </a:gsLst>
              <a:lin ang="5400000" scaled="0"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indent="-342900" algn="ctr" latinLnBrk="0">
                <a:spcBef>
                  <a:spcPct val="20000"/>
                </a:spcBef>
              </a:pPr>
              <a:r>
                <a:rPr kumimoji="0" lang="en-GB" sz="2000" dirty="0" err="1" smtClean="0">
                  <a:latin typeface="+mn-lt"/>
                </a:rPr>
                <a:t>Z</a:t>
              </a:r>
              <a:r>
                <a:rPr kumimoji="0" lang="en-GB" sz="2000" baseline="-25000" dirty="0" err="1" smtClean="0">
                  <a:latin typeface="+mn-lt"/>
                </a:rPr>
                <a:t>w</a:t>
              </a:r>
              <a:endParaRPr kumimoji="0" lang="en-GB" sz="2000" baseline="-25000" dirty="0" smtClean="0">
                <a:latin typeface="+mn-lt"/>
              </a:endParaRPr>
            </a:p>
          </p:txBody>
        </p:sp>
        <p:sp>
          <p:nvSpPr>
            <p:cNvPr id="61" name="Rounded Rectangle 60"/>
            <p:cNvSpPr/>
            <p:nvPr/>
          </p:nvSpPr>
          <p:spPr bwMode="auto">
            <a:xfrm>
              <a:off x="3714744" y="1928802"/>
              <a:ext cx="338873" cy="677745"/>
            </a:xfrm>
            <a:prstGeom prst="roundRect">
              <a:avLst/>
            </a:prstGeom>
            <a:gradFill flip="none"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sz="160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Md</a:t>
              </a:r>
              <a:endParaRPr kumimoji="0" lang="en-GB" sz="160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2" name="Rounded Rectangle 61"/>
            <p:cNvSpPr/>
            <p:nvPr/>
          </p:nvSpPr>
          <p:spPr bwMode="auto">
            <a:xfrm>
              <a:off x="1142976" y="1785926"/>
              <a:ext cx="3071834" cy="928694"/>
            </a:xfrm>
            <a:prstGeom prst="roundRect">
              <a:avLst/>
            </a:prstGeom>
            <a:noFill/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85786" y="2928934"/>
            <a:ext cx="3071834" cy="928694"/>
            <a:chOff x="1142976" y="1785926"/>
            <a:chExt cx="3071834" cy="928694"/>
          </a:xfrm>
        </p:grpSpPr>
        <p:sp>
          <p:nvSpPr>
            <p:cNvPr id="64" name="Rounded Rectangle 63"/>
            <p:cNvSpPr/>
            <p:nvPr/>
          </p:nvSpPr>
          <p:spPr bwMode="auto">
            <a:xfrm>
              <a:off x="3000364" y="1928802"/>
              <a:ext cx="338873" cy="677745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bg2">
                    <a:lumMod val="60000"/>
                    <a:lumOff val="40000"/>
                  </a:schemeClr>
                </a:gs>
                <a:gs pos="62000">
                  <a:schemeClr val="bg2">
                    <a:lumMod val="75000"/>
                  </a:schemeClr>
                </a:gs>
                <a:gs pos="88000">
                  <a:schemeClr val="bg2">
                    <a:lumMod val="50000"/>
                  </a:schemeClr>
                </a:gs>
              </a:gsLst>
              <a:lin ang="5400000" scaled="0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sz="20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L</a:t>
              </a:r>
              <a:r>
                <a:rPr kumimoji="0" lang="en-GB" sz="200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a</a:t>
              </a:r>
            </a:p>
          </p:txBody>
        </p:sp>
        <p:sp>
          <p:nvSpPr>
            <p:cNvPr id="65" name="Rounded Rectangle 64"/>
            <p:cNvSpPr/>
            <p:nvPr/>
          </p:nvSpPr>
          <p:spPr bwMode="auto">
            <a:xfrm>
              <a:off x="1357290" y="1928802"/>
              <a:ext cx="338873" cy="677745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90000">
                  <a:srgbClr val="FF0000"/>
                </a:gs>
              </a:gsLst>
              <a:lin ang="5400000" scaled="0"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sz="200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X</a:t>
              </a:r>
              <a:r>
                <a:rPr kumimoji="0" lang="en-GB" sz="2000" i="0" u="none" strike="noStrike" cap="none" normalizeH="0" baseline="-25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w</a:t>
              </a:r>
              <a:endParaRPr kumimoji="0" lang="en-GB" sz="200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6" name="Rounded Rectangle 65"/>
            <p:cNvSpPr/>
            <p:nvPr/>
          </p:nvSpPr>
          <p:spPr bwMode="auto">
            <a:xfrm>
              <a:off x="1857356" y="1928802"/>
              <a:ext cx="338873" cy="677745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90000">
                  <a:srgbClr val="00B050"/>
                </a:gs>
              </a:gsLst>
              <a:lin ang="5400000" scaled="0"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indent="-342900" algn="ctr" latinLnBrk="0">
                <a:spcBef>
                  <a:spcPct val="20000"/>
                </a:spcBef>
              </a:pPr>
              <a:r>
                <a:rPr kumimoji="0" lang="en-GB" sz="2000" dirty="0" err="1" smtClean="0">
                  <a:latin typeface="+mn-lt"/>
                </a:rPr>
                <a:t>Y</a:t>
              </a:r>
              <a:r>
                <a:rPr kumimoji="0" lang="en-GB" sz="2000" baseline="-25000" dirty="0" err="1" smtClean="0">
                  <a:latin typeface="+mn-lt"/>
                </a:rPr>
                <a:t>w</a:t>
              </a:r>
              <a:endParaRPr kumimoji="0" lang="en-GB" sz="2000" baseline="-25000" dirty="0" smtClean="0">
                <a:latin typeface="+mn-lt"/>
              </a:endParaRPr>
            </a:p>
          </p:txBody>
        </p:sp>
        <p:sp>
          <p:nvSpPr>
            <p:cNvPr id="67" name="Rounded Rectangle 66"/>
            <p:cNvSpPr/>
            <p:nvPr/>
          </p:nvSpPr>
          <p:spPr bwMode="auto">
            <a:xfrm>
              <a:off x="2357422" y="1928802"/>
              <a:ext cx="338873" cy="677745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90000">
                  <a:srgbClr val="0070C0"/>
                </a:gs>
              </a:gsLst>
              <a:lin ang="5400000" scaled="0"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indent="-342900" algn="ctr" latinLnBrk="0">
                <a:spcBef>
                  <a:spcPct val="20000"/>
                </a:spcBef>
              </a:pPr>
              <a:r>
                <a:rPr kumimoji="0" lang="en-GB" sz="2000" dirty="0" err="1" smtClean="0">
                  <a:latin typeface="+mn-lt"/>
                </a:rPr>
                <a:t>Z</a:t>
              </a:r>
              <a:r>
                <a:rPr kumimoji="0" lang="en-GB" sz="2000" baseline="-25000" dirty="0" err="1" smtClean="0">
                  <a:latin typeface="+mn-lt"/>
                </a:rPr>
                <a:t>w</a:t>
              </a:r>
              <a:endParaRPr kumimoji="0" lang="en-GB" sz="2000" baseline="-25000" dirty="0" smtClean="0">
                <a:latin typeface="+mn-lt"/>
              </a:endParaRPr>
            </a:p>
          </p:txBody>
        </p:sp>
        <p:sp>
          <p:nvSpPr>
            <p:cNvPr id="68" name="Rounded Rectangle 67"/>
            <p:cNvSpPr/>
            <p:nvPr/>
          </p:nvSpPr>
          <p:spPr bwMode="auto">
            <a:xfrm>
              <a:off x="3714744" y="1928802"/>
              <a:ext cx="338873" cy="677745"/>
            </a:xfrm>
            <a:prstGeom prst="roundRect">
              <a:avLst/>
            </a:prstGeom>
            <a:gradFill flip="none"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sz="160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Md</a:t>
              </a:r>
              <a:endParaRPr kumimoji="0" lang="en-GB" sz="160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9" name="Rounded Rectangle 68"/>
            <p:cNvSpPr/>
            <p:nvPr/>
          </p:nvSpPr>
          <p:spPr bwMode="auto">
            <a:xfrm>
              <a:off x="1142976" y="1785926"/>
              <a:ext cx="3071834" cy="928694"/>
            </a:xfrm>
            <a:prstGeom prst="roundRect">
              <a:avLst/>
            </a:prstGeom>
            <a:noFill/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xmlns:p14="http://schemas.microsoft.com/office/powerpoint/2010/main" advTm="4762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21" grpId="0"/>
      <p:bldP spid="74" grpId="0"/>
      <p:bldP spid="93" grpId="0" animBg="1"/>
      <p:bldP spid="106" grpId="0" animBg="1"/>
      <p:bldP spid="10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Color Appearance Model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871521"/>
            <a:ext cx="4813304" cy="5834079"/>
          </a:xfrm>
        </p:spPr>
        <p:txBody>
          <a:bodyPr/>
          <a:lstStyle/>
          <a:p>
            <a:r>
              <a:rPr lang="en-GB" dirty="0" smtClean="0"/>
              <a:t>L/M/S cones space </a:t>
            </a:r>
            <a:br>
              <a:rPr lang="en-GB" dirty="0" smtClean="0"/>
            </a:br>
            <a:r>
              <a:rPr lang="en-GB" dirty="0" smtClean="0"/>
              <a:t>(HPE Transform) </a:t>
            </a:r>
            <a:r>
              <a:rPr lang="en-GB" sz="2400" dirty="0" smtClean="0">
                <a:solidFill>
                  <a:srgbClr val="00B0F0"/>
                </a:solidFill>
              </a:rPr>
              <a:t>[Estevez 1979]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Dynamic cone response with adaptation level </a:t>
            </a:r>
            <a:r>
              <a:rPr lang="en-GB" dirty="0" smtClean="0">
                <a:solidFill>
                  <a:srgbClr val="FFC000"/>
                </a:solidFill>
              </a:rPr>
              <a:t>σ</a:t>
            </a:r>
            <a:r>
              <a:rPr lang="en-GB" dirty="0" smtClean="0"/>
              <a:t>:</a:t>
            </a:r>
            <a:br>
              <a:rPr lang="en-GB" dirty="0" smtClean="0"/>
            </a:br>
            <a:r>
              <a:rPr lang="en-US" sz="2400" dirty="0" smtClean="0">
                <a:solidFill>
                  <a:srgbClr val="00B0F0"/>
                </a:solidFill>
              </a:rPr>
              <a:t>[</a:t>
            </a:r>
            <a:r>
              <a:rPr lang="en-US" sz="2400" dirty="0" err="1" smtClean="0">
                <a:solidFill>
                  <a:srgbClr val="00B0F0"/>
                </a:solidFill>
              </a:rPr>
              <a:t>Velenton</a:t>
            </a:r>
            <a:r>
              <a:rPr lang="en-US" sz="2400" dirty="0" smtClean="0">
                <a:solidFill>
                  <a:srgbClr val="00B0F0"/>
                </a:solidFill>
              </a:rPr>
              <a:t> and </a:t>
            </a:r>
            <a:r>
              <a:rPr lang="en-US" sz="2400" dirty="0" err="1" smtClean="0">
                <a:solidFill>
                  <a:srgbClr val="00B0F0"/>
                </a:solidFill>
              </a:rPr>
              <a:t>Norren</a:t>
            </a:r>
            <a:r>
              <a:rPr lang="en-US" sz="2400" dirty="0" smtClean="0">
                <a:solidFill>
                  <a:srgbClr val="00B0F0"/>
                </a:solidFill>
              </a:rPr>
              <a:t> 1983]</a:t>
            </a:r>
            <a:r>
              <a:rPr lang="en-GB" sz="2400" dirty="0" smtClean="0">
                <a:solidFill>
                  <a:srgbClr val="00B0F0"/>
                </a:solidFill>
              </a:rPr>
              <a:t> </a:t>
            </a:r>
            <a:endParaRPr lang="en-GB" dirty="0" smtClean="0">
              <a:solidFill>
                <a:srgbClr val="00B0F0"/>
              </a:solidFill>
            </a:endParaRP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Weighted L’/M’/S’ </a:t>
            </a:r>
            <a:r>
              <a:rPr lang="en-US" dirty="0" err="1" smtClean="0"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lang="en-GB" dirty="0" smtClean="0"/>
              <a:t> achromatic A</a:t>
            </a:r>
            <a:br>
              <a:rPr lang="en-GB" dirty="0" smtClean="0"/>
            </a:br>
            <a:r>
              <a:rPr lang="en-US" sz="2400" dirty="0" smtClean="0">
                <a:solidFill>
                  <a:srgbClr val="00B0F0"/>
                </a:solidFill>
              </a:rPr>
              <a:t>[</a:t>
            </a:r>
            <a:r>
              <a:rPr lang="en-US" sz="2400" dirty="0" err="1" smtClean="0">
                <a:solidFill>
                  <a:srgbClr val="00B0F0"/>
                </a:solidFill>
              </a:rPr>
              <a:t>Vos</a:t>
            </a:r>
            <a:r>
              <a:rPr lang="en-US" sz="2400" dirty="0" smtClean="0">
                <a:solidFill>
                  <a:srgbClr val="00B0F0"/>
                </a:solidFill>
              </a:rPr>
              <a:t> and </a:t>
            </a:r>
            <a:r>
              <a:rPr lang="en-US" sz="2400" dirty="0" err="1" smtClean="0">
                <a:solidFill>
                  <a:srgbClr val="00B0F0"/>
                </a:solidFill>
              </a:rPr>
              <a:t>Walraven</a:t>
            </a:r>
            <a:r>
              <a:rPr lang="en-US" sz="2400" dirty="0" smtClean="0">
                <a:solidFill>
                  <a:srgbClr val="00B0F0"/>
                </a:solidFill>
              </a:rPr>
              <a:t> 1971]</a:t>
            </a:r>
            <a:endParaRPr lang="en-GB" sz="2400" dirty="0" smtClean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en-GB" altLang="ko-KR" smtClean="0"/>
              <a:pPr>
                <a:defRPr/>
              </a:pPr>
              <a:t>22</a:t>
            </a:fld>
            <a:endParaRPr lang="en-GB" altLang="ko-KR"/>
          </a:p>
        </p:txBody>
      </p:sp>
      <p:sp>
        <p:nvSpPr>
          <p:cNvPr id="5" name="Rounded Rectangle 4"/>
          <p:cNvSpPr/>
          <p:nvPr/>
        </p:nvSpPr>
        <p:spPr bwMode="auto">
          <a:xfrm>
            <a:off x="5072066" y="2928933"/>
            <a:ext cx="2643206" cy="2605559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214942" y="3000371"/>
            <a:ext cx="1511188" cy="2399859"/>
          </a:xfrm>
          <a:prstGeom prst="roundRect">
            <a:avLst/>
          </a:prstGeom>
          <a:noFill/>
          <a:ln w="9525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628" y="2500305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solidFill>
                  <a:srgbClr val="FFC000"/>
                </a:solidFill>
                <a:latin typeface="+mn-lt"/>
              </a:rPr>
              <a:t>Fovea</a:t>
            </a:r>
            <a:endParaRPr lang="en-GB" sz="1800" b="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15272" y="2857495"/>
            <a:ext cx="817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solidFill>
                  <a:schemeClr val="bg1"/>
                </a:solidFill>
                <a:latin typeface="+mn-lt"/>
              </a:rPr>
              <a:t>Zone 1</a:t>
            </a:r>
            <a:endParaRPr lang="en-GB" sz="18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376135" y="3077304"/>
            <a:ext cx="338873" cy="677745"/>
          </a:xfrm>
          <a:prstGeom prst="roundRect">
            <a:avLst/>
          </a:prstGeom>
          <a:solidFill>
            <a:srgbClr val="DFA1CD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L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6197672" y="3071809"/>
            <a:ext cx="338873" cy="677745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7019209" y="3071809"/>
            <a:ext cx="338873" cy="677745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5376135" y="4506064"/>
            <a:ext cx="338873" cy="677745"/>
          </a:xfrm>
          <a:prstGeom prst="roundRect">
            <a:avLst/>
          </a:prstGeom>
          <a:solidFill>
            <a:srgbClr val="DFA1CD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L’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6197672" y="4500569"/>
            <a:ext cx="338873" cy="677745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M’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7019209" y="4500569"/>
            <a:ext cx="338873" cy="677745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S’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15272" y="3214709"/>
            <a:ext cx="782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solidFill>
                  <a:schemeClr val="bg1"/>
                </a:solidFill>
                <a:latin typeface="+mn-lt"/>
              </a:rPr>
              <a:t>Retina</a:t>
            </a:r>
            <a:endParaRPr lang="en-GB" sz="1800" b="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20" name="Straight Connector 19"/>
          <p:cNvCxnSpPr>
            <a:endCxn id="16" idx="2"/>
          </p:cNvCxnSpPr>
          <p:nvPr/>
        </p:nvCxnSpPr>
        <p:spPr bwMode="auto">
          <a:xfrm rot="16200000" flipV="1">
            <a:off x="4935662" y="5793719"/>
            <a:ext cx="1245586" cy="2576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>
            <a:endCxn id="17" idx="2"/>
          </p:cNvCxnSpPr>
          <p:nvPr/>
        </p:nvCxnSpPr>
        <p:spPr bwMode="auto">
          <a:xfrm rot="5400000" flipH="1" flipV="1">
            <a:off x="5345069" y="5405377"/>
            <a:ext cx="1249102" cy="79497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endCxn id="18" idx="2"/>
          </p:cNvCxnSpPr>
          <p:nvPr/>
        </p:nvCxnSpPr>
        <p:spPr bwMode="auto">
          <a:xfrm flipV="1">
            <a:off x="5572132" y="5178314"/>
            <a:ext cx="1616514" cy="124909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endCxn id="17" idx="2"/>
          </p:cNvCxnSpPr>
          <p:nvPr/>
        </p:nvCxnSpPr>
        <p:spPr bwMode="auto">
          <a:xfrm rot="16200000" flipV="1">
            <a:off x="5755841" y="5789582"/>
            <a:ext cx="1249098" cy="2656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>
            <a:endCxn id="16" idx="2"/>
          </p:cNvCxnSpPr>
          <p:nvPr/>
        </p:nvCxnSpPr>
        <p:spPr bwMode="auto">
          <a:xfrm rot="16200000" flipV="1">
            <a:off x="5347820" y="5381562"/>
            <a:ext cx="1243603" cy="84809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>
            <a:endCxn id="16" idx="2"/>
          </p:cNvCxnSpPr>
          <p:nvPr/>
        </p:nvCxnSpPr>
        <p:spPr bwMode="auto">
          <a:xfrm rot="10800000">
            <a:off x="5545572" y="5183809"/>
            <a:ext cx="1669634" cy="124360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endCxn id="17" idx="2"/>
          </p:cNvCxnSpPr>
          <p:nvPr/>
        </p:nvCxnSpPr>
        <p:spPr bwMode="auto">
          <a:xfrm rot="16200000" flipV="1">
            <a:off x="6166609" y="5378814"/>
            <a:ext cx="1249100" cy="84809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>
            <a:endCxn id="18" idx="2"/>
          </p:cNvCxnSpPr>
          <p:nvPr/>
        </p:nvCxnSpPr>
        <p:spPr bwMode="auto">
          <a:xfrm rot="16200000" flipV="1">
            <a:off x="6575989" y="5790971"/>
            <a:ext cx="1251082" cy="2576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6640021" y="1428736"/>
            <a:ext cx="199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solidFill>
                  <a:schemeClr val="bg1"/>
                </a:solidFill>
                <a:latin typeface="+mn-lt"/>
              </a:rPr>
              <a:t>Inverse CIECAT02 &amp;</a:t>
            </a:r>
            <a:br>
              <a:rPr lang="en-GB" sz="1800" b="0" dirty="0" smtClean="0">
                <a:solidFill>
                  <a:schemeClr val="bg1"/>
                </a:solidFill>
                <a:latin typeface="+mn-lt"/>
              </a:rPr>
            </a:br>
            <a:r>
              <a:rPr lang="en-GB" sz="1800" b="0" dirty="0" smtClean="0">
                <a:solidFill>
                  <a:schemeClr val="bg1"/>
                </a:solidFill>
                <a:latin typeface="+mn-lt"/>
              </a:rPr>
              <a:t>HPE Transform</a:t>
            </a:r>
            <a:endParaRPr lang="en-GB" sz="1800" b="0" dirty="0">
              <a:solidFill>
                <a:srgbClr val="00B0F0"/>
              </a:solidFill>
              <a:latin typeface="+mn-lt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143636" y="1513420"/>
            <a:ext cx="491518" cy="500066"/>
            <a:chOff x="4572000" y="3214686"/>
            <a:chExt cx="1053253" cy="1071570"/>
          </a:xfrm>
        </p:grpSpPr>
        <p:sp>
          <p:nvSpPr>
            <p:cNvPr id="34" name="Rounded Rectangle 33"/>
            <p:cNvSpPr/>
            <p:nvPr/>
          </p:nvSpPr>
          <p:spPr bwMode="auto">
            <a:xfrm>
              <a:off x="4572000" y="3214686"/>
              <a:ext cx="338873" cy="357190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35" name="Rounded Rectangle 34"/>
            <p:cNvSpPr/>
            <p:nvPr/>
          </p:nvSpPr>
          <p:spPr bwMode="auto">
            <a:xfrm>
              <a:off x="4929190" y="3214686"/>
              <a:ext cx="338873" cy="357190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36" name="Rounded Rectangle 35"/>
            <p:cNvSpPr/>
            <p:nvPr/>
          </p:nvSpPr>
          <p:spPr bwMode="auto">
            <a:xfrm>
              <a:off x="5286380" y="3214686"/>
              <a:ext cx="338873" cy="357190"/>
            </a:xfrm>
            <a:prstGeom prst="roundRect">
              <a:avLst/>
            </a:prstGeom>
            <a:solidFill>
              <a:srgbClr val="34DCBC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37" name="Rounded Rectangle 36"/>
            <p:cNvSpPr/>
            <p:nvPr/>
          </p:nvSpPr>
          <p:spPr bwMode="auto">
            <a:xfrm>
              <a:off x="4572000" y="3571876"/>
              <a:ext cx="338873" cy="35719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38" name="Rounded Rectangle 37"/>
            <p:cNvSpPr/>
            <p:nvPr/>
          </p:nvSpPr>
          <p:spPr bwMode="auto">
            <a:xfrm>
              <a:off x="4929190" y="3571876"/>
              <a:ext cx="338873" cy="357190"/>
            </a:xfrm>
            <a:prstGeom prst="roundRect">
              <a:avLst/>
            </a:prstGeom>
            <a:solidFill>
              <a:srgbClr val="00B05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39" name="Rounded Rectangle 38"/>
            <p:cNvSpPr/>
            <p:nvPr/>
          </p:nvSpPr>
          <p:spPr bwMode="auto">
            <a:xfrm>
              <a:off x="5286380" y="3571876"/>
              <a:ext cx="338873" cy="357190"/>
            </a:xfrm>
            <a:prstGeom prst="roundRect">
              <a:avLst/>
            </a:prstGeom>
            <a:solidFill>
              <a:srgbClr val="6ED4EC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0" name="Rounded Rectangle 39"/>
            <p:cNvSpPr/>
            <p:nvPr/>
          </p:nvSpPr>
          <p:spPr bwMode="auto">
            <a:xfrm>
              <a:off x="4572000" y="3929066"/>
              <a:ext cx="338873" cy="357190"/>
            </a:xfrm>
            <a:prstGeom prst="roundRect">
              <a:avLst/>
            </a:prstGeom>
            <a:solidFill>
              <a:srgbClr val="FFCC99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1" name="Rounded Rectangle 40"/>
            <p:cNvSpPr/>
            <p:nvPr/>
          </p:nvSpPr>
          <p:spPr bwMode="auto">
            <a:xfrm>
              <a:off x="4929190" y="3929066"/>
              <a:ext cx="338873" cy="357190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2" name="Rounded Rectangle 41"/>
            <p:cNvSpPr/>
            <p:nvPr/>
          </p:nvSpPr>
          <p:spPr bwMode="auto">
            <a:xfrm>
              <a:off x="5286380" y="3929066"/>
              <a:ext cx="338873" cy="357190"/>
            </a:xfrm>
            <a:prstGeom prst="roundRect">
              <a:avLst/>
            </a:prstGeom>
            <a:solidFill>
              <a:srgbClr val="0070C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cxnSp>
        <p:nvCxnSpPr>
          <p:cNvPr id="43" name="Straight Connector 42"/>
          <p:cNvCxnSpPr>
            <a:stCxn id="16" idx="0"/>
            <a:endCxn id="9" idx="2"/>
          </p:cNvCxnSpPr>
          <p:nvPr/>
        </p:nvCxnSpPr>
        <p:spPr bwMode="auto">
          <a:xfrm rot="5400000" flipH="1" flipV="1">
            <a:off x="5170065" y="4130557"/>
            <a:ext cx="75101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>
            <a:stCxn id="10" idx="0"/>
          </p:cNvCxnSpPr>
          <p:nvPr/>
        </p:nvCxnSpPr>
        <p:spPr bwMode="auto">
          <a:xfrm rot="5400000" flipH="1" flipV="1">
            <a:off x="5849091" y="2531505"/>
            <a:ext cx="1058323" cy="2228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11" idx="0"/>
          </p:cNvCxnSpPr>
          <p:nvPr/>
        </p:nvCxnSpPr>
        <p:spPr bwMode="auto">
          <a:xfrm rot="16200000" flipV="1">
            <a:off x="6259860" y="2143023"/>
            <a:ext cx="1058323" cy="7992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46" name="Object 45"/>
          <p:cNvGraphicFramePr>
            <a:graphicFrameLocks noChangeAspect="1"/>
          </p:cNvGraphicFramePr>
          <p:nvPr/>
        </p:nvGraphicFramePr>
        <p:xfrm>
          <a:off x="857224" y="3620160"/>
          <a:ext cx="1857388" cy="972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27" name="Equation" r:id="rId5" imgW="799920" imgH="419040" progId="Equation.DSMT4">
                  <p:embed/>
                </p:oleObj>
              </mc:Choice>
              <mc:Fallback>
                <p:oleObj name="Equation" r:id="rId5" imgW="799920" imgH="419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24" y="3620160"/>
                        <a:ext cx="1857388" cy="9729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2571736" y="4191664"/>
            <a:ext cx="2229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</a:t>
            </a:r>
            <a:r>
              <a:rPr lang="en-GB" b="0" dirty="0" smtClean="0">
                <a:solidFill>
                  <a:srgbClr val="FF0000"/>
                </a:solidFill>
                <a:latin typeface="+mn-lt"/>
                <a:sym typeface="Symbol"/>
              </a:rPr>
              <a:t> Dynamic L</a:t>
            </a:r>
            <a:r>
              <a:rPr lang="en-GB" b="0" baseline="-25000" dirty="0" smtClean="0">
                <a:solidFill>
                  <a:srgbClr val="FF0000"/>
                </a:solidFill>
                <a:latin typeface="+mn-lt"/>
                <a:sym typeface="Symbol"/>
              </a:rPr>
              <a:t>a</a:t>
            </a:r>
            <a:endParaRPr lang="en-GB" b="0" baseline="-25000" dirty="0" smtClean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53" name="Straight Connector 52"/>
          <p:cNvCxnSpPr>
            <a:stCxn id="9" idx="0"/>
          </p:cNvCxnSpPr>
          <p:nvPr/>
        </p:nvCxnSpPr>
        <p:spPr bwMode="auto">
          <a:xfrm rot="5400000" flipH="1" flipV="1">
            <a:off x="5435575" y="2123483"/>
            <a:ext cx="1063818" cy="84382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>
            <a:stCxn id="17" idx="0"/>
            <a:endCxn id="10" idx="2"/>
          </p:cNvCxnSpPr>
          <p:nvPr/>
        </p:nvCxnSpPr>
        <p:spPr bwMode="auto">
          <a:xfrm rot="5400000" flipH="1" flipV="1">
            <a:off x="5991602" y="4125062"/>
            <a:ext cx="75101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18" idx="0"/>
            <a:endCxn id="11" idx="2"/>
          </p:cNvCxnSpPr>
          <p:nvPr/>
        </p:nvCxnSpPr>
        <p:spPr bwMode="auto">
          <a:xfrm rot="5400000" flipH="1" flipV="1">
            <a:off x="6813139" y="4125062"/>
            <a:ext cx="75101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4" name="Down Arrow 83"/>
          <p:cNvSpPr/>
          <p:nvPr/>
        </p:nvSpPr>
        <p:spPr bwMode="auto">
          <a:xfrm>
            <a:off x="6357950" y="1071546"/>
            <a:ext cx="142876" cy="21248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custDataLst>
      <p:tags r:id="rId2"/>
    </p:custDataLst>
  </p:cSld>
  <p:clrMapOvr>
    <a:masterClrMapping/>
  </p:clrMapOvr>
  <p:transition xmlns:p14="http://schemas.microsoft.com/office/powerpoint/2010/main" advTm="6337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Color Appearance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871521"/>
            <a:ext cx="4527552" cy="5834079"/>
          </a:xfrm>
        </p:spPr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Inverse sigmoidal </a:t>
            </a:r>
            <a:r>
              <a:rPr lang="en-GB" dirty="0" smtClean="0"/>
              <a:t>of A </a:t>
            </a:r>
            <a:br>
              <a:rPr lang="en-GB" dirty="0" smtClean="0"/>
            </a:br>
            <a:r>
              <a:rPr lang="en-US" dirty="0" err="1" smtClean="0"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lang="en-GB" dirty="0" smtClean="0">
                <a:sym typeface="Wingdings" pitchFamily="2" charset="2"/>
              </a:rPr>
              <a:t> Lightness (J)</a:t>
            </a:r>
            <a:br>
              <a:rPr lang="en-GB" dirty="0" smtClean="0">
                <a:sym typeface="Wingdings" pitchFamily="2" charset="2"/>
              </a:rPr>
            </a:br>
            <a:endParaRPr lang="en-GB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Colorfulness</a:t>
            </a:r>
            <a:r>
              <a:rPr lang="en-GB" dirty="0" smtClean="0">
                <a:sym typeface="Wingdings" pitchFamily="2" charset="2"/>
              </a:rPr>
              <a:t> (M) ≈ </a:t>
            </a:r>
            <a:br>
              <a:rPr lang="en-GB" dirty="0" smtClean="0">
                <a:sym typeface="Wingdings" pitchFamily="2" charset="2"/>
              </a:rPr>
            </a:br>
            <a:r>
              <a:rPr lang="en-GB" dirty="0" smtClean="0">
                <a:sym typeface="Wingdings" pitchFamily="2" charset="2"/>
              </a:rPr>
              <a:t>magnitude(</a:t>
            </a:r>
            <a:r>
              <a:rPr lang="en-GB" dirty="0" smtClean="0">
                <a:solidFill>
                  <a:srgbClr val="FFC000"/>
                </a:solidFill>
                <a:sym typeface="Wingdings" pitchFamily="2" charset="2"/>
              </a:rPr>
              <a:t>a, b</a:t>
            </a:r>
            <a:r>
              <a:rPr lang="en-GB" dirty="0" smtClean="0">
                <a:sym typeface="Wingdings" pitchFamily="2" charset="2"/>
              </a:rPr>
              <a:t>) * </a:t>
            </a:r>
            <a:r>
              <a:rPr lang="en-GB" dirty="0" err="1" smtClean="0">
                <a:sym typeface="Wingdings" pitchFamily="2" charset="2"/>
              </a:rPr>
              <a:t>L</a:t>
            </a:r>
            <a:r>
              <a:rPr lang="en-GB" baseline="-25000" dirty="0" err="1" smtClean="0">
                <a:sym typeface="Wingdings" pitchFamily="2" charset="2"/>
              </a:rPr>
              <a:t>w</a:t>
            </a:r>
            <a:endParaRPr lang="en-GB" baseline="-25000" dirty="0" smtClean="0">
              <a:sym typeface="Wingdings" pitchFamily="2" charset="2"/>
            </a:endParaRPr>
          </a:p>
          <a:p>
            <a:r>
              <a:rPr lang="en-GB" dirty="0" smtClean="0">
                <a:sym typeface="Wingdings" pitchFamily="2" charset="2"/>
              </a:rPr>
              <a:t>Hue (h) ≈ atan2(</a:t>
            </a:r>
            <a:r>
              <a:rPr lang="en-GB" dirty="0" smtClean="0">
                <a:solidFill>
                  <a:srgbClr val="FFC000"/>
                </a:solidFill>
              </a:rPr>
              <a:t>a, b</a:t>
            </a:r>
            <a:r>
              <a:rPr lang="en-GB" dirty="0" smtClean="0"/>
              <a:t>)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>
                <a:sym typeface="Wingdings" pitchFamily="2" charset="2"/>
              </a:rPr>
              <a:t>Output:</a:t>
            </a:r>
            <a:br>
              <a:rPr lang="en-GB" dirty="0" smtClean="0">
                <a:sym typeface="Wingdings" pitchFamily="2" charset="2"/>
              </a:rPr>
            </a:br>
            <a:r>
              <a:rPr lang="en-GB" sz="2400" dirty="0" smtClean="0">
                <a:sym typeface="Wingdings" pitchFamily="2" charset="2"/>
              </a:rPr>
              <a:t>Lightness (J), </a:t>
            </a:r>
            <a:r>
              <a:rPr lang="en-US" sz="2400" dirty="0" smtClean="0">
                <a:sym typeface="Wingdings" pitchFamily="2" charset="2"/>
              </a:rPr>
              <a:t>Colorfulness</a:t>
            </a:r>
            <a:r>
              <a:rPr lang="en-GB" sz="2400" dirty="0" smtClean="0">
                <a:sym typeface="Wingdings" pitchFamily="2" charset="2"/>
              </a:rPr>
              <a:t> (M),</a:t>
            </a:r>
            <a:br>
              <a:rPr lang="en-GB" sz="2400" dirty="0" smtClean="0">
                <a:sym typeface="Wingdings" pitchFamily="2" charset="2"/>
              </a:rPr>
            </a:br>
            <a:r>
              <a:rPr lang="en-GB" sz="2400" dirty="0" smtClean="0">
                <a:sym typeface="Wingdings" pitchFamily="2" charset="2"/>
              </a:rPr>
              <a:t>Hue (h),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/>
              <a:pPr>
                <a:defRPr/>
              </a:pPr>
              <a:t>23</a:t>
            </a:fld>
            <a:endParaRPr lang="en-US" altLang="ko-KR" dirty="0"/>
          </a:p>
        </p:txBody>
      </p:sp>
      <p:sp>
        <p:nvSpPr>
          <p:cNvPr id="52" name="Rounded Rectangle 51"/>
          <p:cNvSpPr/>
          <p:nvPr/>
        </p:nvSpPr>
        <p:spPr bwMode="auto">
          <a:xfrm>
            <a:off x="5376135" y="1859196"/>
            <a:ext cx="338873" cy="677745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2">
                  <a:lumMod val="60000"/>
                  <a:lumOff val="40000"/>
                </a:schemeClr>
              </a:gs>
              <a:gs pos="62000">
                <a:schemeClr val="bg2">
                  <a:lumMod val="75000"/>
                </a:schemeClr>
              </a:gs>
              <a:gs pos="88000">
                <a:schemeClr val="bg2">
                  <a:lumMod val="50000"/>
                </a:schemeClr>
              </a:gs>
            </a:gsLst>
            <a:lin ang="5400000" scaled="0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715272" y="2130974"/>
            <a:ext cx="891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solidFill>
                  <a:schemeClr val="bg1"/>
                </a:solidFill>
                <a:latin typeface="+mn-lt"/>
              </a:rPr>
              <a:t>Neuron</a:t>
            </a:r>
            <a:endParaRPr lang="en-GB" sz="18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715272" y="1859196"/>
            <a:ext cx="817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solidFill>
                  <a:schemeClr val="bg1"/>
                </a:solidFill>
                <a:latin typeface="+mn-lt"/>
              </a:rPr>
              <a:t>Zone 2</a:t>
            </a:r>
            <a:endParaRPr lang="en-GB" sz="18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715272" y="3357562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solidFill>
                  <a:schemeClr val="bg1"/>
                </a:solidFill>
                <a:latin typeface="+mn-lt"/>
              </a:rPr>
              <a:t>Visual </a:t>
            </a:r>
          </a:p>
          <a:p>
            <a:r>
              <a:rPr lang="en-GB" sz="1800" b="0" dirty="0" smtClean="0">
                <a:solidFill>
                  <a:schemeClr val="bg1"/>
                </a:solidFill>
                <a:latin typeface="+mn-lt"/>
              </a:rPr>
              <a:t>Cortex</a:t>
            </a:r>
            <a:endParaRPr lang="en-GB" sz="18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3" name="Rounded Rectangle 62"/>
          <p:cNvSpPr/>
          <p:nvPr/>
        </p:nvSpPr>
        <p:spPr bwMode="auto">
          <a:xfrm>
            <a:off x="5376135" y="3500438"/>
            <a:ext cx="338873" cy="677745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>
                  <a:lumMod val="85000"/>
                </a:schemeClr>
              </a:gs>
              <a:gs pos="62000">
                <a:schemeClr val="bg1">
                  <a:lumMod val="65000"/>
                </a:schemeClr>
              </a:gs>
              <a:gs pos="88000">
                <a:schemeClr val="bg1">
                  <a:lumMod val="50000"/>
                </a:schemeClr>
              </a:gs>
            </a:gsLst>
            <a:lin ang="5400000" scaled="0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J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500826" y="235743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solidFill>
                  <a:srgbClr val="FFC000"/>
                </a:solidFill>
                <a:latin typeface="+mn-lt"/>
              </a:rPr>
              <a:t>a</a:t>
            </a:r>
            <a:endParaRPr lang="en-GB" sz="1800" b="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286644" y="235743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solidFill>
                  <a:srgbClr val="FFC000"/>
                </a:solidFill>
                <a:latin typeface="+mn-lt"/>
              </a:rPr>
              <a:t>b</a:t>
            </a:r>
            <a:endParaRPr lang="en-GB" sz="1800" b="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71" name="Rounded Rectangle 70"/>
          <p:cNvSpPr/>
          <p:nvPr/>
        </p:nvSpPr>
        <p:spPr bwMode="auto">
          <a:xfrm>
            <a:off x="6197672" y="3500438"/>
            <a:ext cx="338873" cy="677745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5000">
                <a:srgbClr val="FFE697"/>
              </a:gs>
              <a:gs pos="62000">
                <a:srgbClr val="FFD347"/>
              </a:gs>
              <a:gs pos="88000">
                <a:srgbClr val="FFC000"/>
              </a:gs>
            </a:gsLst>
            <a:lin ang="5400000" scaled="0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dirty="0" smtClean="0">
                <a:latin typeface="+mn-lt"/>
              </a:rPr>
              <a:t>M</a:t>
            </a:r>
            <a:endParaRPr kumimoji="0" lang="en-GB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3" name="Rounded Rectangle 72"/>
          <p:cNvSpPr/>
          <p:nvPr/>
        </p:nvSpPr>
        <p:spPr bwMode="auto">
          <a:xfrm>
            <a:off x="7019209" y="3500438"/>
            <a:ext cx="338873" cy="677745"/>
          </a:xfrm>
          <a:prstGeom prst="roundRect">
            <a:avLst/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dirty="0" smtClean="0">
                <a:latin typeface="+mn-lt"/>
              </a:rPr>
              <a:t>h</a:t>
            </a:r>
            <a:endParaRPr kumimoji="0" lang="en-GB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715272" y="3071810"/>
            <a:ext cx="817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solidFill>
                  <a:schemeClr val="bg1"/>
                </a:solidFill>
                <a:latin typeface="+mn-lt"/>
              </a:rPr>
              <a:t>Zone 3</a:t>
            </a:r>
            <a:endParaRPr lang="en-GB" sz="18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0" name="Rounded Rectangle 79"/>
          <p:cNvSpPr/>
          <p:nvPr/>
        </p:nvSpPr>
        <p:spPr bwMode="auto">
          <a:xfrm>
            <a:off x="5072066" y="3286124"/>
            <a:ext cx="2643206" cy="1214446"/>
          </a:xfrm>
          <a:prstGeom prst="roundRect">
            <a:avLst/>
          </a:prstGeom>
          <a:noFill/>
          <a:ln w="9525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857752" y="4513219"/>
            <a:ext cx="31433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latinLnBrk="0">
              <a:spcBef>
                <a:spcPct val="20000"/>
              </a:spcBef>
            </a:pPr>
            <a:r>
              <a:rPr kumimoji="0" lang="en-GB" sz="2000" b="0" dirty="0" smtClean="0">
                <a:solidFill>
                  <a:srgbClr val="FFC000"/>
                </a:solidFill>
                <a:latin typeface="+mn-lt"/>
              </a:rPr>
              <a:t>Color Appearance Attributes</a:t>
            </a:r>
          </a:p>
          <a:p>
            <a:pPr marL="342900" indent="-342900" algn="ctr" latinLnBrk="0">
              <a:spcBef>
                <a:spcPct val="20000"/>
              </a:spcBef>
            </a:pPr>
            <a:r>
              <a:rPr kumimoji="0" lang="en-GB" sz="2000" b="0" dirty="0" smtClean="0">
                <a:solidFill>
                  <a:srgbClr val="FFC000"/>
                </a:solidFill>
                <a:latin typeface="+mn-lt"/>
              </a:rPr>
              <a:t>(J, M, h, s, Q, C, H, ac, </a:t>
            </a:r>
            <a:r>
              <a:rPr kumimoji="0" lang="en-GB" sz="2000" b="0" dirty="0" err="1" smtClean="0">
                <a:solidFill>
                  <a:srgbClr val="FFC000"/>
                </a:solidFill>
                <a:latin typeface="+mn-lt"/>
              </a:rPr>
              <a:t>bc</a:t>
            </a:r>
            <a:r>
              <a:rPr kumimoji="0" lang="en-GB" sz="2000" b="0" dirty="0" smtClean="0">
                <a:solidFill>
                  <a:srgbClr val="FFC000"/>
                </a:solidFill>
                <a:latin typeface="+mn-lt"/>
              </a:rPr>
              <a:t>)</a:t>
            </a:r>
          </a:p>
        </p:txBody>
      </p:sp>
      <p:cxnSp>
        <p:nvCxnSpPr>
          <p:cNvPr id="83" name="Straight Connector 82"/>
          <p:cNvCxnSpPr>
            <a:stCxn id="63" idx="0"/>
            <a:endCxn id="52" idx="2"/>
          </p:cNvCxnSpPr>
          <p:nvPr/>
        </p:nvCxnSpPr>
        <p:spPr bwMode="auto">
          <a:xfrm rot="5400000" flipH="1" flipV="1">
            <a:off x="5063824" y="3018690"/>
            <a:ext cx="963497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>
            <a:stCxn id="71" idx="0"/>
            <a:endCxn id="51" idx="2"/>
          </p:cNvCxnSpPr>
          <p:nvPr/>
        </p:nvCxnSpPr>
        <p:spPr bwMode="auto">
          <a:xfrm rot="5400000" flipH="1" flipV="1">
            <a:off x="5885361" y="3018690"/>
            <a:ext cx="963497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DFA1C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>
            <a:stCxn id="71" idx="0"/>
            <a:endCxn id="53" idx="2"/>
          </p:cNvCxnSpPr>
          <p:nvPr/>
        </p:nvCxnSpPr>
        <p:spPr bwMode="auto">
          <a:xfrm rot="5400000" flipH="1" flipV="1">
            <a:off x="6296129" y="2607922"/>
            <a:ext cx="963497" cy="82153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>
            <a:stCxn id="52" idx="0"/>
          </p:cNvCxnSpPr>
          <p:nvPr/>
        </p:nvCxnSpPr>
        <p:spPr bwMode="auto">
          <a:xfrm rot="5400000" flipH="1" flipV="1">
            <a:off x="5085178" y="1398802"/>
            <a:ext cx="920789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>
            <a:stCxn id="52" idx="0"/>
          </p:cNvCxnSpPr>
          <p:nvPr/>
        </p:nvCxnSpPr>
        <p:spPr bwMode="auto">
          <a:xfrm rot="5400000" flipH="1" flipV="1">
            <a:off x="5490466" y="981765"/>
            <a:ext cx="931750" cy="82153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>
            <a:stCxn id="52" idx="0"/>
          </p:cNvCxnSpPr>
          <p:nvPr/>
        </p:nvCxnSpPr>
        <p:spPr bwMode="auto">
          <a:xfrm rot="5400000" flipH="1" flipV="1">
            <a:off x="5915126" y="559116"/>
            <a:ext cx="930526" cy="166963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>
            <a:stCxn id="51" idx="0"/>
          </p:cNvCxnSpPr>
          <p:nvPr/>
        </p:nvCxnSpPr>
        <p:spPr bwMode="auto">
          <a:xfrm rot="16200000" flipV="1">
            <a:off x="5897267" y="1389353"/>
            <a:ext cx="930526" cy="915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>
            <a:stCxn id="51" idx="0"/>
          </p:cNvCxnSpPr>
          <p:nvPr/>
        </p:nvCxnSpPr>
        <p:spPr bwMode="auto">
          <a:xfrm rot="16200000" flipV="1">
            <a:off x="5495947" y="987242"/>
            <a:ext cx="920789" cy="82153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>
            <a:stCxn id="53" idx="0"/>
          </p:cNvCxnSpPr>
          <p:nvPr/>
        </p:nvCxnSpPr>
        <p:spPr bwMode="auto">
          <a:xfrm rot="16200000" flipV="1">
            <a:off x="5906715" y="576475"/>
            <a:ext cx="920789" cy="164307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/>
          <p:cNvCxnSpPr>
            <a:stCxn id="53" idx="0"/>
          </p:cNvCxnSpPr>
          <p:nvPr/>
        </p:nvCxnSpPr>
        <p:spPr bwMode="auto">
          <a:xfrm rot="16200000" flipV="1">
            <a:off x="6312004" y="981763"/>
            <a:ext cx="931750" cy="82153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traight Connector 131"/>
          <p:cNvCxnSpPr>
            <a:stCxn id="53" idx="0"/>
          </p:cNvCxnSpPr>
          <p:nvPr/>
        </p:nvCxnSpPr>
        <p:spPr bwMode="auto">
          <a:xfrm rot="5400000" flipH="1" flipV="1">
            <a:off x="6722772" y="1393322"/>
            <a:ext cx="93175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6500826" y="2357430"/>
            <a:ext cx="29527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</a:t>
            </a:r>
            <a:endParaRPr lang="en-GB" sz="1800" b="0" dirty="0">
              <a:solidFill>
                <a:srgbClr val="FFC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86644" y="2357430"/>
            <a:ext cx="30649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b</a:t>
            </a:r>
            <a:endParaRPr lang="en-GB" sz="1800" b="0" dirty="0">
              <a:solidFill>
                <a:srgbClr val="FFC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3" name="Rounded Rectangle 52"/>
          <p:cNvSpPr/>
          <p:nvPr/>
        </p:nvSpPr>
        <p:spPr bwMode="auto">
          <a:xfrm>
            <a:off x="7019209" y="1859196"/>
            <a:ext cx="338873" cy="677745"/>
          </a:xfrm>
          <a:prstGeom prst="roundRect">
            <a:avLst/>
          </a:prstGeom>
          <a:gradFill>
            <a:gsLst>
              <a:gs pos="57000">
                <a:srgbClr val="0070C0"/>
              </a:gs>
              <a:gs pos="35000">
                <a:srgbClr val="FFFF00"/>
              </a:gs>
            </a:gsLst>
            <a:lin ang="5400000" scaled="0"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320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Y-B</a:t>
            </a:r>
          </a:p>
        </p:txBody>
      </p:sp>
      <p:sp>
        <p:nvSpPr>
          <p:cNvPr id="51" name="Rounded Rectangle 50"/>
          <p:cNvSpPr/>
          <p:nvPr/>
        </p:nvSpPr>
        <p:spPr bwMode="auto">
          <a:xfrm>
            <a:off x="6197672" y="1859196"/>
            <a:ext cx="338873" cy="677745"/>
          </a:xfrm>
          <a:prstGeom prst="roundRect">
            <a:avLst/>
          </a:prstGeom>
          <a:gradFill>
            <a:gsLst>
              <a:gs pos="57000">
                <a:srgbClr val="00B050"/>
              </a:gs>
              <a:gs pos="35000">
                <a:srgbClr val="FF0000"/>
              </a:gs>
            </a:gsLst>
            <a:lin ang="5400000" scaled="0"/>
          </a:gradFill>
          <a:ln w="9525" cap="flat" cmpd="sng" algn="ctr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0">
                  <a:schemeClr val="accent1">
                    <a:tint val="66000"/>
                    <a:satMod val="160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320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R-G</a:t>
            </a:r>
          </a:p>
        </p:txBody>
      </p:sp>
      <p:sp>
        <p:nvSpPr>
          <p:cNvPr id="40" name="Rounded Rectangle 39"/>
          <p:cNvSpPr/>
          <p:nvPr/>
        </p:nvSpPr>
        <p:spPr bwMode="auto">
          <a:xfrm>
            <a:off x="5072066" y="1714488"/>
            <a:ext cx="2643206" cy="1001964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34" name="Straight Connector 33"/>
          <p:cNvCxnSpPr>
            <a:stCxn id="73" idx="0"/>
            <a:endCxn id="53" idx="2"/>
          </p:cNvCxnSpPr>
          <p:nvPr/>
        </p:nvCxnSpPr>
        <p:spPr bwMode="auto">
          <a:xfrm rot="5400000" flipH="1" flipV="1">
            <a:off x="6706898" y="3018690"/>
            <a:ext cx="963497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>
            <a:stCxn id="73" idx="0"/>
            <a:endCxn id="51" idx="2"/>
          </p:cNvCxnSpPr>
          <p:nvPr/>
        </p:nvCxnSpPr>
        <p:spPr bwMode="auto">
          <a:xfrm rot="16200000" flipV="1">
            <a:off x="6296130" y="2607921"/>
            <a:ext cx="963497" cy="82153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DFA1C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</p:cSld>
  <p:clrMapOvr>
    <a:masterClrMapping/>
  </p:clrMapOvr>
  <p:transition xmlns:p14="http://schemas.microsoft.com/office/powerpoint/2010/main" advTm="5646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3" grpId="0" animBg="1"/>
      <p:bldP spid="71" grpId="0" animBg="1"/>
      <p:bldP spid="73" grpId="0" animBg="1"/>
      <p:bldP spid="76" grpId="0"/>
      <p:bldP spid="80" grpId="0" animBg="1"/>
      <p:bldP spid="82" grpId="0"/>
      <p:bldP spid="31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3442488" y="785818"/>
          <a:ext cx="5415791" cy="2069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3442488" y="2786082"/>
          <a:ext cx="5415792" cy="2066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/>
        </p:nvGraphicFramePr>
        <p:xfrm>
          <a:off x="3442488" y="4784877"/>
          <a:ext cx="5415790" cy="2073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/>
        </p:nvGraphicFramePr>
        <p:xfrm>
          <a:off x="3442488" y="785794"/>
          <a:ext cx="5415791" cy="2069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/>
        </p:nvGraphicFramePr>
        <p:xfrm>
          <a:off x="3442488" y="2786058"/>
          <a:ext cx="5415792" cy="2066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/>
        </p:nvGraphicFramePr>
        <p:xfrm>
          <a:off x="3442488" y="4784853"/>
          <a:ext cx="5415790" cy="2073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3442488" y="785818"/>
          <a:ext cx="5415791" cy="2069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3442488" y="2786082"/>
          <a:ext cx="5415792" cy="2066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3442488" y="4784877"/>
          <a:ext cx="5415790" cy="2073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871521"/>
            <a:ext cx="3170230" cy="5834079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Lightness</a:t>
            </a:r>
            <a:r>
              <a:rPr lang="en-US" dirty="0" smtClean="0"/>
              <a:t> and </a:t>
            </a:r>
            <a:br>
              <a:rPr lang="en-US" dirty="0" smtClean="0"/>
            </a:br>
            <a:r>
              <a:rPr lang="en-US" dirty="0" smtClean="0">
                <a:solidFill>
                  <a:srgbClr val="FFC000"/>
                </a:solidFill>
              </a:rPr>
              <a:t>colorfulness</a:t>
            </a:r>
            <a:r>
              <a:rPr lang="en-US" dirty="0" smtClean="0"/>
              <a:t> prediction significantly </a:t>
            </a:r>
            <a:r>
              <a:rPr lang="en-US" dirty="0" smtClean="0">
                <a:solidFill>
                  <a:srgbClr val="FFC000"/>
                </a:solidFill>
              </a:rPr>
              <a:t>better</a:t>
            </a:r>
            <a:r>
              <a:rPr lang="en-US" dirty="0" smtClean="0"/>
              <a:t> than others.</a:t>
            </a:r>
          </a:p>
          <a:p>
            <a:r>
              <a:rPr lang="en-US" dirty="0" smtClean="0"/>
              <a:t>Hue performs comparably to others</a:t>
            </a:r>
          </a:p>
          <a:p>
            <a:endParaRPr lang="en-US" dirty="0" smtClean="0"/>
          </a:p>
          <a:p>
            <a:endParaRPr lang="en-US" dirty="0" smtClean="0"/>
          </a:p>
          <a:p>
            <a:pPr algn="ctr">
              <a:buNone/>
            </a:pP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CV  </a:t>
            </a:r>
            <a:r>
              <a:rPr lang="en-US" sz="2400" smtClean="0">
                <a:solidFill>
                  <a:schemeClr val="bg2">
                    <a:lumMod val="75000"/>
                  </a:schemeClr>
                </a:solidFill>
              </a:rPr>
              <a:t>=  RMS / 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Mean</a:t>
            </a:r>
          </a:p>
          <a:p>
            <a:pPr algn="ctr">
              <a:lnSpc>
                <a:spcPts val="2000"/>
              </a:lnSpc>
              <a:buNone/>
            </a:pP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(lower = better)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72528" y="6381750"/>
            <a:ext cx="571472" cy="476250"/>
          </a:xfrm>
        </p:spPr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/>
              <a:pPr>
                <a:defRPr/>
              </a:pPr>
              <a:t>24</a:t>
            </a:fld>
            <a:endParaRPr lang="en-US" altLang="ko-KR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5195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5" grpId="0">
        <p:bldAsOne/>
      </p:bldGraphic>
      <p:bldGraphic spid="16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/>
        </p:nvGraphicFramePr>
        <p:xfrm>
          <a:off x="1547440" y="2214554"/>
          <a:ext cx="5810642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/>
          <p:nvPr/>
        </p:nvGraphicFramePr>
        <p:xfrm>
          <a:off x="1547440" y="2214554"/>
          <a:ext cx="5810642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CV errors (LUTCHI data)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CRT monitor, reflective paper, and transparency sheet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/>
              <a:pPr>
                <a:defRPr/>
              </a:pPr>
              <a:t>25</a:t>
            </a:fld>
            <a:endParaRPr lang="en-US" altLang="ko-KR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2007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6072198" y="3586164"/>
          <a:ext cx="2929940" cy="2771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/>
        </p:nvGraphicFramePr>
        <p:xfrm>
          <a:off x="6072198" y="3593059"/>
          <a:ext cx="2929940" cy="2771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3171110" y="3586164"/>
          <a:ext cx="2929941" cy="2771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3171484" y="3589528"/>
          <a:ext cx="2929941" cy="2771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142844" y="3586164"/>
          <a:ext cx="2919076" cy="2771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142844" y="3590762"/>
          <a:ext cx="2919076" cy="2771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142844" y="3596590"/>
          <a:ext cx="2919076" cy="2771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CIECAM02 vs. our model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CIECAM02 lightness estimates form a </a:t>
            </a:r>
            <a:r>
              <a:rPr lang="en-US" dirty="0" smtClean="0">
                <a:solidFill>
                  <a:srgbClr val="FFC000"/>
                </a:solidFill>
              </a:rPr>
              <a:t>curve</a:t>
            </a:r>
            <a:r>
              <a:rPr lang="en-US" dirty="0" smtClean="0"/>
              <a:t> off the diagonal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olidFill>
                  <a:srgbClr val="FFC000"/>
                </a:solidFill>
              </a:rPr>
              <a:t>Lightness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C000"/>
                </a:solidFill>
              </a:rPr>
              <a:t>colorfulness</a:t>
            </a:r>
            <a:r>
              <a:rPr lang="en-US" dirty="0" smtClean="0"/>
              <a:t> prediction of our model are close to the</a:t>
            </a:r>
            <a:r>
              <a:rPr lang="en-US" b="1" i="1" dirty="0" smtClean="0"/>
              <a:t> diagonal</a:t>
            </a:r>
            <a:r>
              <a:rPr lang="en-US" dirty="0" smtClean="0"/>
              <a:t> (perception ≈ </a:t>
            </a:r>
            <a:r>
              <a:rPr lang="en-GB" dirty="0" smtClean="0"/>
              <a:t>prediction</a:t>
            </a:r>
            <a:r>
              <a:rPr lang="en-US" dirty="0" smtClean="0"/>
              <a:t>)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Both hue estimates are almost identical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/>
              <a:pPr>
                <a:defRPr/>
              </a:pPr>
              <a:t>26</a:t>
            </a:fld>
            <a:endParaRPr lang="en-US" altLang="ko-KR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545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Graphic spid="9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/>
              <a:pPr>
                <a:defRPr/>
              </a:pPr>
              <a:t>27</a:t>
            </a:fld>
            <a:endParaRPr lang="en-US" altLang="ko-KR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1910935" y="1142984"/>
          <a:ext cx="5322131" cy="5286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xmlns:p14="http://schemas.microsoft.com/office/powerpoint/2010/main" advTm="7125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Down Arrow 97"/>
          <p:cNvSpPr/>
          <p:nvPr/>
        </p:nvSpPr>
        <p:spPr bwMode="auto">
          <a:xfrm>
            <a:off x="5371885" y="6143644"/>
            <a:ext cx="336236" cy="50004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68" name="Down Arrow 167"/>
          <p:cNvSpPr/>
          <p:nvPr/>
        </p:nvSpPr>
        <p:spPr bwMode="auto">
          <a:xfrm>
            <a:off x="6193422" y="6143644"/>
            <a:ext cx="336236" cy="500042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69" name="Down Arrow 168"/>
          <p:cNvSpPr/>
          <p:nvPr/>
        </p:nvSpPr>
        <p:spPr bwMode="auto">
          <a:xfrm>
            <a:off x="7014959" y="6143644"/>
            <a:ext cx="336236" cy="500042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Reproduction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871521"/>
            <a:ext cx="4813304" cy="5834079"/>
          </a:xfrm>
        </p:spPr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Analytical inverse </a:t>
            </a:r>
            <a:r>
              <a:rPr lang="en-GB" dirty="0" smtClean="0"/>
              <a:t>model</a:t>
            </a:r>
            <a:endParaRPr lang="en-GB" dirty="0" smtClean="0">
              <a:solidFill>
                <a:srgbClr val="00B0F0"/>
              </a:solidFill>
            </a:endParaRPr>
          </a:p>
          <a:p>
            <a:pPr lvl="1"/>
            <a:r>
              <a:rPr lang="en-GB" dirty="0" smtClean="0"/>
              <a:t>Given perceptual attributes</a:t>
            </a:r>
          </a:p>
          <a:p>
            <a:pPr lvl="1"/>
            <a:r>
              <a:rPr lang="en-GB" dirty="0" smtClean="0"/>
              <a:t>Given output device &amp; viewing conditions</a:t>
            </a:r>
          </a:p>
          <a:p>
            <a:pPr lvl="1"/>
            <a:r>
              <a:rPr lang="en-GB" dirty="0" smtClean="0"/>
              <a:t>Derive device signals</a:t>
            </a:r>
          </a:p>
          <a:p>
            <a:r>
              <a:rPr lang="en-GB" dirty="0" smtClean="0"/>
              <a:t>Output viewing conditions:</a:t>
            </a:r>
          </a:p>
          <a:p>
            <a:endParaRPr lang="en-GB" dirty="0" smtClean="0"/>
          </a:p>
          <a:p>
            <a:pPr>
              <a:buNone/>
            </a:pP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Perceptual match on target medium </a:t>
            </a:r>
            <a:r>
              <a:rPr lang="en-US" smtClean="0"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lang="en-GB" smtClean="0">
                <a:sym typeface="Symbol"/>
              </a:rPr>
              <a:t> </a:t>
            </a:r>
            <a:r>
              <a:rPr lang="en-GB" dirty="0" smtClean="0">
                <a:solidFill>
                  <a:srgbClr val="FFC000"/>
                </a:solidFill>
                <a:sym typeface="Wingdings" pitchFamily="2" charset="2"/>
              </a:rPr>
              <a:t>high fidelity</a:t>
            </a:r>
          </a:p>
          <a:p>
            <a:pPr>
              <a:buNone/>
            </a:pPr>
            <a:r>
              <a:rPr lang="en-GB" dirty="0" smtClean="0">
                <a:sym typeface="Wingdings" pitchFamily="2" charset="2"/>
              </a:rPr>
              <a:t>	(e.g. HDR tone mapping)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/>
              <a:pPr>
                <a:defRPr/>
              </a:pPr>
              <a:t>28</a:t>
            </a:fld>
            <a:endParaRPr lang="en-US" altLang="ko-KR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8572528" y="6381750"/>
            <a:ext cx="468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388898-B8ED-42F9-82B4-0FBFCB2C91DA}" type="slidenum">
              <a:rPr kumimoji="0" lang="ko-K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charset="0"/>
                <a:ea typeface="굴림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charset="0"/>
              <a:ea typeface="굴림" charset="-127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5376135" y="1034117"/>
            <a:ext cx="338873" cy="677745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>
                  <a:lumMod val="85000"/>
                </a:schemeClr>
              </a:gs>
              <a:gs pos="62000">
                <a:schemeClr val="bg1">
                  <a:lumMod val="65000"/>
                </a:schemeClr>
              </a:gs>
              <a:gs pos="88000">
                <a:schemeClr val="bg1">
                  <a:lumMod val="50000"/>
                </a:schemeClr>
              </a:gs>
            </a:gsLst>
            <a:lin ang="5400000" scaled="0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J</a:t>
            </a:r>
          </a:p>
        </p:txBody>
      </p:sp>
      <p:sp>
        <p:nvSpPr>
          <p:cNvPr id="26" name="Rounded Rectangle 25"/>
          <p:cNvSpPr/>
          <p:nvPr/>
        </p:nvSpPr>
        <p:spPr bwMode="auto">
          <a:xfrm>
            <a:off x="6197672" y="1036743"/>
            <a:ext cx="338873" cy="677745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5000">
                <a:srgbClr val="FF8F8F"/>
              </a:gs>
              <a:gs pos="62000">
                <a:srgbClr val="FF2D2D"/>
              </a:gs>
              <a:gs pos="88000">
                <a:srgbClr val="EE4612"/>
              </a:gs>
            </a:gsLst>
            <a:lin ang="5400000" scaled="0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000" dirty="0" smtClean="0">
                <a:latin typeface="+mn-lt"/>
              </a:rPr>
              <a:t>M</a:t>
            </a:r>
            <a:endParaRPr kumimoji="0" lang="en-GB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7019209" y="1034117"/>
            <a:ext cx="338873" cy="677745"/>
          </a:xfrm>
          <a:prstGeom prst="roundRect">
            <a:avLst/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000" dirty="0" smtClean="0">
                <a:latin typeface="+mn-lt"/>
              </a:rPr>
              <a:t>h</a:t>
            </a:r>
            <a:endParaRPr kumimoji="0" lang="en-GB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3" name="Rounded Rectangle 32"/>
          <p:cNvSpPr/>
          <p:nvPr/>
        </p:nvSpPr>
        <p:spPr bwMode="auto">
          <a:xfrm>
            <a:off x="5072066" y="928670"/>
            <a:ext cx="2643206" cy="1000132"/>
          </a:xfrm>
          <a:prstGeom prst="roundRect">
            <a:avLst/>
          </a:prstGeom>
          <a:noFill/>
          <a:ln w="9525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b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715240" y="928670"/>
            <a:ext cx="1428760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latinLnBrk="0">
              <a:lnSpc>
                <a:spcPts val="1700"/>
              </a:lnSpc>
              <a:spcBef>
                <a:spcPct val="20000"/>
              </a:spcBef>
            </a:pPr>
            <a:r>
              <a:rPr kumimoji="0" lang="en-GB" sz="2000" b="0" dirty="0" smtClean="0">
                <a:solidFill>
                  <a:srgbClr val="FFC000"/>
                </a:solidFill>
                <a:latin typeface="+mn-lt"/>
              </a:rPr>
              <a:t>Color</a:t>
            </a:r>
          </a:p>
          <a:p>
            <a:pPr marL="342900" indent="-342900" latinLnBrk="0">
              <a:lnSpc>
                <a:spcPts val="1700"/>
              </a:lnSpc>
              <a:spcBef>
                <a:spcPct val="20000"/>
              </a:spcBef>
            </a:pPr>
            <a:r>
              <a:rPr kumimoji="0" lang="en-GB" sz="2000" b="0" dirty="0" smtClean="0">
                <a:solidFill>
                  <a:srgbClr val="FFC000"/>
                </a:solidFill>
                <a:latin typeface="+mn-lt"/>
              </a:rPr>
              <a:t>Appearance</a:t>
            </a:r>
          </a:p>
          <a:p>
            <a:pPr marL="342900" indent="-342900" latinLnBrk="0">
              <a:lnSpc>
                <a:spcPts val="1700"/>
              </a:lnSpc>
              <a:spcBef>
                <a:spcPct val="20000"/>
              </a:spcBef>
            </a:pPr>
            <a:r>
              <a:rPr kumimoji="0" lang="en-GB" sz="2000" b="0" dirty="0" smtClean="0">
                <a:solidFill>
                  <a:srgbClr val="FFC000"/>
                </a:solidFill>
                <a:latin typeface="+mn-lt"/>
              </a:rPr>
              <a:t>Attributes</a:t>
            </a:r>
          </a:p>
        </p:txBody>
      </p:sp>
      <p:cxnSp>
        <p:nvCxnSpPr>
          <p:cNvPr id="39" name="Straight Connector 38"/>
          <p:cNvCxnSpPr>
            <a:stCxn id="97" idx="0"/>
            <a:endCxn id="21" idx="2"/>
          </p:cNvCxnSpPr>
          <p:nvPr/>
        </p:nvCxnSpPr>
        <p:spPr bwMode="auto">
          <a:xfrm rot="16200000" flipV="1">
            <a:off x="5764837" y="1492597"/>
            <a:ext cx="431254" cy="86978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>
            <a:stCxn id="97" idx="0"/>
            <a:endCxn id="27" idx="2"/>
          </p:cNvCxnSpPr>
          <p:nvPr/>
        </p:nvCxnSpPr>
        <p:spPr bwMode="auto">
          <a:xfrm rot="5400000" flipH="1" flipV="1">
            <a:off x="6586373" y="1540844"/>
            <a:ext cx="431254" cy="77329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>
            <a:stCxn id="97" idx="0"/>
            <a:endCxn id="26" idx="2"/>
          </p:cNvCxnSpPr>
          <p:nvPr/>
        </p:nvCxnSpPr>
        <p:spPr bwMode="auto">
          <a:xfrm rot="16200000" flipV="1">
            <a:off x="6176918" y="1904679"/>
            <a:ext cx="428628" cy="4824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DFA1C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2" name="Group 61"/>
          <p:cNvGrpSpPr/>
          <p:nvPr/>
        </p:nvGrpSpPr>
        <p:grpSpPr>
          <a:xfrm>
            <a:off x="1142976" y="3786190"/>
            <a:ext cx="3071834" cy="928694"/>
            <a:chOff x="1142976" y="1785926"/>
            <a:chExt cx="3071834" cy="928694"/>
          </a:xfrm>
        </p:grpSpPr>
        <p:sp>
          <p:nvSpPr>
            <p:cNvPr id="63" name="Rounded Rectangle 62"/>
            <p:cNvSpPr/>
            <p:nvPr/>
          </p:nvSpPr>
          <p:spPr bwMode="auto">
            <a:xfrm>
              <a:off x="3000364" y="1928802"/>
              <a:ext cx="338873" cy="677745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bg2">
                    <a:lumMod val="60000"/>
                    <a:lumOff val="40000"/>
                  </a:schemeClr>
                </a:gs>
                <a:gs pos="62000">
                  <a:schemeClr val="bg2">
                    <a:lumMod val="75000"/>
                  </a:schemeClr>
                </a:gs>
                <a:gs pos="88000">
                  <a:schemeClr val="bg2">
                    <a:lumMod val="50000"/>
                  </a:schemeClr>
                </a:gs>
              </a:gsLst>
              <a:lin ang="5400000" scaled="0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sz="20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L</a:t>
              </a:r>
              <a:r>
                <a:rPr kumimoji="0" lang="en-GB" sz="200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a</a:t>
              </a:r>
            </a:p>
          </p:txBody>
        </p:sp>
        <p:sp>
          <p:nvSpPr>
            <p:cNvPr id="64" name="Rounded Rectangle 63"/>
            <p:cNvSpPr/>
            <p:nvPr/>
          </p:nvSpPr>
          <p:spPr bwMode="auto">
            <a:xfrm>
              <a:off x="1357290" y="1928802"/>
              <a:ext cx="338873" cy="677745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90000">
                  <a:srgbClr val="FF0000"/>
                </a:gs>
              </a:gsLst>
              <a:lin ang="5400000" scaled="0"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sz="200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X</a:t>
              </a:r>
              <a:r>
                <a:rPr kumimoji="0" lang="en-GB" sz="2000" i="0" u="none" strike="noStrike" cap="none" normalizeH="0" baseline="-25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w</a:t>
              </a:r>
              <a:endParaRPr kumimoji="0" lang="en-GB" sz="200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5" name="Rounded Rectangle 64"/>
            <p:cNvSpPr/>
            <p:nvPr/>
          </p:nvSpPr>
          <p:spPr bwMode="auto">
            <a:xfrm>
              <a:off x="1857356" y="1928802"/>
              <a:ext cx="338873" cy="677745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90000">
                  <a:srgbClr val="00B050"/>
                </a:gs>
              </a:gsLst>
              <a:lin ang="5400000" scaled="0"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indent="-342900" algn="ctr" latinLnBrk="0">
                <a:spcBef>
                  <a:spcPct val="20000"/>
                </a:spcBef>
              </a:pPr>
              <a:r>
                <a:rPr kumimoji="0" lang="en-GB" sz="2000" dirty="0" err="1" smtClean="0">
                  <a:latin typeface="+mn-lt"/>
                </a:rPr>
                <a:t>Y</a:t>
              </a:r>
              <a:r>
                <a:rPr kumimoji="0" lang="en-GB" sz="2000" baseline="-25000" dirty="0" err="1" smtClean="0">
                  <a:latin typeface="+mn-lt"/>
                </a:rPr>
                <a:t>w</a:t>
              </a:r>
              <a:endParaRPr kumimoji="0" lang="en-GB" sz="2000" baseline="-25000" dirty="0" smtClean="0">
                <a:latin typeface="+mn-lt"/>
              </a:endParaRPr>
            </a:p>
          </p:txBody>
        </p:sp>
        <p:sp>
          <p:nvSpPr>
            <p:cNvPr id="66" name="Rounded Rectangle 65"/>
            <p:cNvSpPr/>
            <p:nvPr/>
          </p:nvSpPr>
          <p:spPr bwMode="auto">
            <a:xfrm>
              <a:off x="2357422" y="1928802"/>
              <a:ext cx="338873" cy="677745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90000">
                  <a:srgbClr val="0070C0"/>
                </a:gs>
              </a:gsLst>
              <a:lin ang="5400000" scaled="0"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indent="-342900" algn="ctr" latinLnBrk="0">
                <a:spcBef>
                  <a:spcPct val="20000"/>
                </a:spcBef>
              </a:pPr>
              <a:r>
                <a:rPr kumimoji="0" lang="en-GB" sz="2000" dirty="0" err="1" smtClean="0">
                  <a:latin typeface="+mn-lt"/>
                </a:rPr>
                <a:t>Z</a:t>
              </a:r>
              <a:r>
                <a:rPr kumimoji="0" lang="en-GB" sz="2000" baseline="-25000" dirty="0" err="1" smtClean="0">
                  <a:latin typeface="+mn-lt"/>
                </a:rPr>
                <a:t>w</a:t>
              </a:r>
              <a:endParaRPr kumimoji="0" lang="en-GB" sz="2000" baseline="-25000" dirty="0" smtClean="0">
                <a:latin typeface="+mn-lt"/>
              </a:endParaRPr>
            </a:p>
          </p:txBody>
        </p:sp>
        <p:sp>
          <p:nvSpPr>
            <p:cNvPr id="67" name="Rounded Rectangle 66"/>
            <p:cNvSpPr/>
            <p:nvPr/>
          </p:nvSpPr>
          <p:spPr bwMode="auto">
            <a:xfrm>
              <a:off x="3714744" y="1928802"/>
              <a:ext cx="338873" cy="677745"/>
            </a:xfrm>
            <a:prstGeom prst="roundRect">
              <a:avLst/>
            </a:prstGeom>
            <a:gradFill flip="none"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sz="160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Md</a:t>
              </a:r>
              <a:endParaRPr kumimoji="0" lang="en-GB" sz="160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8" name="Rounded Rectangle 67"/>
            <p:cNvSpPr/>
            <p:nvPr/>
          </p:nvSpPr>
          <p:spPr bwMode="auto">
            <a:xfrm>
              <a:off x="1142976" y="1785926"/>
              <a:ext cx="3071834" cy="928694"/>
            </a:xfrm>
            <a:prstGeom prst="roundRect">
              <a:avLst/>
            </a:prstGeom>
            <a:noFill/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sp>
        <p:nvSpPr>
          <p:cNvPr id="70" name="Rounded Rectangle 69"/>
          <p:cNvSpPr/>
          <p:nvPr/>
        </p:nvSpPr>
        <p:spPr bwMode="auto">
          <a:xfrm>
            <a:off x="5072066" y="3357562"/>
            <a:ext cx="2643206" cy="928694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b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1" name="Rounded Rectangle 70"/>
          <p:cNvSpPr/>
          <p:nvPr/>
        </p:nvSpPr>
        <p:spPr bwMode="auto">
          <a:xfrm>
            <a:off x="5376135" y="3500438"/>
            <a:ext cx="338873" cy="677745"/>
          </a:xfrm>
          <a:prstGeom prst="roundRect">
            <a:avLst/>
          </a:prstGeom>
          <a:solidFill>
            <a:srgbClr val="E6B8D8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X</a:t>
            </a:r>
          </a:p>
        </p:txBody>
      </p:sp>
      <p:sp>
        <p:nvSpPr>
          <p:cNvPr id="72" name="Rounded Rectangle 71"/>
          <p:cNvSpPr/>
          <p:nvPr/>
        </p:nvSpPr>
        <p:spPr bwMode="auto">
          <a:xfrm>
            <a:off x="6197672" y="3500438"/>
            <a:ext cx="338873" cy="677745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Y</a:t>
            </a:r>
          </a:p>
        </p:txBody>
      </p:sp>
      <p:sp>
        <p:nvSpPr>
          <p:cNvPr id="73" name="Rounded Rectangle 72"/>
          <p:cNvSpPr/>
          <p:nvPr/>
        </p:nvSpPr>
        <p:spPr bwMode="auto">
          <a:xfrm>
            <a:off x="7019209" y="3500438"/>
            <a:ext cx="338873" cy="677745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Z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786710" y="3571876"/>
            <a:ext cx="887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chemeClr val="bg1"/>
                </a:solidFill>
                <a:latin typeface="+mn-lt"/>
              </a:rPr>
              <a:t>CIEXYZ</a:t>
            </a:r>
            <a:endParaRPr lang="en-GB" sz="20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7" name="Rounded Rectangle 96"/>
          <p:cNvSpPr/>
          <p:nvPr/>
        </p:nvSpPr>
        <p:spPr bwMode="auto">
          <a:xfrm>
            <a:off x="5072066" y="2143116"/>
            <a:ext cx="2686578" cy="785818"/>
          </a:xfrm>
          <a:prstGeom prst="round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9000000" scaled="0"/>
          </a:gra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000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Inverse</a:t>
            </a:r>
            <a:r>
              <a:rPr kumimoji="0" lang="en-GB" sz="2000" i="0" u="none" strike="noStrike" cap="none" normalizeH="0" dirty="0" smtClean="0">
                <a:ln>
                  <a:noFill/>
                </a:ln>
                <a:effectLst/>
                <a:latin typeface="+mn-lt"/>
              </a:rPr>
              <a:t> Color</a:t>
            </a:r>
          </a:p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000" i="0" u="none" strike="noStrike" cap="none" normalizeH="0" dirty="0" smtClean="0">
                <a:ln>
                  <a:noFill/>
                </a:ln>
                <a:effectLst/>
                <a:latin typeface="+mn-lt"/>
              </a:rPr>
              <a:t>Appearance Model</a:t>
            </a:r>
            <a:endParaRPr kumimoji="0" lang="en-GB" sz="2000" i="0" u="none" strike="noStrike" cap="none" normalizeH="0" baseline="0" dirty="0" smtClean="0">
              <a:ln>
                <a:noFill/>
              </a:ln>
              <a:effectLst/>
              <a:latin typeface="+mn-lt"/>
            </a:endParaRPr>
          </a:p>
        </p:txBody>
      </p:sp>
      <p:cxnSp>
        <p:nvCxnSpPr>
          <p:cNvPr id="100" name="Straight Connector 99"/>
          <p:cNvCxnSpPr>
            <a:stCxn id="71" idx="0"/>
            <a:endCxn id="97" idx="2"/>
          </p:cNvCxnSpPr>
          <p:nvPr/>
        </p:nvCxnSpPr>
        <p:spPr bwMode="auto">
          <a:xfrm rot="5400000" flipH="1" flipV="1">
            <a:off x="5694711" y="2779795"/>
            <a:ext cx="571504" cy="86978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stCxn id="72" idx="0"/>
            <a:endCxn id="97" idx="2"/>
          </p:cNvCxnSpPr>
          <p:nvPr/>
        </p:nvCxnSpPr>
        <p:spPr bwMode="auto">
          <a:xfrm rot="5400000" flipH="1" flipV="1">
            <a:off x="6105480" y="3190563"/>
            <a:ext cx="571504" cy="4824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>
            <a:stCxn id="73" idx="0"/>
            <a:endCxn id="97" idx="2"/>
          </p:cNvCxnSpPr>
          <p:nvPr/>
        </p:nvCxnSpPr>
        <p:spPr bwMode="auto">
          <a:xfrm rot="16200000" flipV="1">
            <a:off x="6516249" y="2828040"/>
            <a:ext cx="571504" cy="77329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>
            <a:endCxn id="71" idx="2"/>
          </p:cNvCxnSpPr>
          <p:nvPr/>
        </p:nvCxnSpPr>
        <p:spPr bwMode="auto">
          <a:xfrm rot="10800000">
            <a:off x="5545573" y="4178183"/>
            <a:ext cx="843825" cy="39382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>
            <a:endCxn id="72" idx="2"/>
          </p:cNvCxnSpPr>
          <p:nvPr/>
        </p:nvCxnSpPr>
        <p:spPr bwMode="auto">
          <a:xfrm rot="16200000" flipV="1">
            <a:off x="6181341" y="4363951"/>
            <a:ext cx="393826" cy="2228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73" idx="2"/>
          </p:cNvCxnSpPr>
          <p:nvPr/>
        </p:nvCxnSpPr>
        <p:spPr bwMode="auto">
          <a:xfrm rot="5400000">
            <a:off x="6592110" y="3975471"/>
            <a:ext cx="393824" cy="79924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4" name="Rounded Rectangle 123"/>
          <p:cNvSpPr/>
          <p:nvPr/>
        </p:nvSpPr>
        <p:spPr bwMode="auto">
          <a:xfrm>
            <a:off x="5376135" y="5500702"/>
            <a:ext cx="338873" cy="677745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R</a:t>
            </a:r>
          </a:p>
        </p:txBody>
      </p:sp>
      <p:sp>
        <p:nvSpPr>
          <p:cNvPr id="125" name="Rounded Rectangle 124"/>
          <p:cNvSpPr/>
          <p:nvPr/>
        </p:nvSpPr>
        <p:spPr bwMode="auto">
          <a:xfrm>
            <a:off x="6197672" y="5500702"/>
            <a:ext cx="338873" cy="677745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G</a:t>
            </a:r>
          </a:p>
        </p:txBody>
      </p:sp>
      <p:sp>
        <p:nvSpPr>
          <p:cNvPr id="126" name="Rounded Rectangle 125"/>
          <p:cNvSpPr/>
          <p:nvPr/>
        </p:nvSpPr>
        <p:spPr bwMode="auto">
          <a:xfrm>
            <a:off x="7019209" y="5500702"/>
            <a:ext cx="338873" cy="677745"/>
          </a:xfrm>
          <a:prstGeom prst="roundRect">
            <a:avLst/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B</a:t>
            </a:r>
          </a:p>
        </p:txBody>
      </p:sp>
      <p:cxnSp>
        <p:nvCxnSpPr>
          <p:cNvPr id="127" name="Straight Connector 126"/>
          <p:cNvCxnSpPr>
            <a:stCxn id="124" idx="0"/>
            <a:endCxn id="95" idx="2"/>
          </p:cNvCxnSpPr>
          <p:nvPr/>
        </p:nvCxnSpPr>
        <p:spPr bwMode="auto">
          <a:xfrm rot="5400000" flipH="1" flipV="1">
            <a:off x="5753170" y="4864476"/>
            <a:ext cx="428628" cy="84382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Straight Connector 127"/>
          <p:cNvCxnSpPr>
            <a:stCxn id="125" idx="0"/>
            <a:endCxn id="95" idx="2"/>
          </p:cNvCxnSpPr>
          <p:nvPr/>
        </p:nvCxnSpPr>
        <p:spPr bwMode="auto">
          <a:xfrm rot="5400000" flipH="1" flipV="1">
            <a:off x="6163938" y="5275245"/>
            <a:ext cx="428628" cy="2228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/>
          <p:cNvCxnSpPr>
            <a:stCxn id="126" idx="0"/>
            <a:endCxn id="95" idx="2"/>
          </p:cNvCxnSpPr>
          <p:nvPr/>
        </p:nvCxnSpPr>
        <p:spPr bwMode="auto">
          <a:xfrm rot="16200000" flipV="1">
            <a:off x="6574707" y="4886763"/>
            <a:ext cx="428628" cy="7992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87" name="Group 86"/>
          <p:cNvGrpSpPr/>
          <p:nvPr/>
        </p:nvGrpSpPr>
        <p:grpSpPr>
          <a:xfrm>
            <a:off x="6143636" y="4572008"/>
            <a:ext cx="491518" cy="500066"/>
            <a:chOff x="4572000" y="3214686"/>
            <a:chExt cx="1053253" cy="1071570"/>
          </a:xfrm>
        </p:grpSpPr>
        <p:sp>
          <p:nvSpPr>
            <p:cNvPr id="88" name="Rounded Rectangle 87"/>
            <p:cNvSpPr/>
            <p:nvPr/>
          </p:nvSpPr>
          <p:spPr bwMode="auto">
            <a:xfrm>
              <a:off x="4572000" y="3214686"/>
              <a:ext cx="338873" cy="357190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9" name="Rounded Rectangle 88"/>
            <p:cNvSpPr/>
            <p:nvPr/>
          </p:nvSpPr>
          <p:spPr bwMode="auto">
            <a:xfrm>
              <a:off x="4929190" y="3214686"/>
              <a:ext cx="338873" cy="357190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0" name="Rounded Rectangle 89"/>
            <p:cNvSpPr/>
            <p:nvPr/>
          </p:nvSpPr>
          <p:spPr bwMode="auto">
            <a:xfrm>
              <a:off x="5286380" y="3214686"/>
              <a:ext cx="338873" cy="357190"/>
            </a:xfrm>
            <a:prstGeom prst="roundRect">
              <a:avLst/>
            </a:prstGeom>
            <a:solidFill>
              <a:srgbClr val="34DCBC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1" name="Rounded Rectangle 90"/>
            <p:cNvSpPr/>
            <p:nvPr/>
          </p:nvSpPr>
          <p:spPr bwMode="auto">
            <a:xfrm>
              <a:off x="4572000" y="3571876"/>
              <a:ext cx="338873" cy="35719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2" name="Rounded Rectangle 91"/>
            <p:cNvSpPr/>
            <p:nvPr/>
          </p:nvSpPr>
          <p:spPr bwMode="auto">
            <a:xfrm>
              <a:off x="4929190" y="3571876"/>
              <a:ext cx="338873" cy="357190"/>
            </a:xfrm>
            <a:prstGeom prst="roundRect">
              <a:avLst/>
            </a:prstGeom>
            <a:solidFill>
              <a:srgbClr val="00B05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3" name="Rounded Rectangle 92"/>
            <p:cNvSpPr/>
            <p:nvPr/>
          </p:nvSpPr>
          <p:spPr bwMode="auto">
            <a:xfrm>
              <a:off x="5286380" y="3571876"/>
              <a:ext cx="338873" cy="357190"/>
            </a:xfrm>
            <a:prstGeom prst="roundRect">
              <a:avLst/>
            </a:prstGeom>
            <a:solidFill>
              <a:srgbClr val="6ED4EC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4" name="Rounded Rectangle 93"/>
            <p:cNvSpPr/>
            <p:nvPr/>
          </p:nvSpPr>
          <p:spPr bwMode="auto">
            <a:xfrm>
              <a:off x="4572000" y="3929066"/>
              <a:ext cx="338873" cy="357190"/>
            </a:xfrm>
            <a:prstGeom prst="roundRect">
              <a:avLst/>
            </a:prstGeom>
            <a:solidFill>
              <a:srgbClr val="FFCC99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5" name="Rounded Rectangle 94"/>
            <p:cNvSpPr/>
            <p:nvPr/>
          </p:nvSpPr>
          <p:spPr bwMode="auto">
            <a:xfrm>
              <a:off x="4929190" y="3929066"/>
              <a:ext cx="338873" cy="357190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6" name="Rounded Rectangle 95"/>
            <p:cNvSpPr/>
            <p:nvPr/>
          </p:nvSpPr>
          <p:spPr bwMode="auto">
            <a:xfrm>
              <a:off x="5286380" y="3929066"/>
              <a:ext cx="338873" cy="357190"/>
            </a:xfrm>
            <a:prstGeom prst="roundRect">
              <a:avLst/>
            </a:prstGeom>
            <a:solidFill>
              <a:srgbClr val="0070C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sp>
        <p:nvSpPr>
          <p:cNvPr id="142" name="TextBox 141"/>
          <p:cNvSpPr txBox="1"/>
          <p:nvPr/>
        </p:nvSpPr>
        <p:spPr>
          <a:xfrm>
            <a:off x="7786710" y="5500702"/>
            <a:ext cx="901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chemeClr val="bg1"/>
                </a:solidFill>
                <a:latin typeface="+mn-lt"/>
              </a:rPr>
              <a:t>Device</a:t>
            </a:r>
            <a:br>
              <a:rPr lang="en-GB" sz="2000" b="0" dirty="0" smtClean="0">
                <a:solidFill>
                  <a:schemeClr val="bg1"/>
                </a:solidFill>
                <a:latin typeface="+mn-lt"/>
              </a:rPr>
            </a:br>
            <a:r>
              <a:rPr lang="en-GB" sz="2000" b="0" dirty="0" smtClean="0">
                <a:solidFill>
                  <a:schemeClr val="bg1"/>
                </a:solidFill>
                <a:latin typeface="+mn-lt"/>
              </a:rPr>
              <a:t>Signals</a:t>
            </a:r>
            <a:endParaRPr lang="en-GB" sz="20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6715140" y="4500570"/>
            <a:ext cx="18900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chemeClr val="bg1"/>
                </a:solidFill>
                <a:latin typeface="+mn-lt"/>
              </a:rPr>
              <a:t>Inverse Device </a:t>
            </a:r>
          </a:p>
          <a:p>
            <a:r>
              <a:rPr lang="en-GB" sz="2000" b="0" dirty="0" smtClean="0">
                <a:solidFill>
                  <a:schemeClr val="bg1"/>
                </a:solidFill>
                <a:latin typeface="+mn-lt"/>
              </a:rPr>
              <a:t>Characterization</a:t>
            </a:r>
            <a:endParaRPr lang="en-GB" sz="20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3" name="Rounded Rectangle 122"/>
          <p:cNvSpPr/>
          <p:nvPr/>
        </p:nvSpPr>
        <p:spPr bwMode="auto">
          <a:xfrm>
            <a:off x="5072066" y="5357826"/>
            <a:ext cx="2643206" cy="928694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b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1142976" y="3786190"/>
            <a:ext cx="3071834" cy="928694"/>
            <a:chOff x="1142976" y="1785926"/>
            <a:chExt cx="3071834" cy="928694"/>
          </a:xfrm>
        </p:grpSpPr>
        <p:sp>
          <p:nvSpPr>
            <p:cNvPr id="57" name="Rounded Rectangle 56"/>
            <p:cNvSpPr/>
            <p:nvPr/>
          </p:nvSpPr>
          <p:spPr bwMode="auto">
            <a:xfrm>
              <a:off x="3000364" y="1928802"/>
              <a:ext cx="338873" cy="677745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bg2">
                    <a:lumMod val="60000"/>
                    <a:lumOff val="40000"/>
                  </a:schemeClr>
                </a:gs>
                <a:gs pos="62000">
                  <a:schemeClr val="bg2">
                    <a:lumMod val="75000"/>
                  </a:schemeClr>
                </a:gs>
                <a:gs pos="88000">
                  <a:schemeClr val="bg2">
                    <a:lumMod val="50000"/>
                  </a:schemeClr>
                </a:gs>
              </a:gsLst>
              <a:lin ang="5400000" scaled="0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sz="20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L</a:t>
              </a:r>
              <a:r>
                <a:rPr kumimoji="0" lang="en-GB" sz="200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a</a:t>
              </a:r>
            </a:p>
          </p:txBody>
        </p:sp>
        <p:sp>
          <p:nvSpPr>
            <p:cNvPr id="58" name="Rounded Rectangle 57"/>
            <p:cNvSpPr/>
            <p:nvPr/>
          </p:nvSpPr>
          <p:spPr bwMode="auto">
            <a:xfrm>
              <a:off x="1357290" y="1928802"/>
              <a:ext cx="338873" cy="677745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90000">
                  <a:srgbClr val="FF0000"/>
                </a:gs>
              </a:gsLst>
              <a:lin ang="5400000" scaled="0"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sz="200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X</a:t>
              </a:r>
              <a:r>
                <a:rPr kumimoji="0" lang="en-GB" sz="2000" i="0" u="none" strike="noStrike" cap="none" normalizeH="0" baseline="-25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w</a:t>
              </a:r>
              <a:endParaRPr kumimoji="0" lang="en-GB" sz="200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9" name="Rounded Rectangle 58"/>
            <p:cNvSpPr/>
            <p:nvPr/>
          </p:nvSpPr>
          <p:spPr bwMode="auto">
            <a:xfrm>
              <a:off x="1857356" y="1928802"/>
              <a:ext cx="338873" cy="677745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90000">
                  <a:srgbClr val="00B050"/>
                </a:gs>
              </a:gsLst>
              <a:lin ang="5400000" scaled="0"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indent="-342900" algn="ctr" latinLnBrk="0">
                <a:spcBef>
                  <a:spcPct val="20000"/>
                </a:spcBef>
              </a:pPr>
              <a:r>
                <a:rPr kumimoji="0" lang="en-GB" sz="2000" dirty="0" err="1" smtClean="0">
                  <a:latin typeface="+mn-lt"/>
                </a:rPr>
                <a:t>Y</a:t>
              </a:r>
              <a:r>
                <a:rPr kumimoji="0" lang="en-GB" sz="2000" baseline="-25000" dirty="0" err="1" smtClean="0">
                  <a:latin typeface="+mn-lt"/>
                </a:rPr>
                <a:t>w</a:t>
              </a:r>
              <a:endParaRPr kumimoji="0" lang="en-GB" sz="2000" baseline="-25000" dirty="0" smtClean="0">
                <a:latin typeface="+mn-lt"/>
              </a:endParaRPr>
            </a:p>
          </p:txBody>
        </p:sp>
        <p:sp>
          <p:nvSpPr>
            <p:cNvPr id="60" name="Rounded Rectangle 59"/>
            <p:cNvSpPr/>
            <p:nvPr/>
          </p:nvSpPr>
          <p:spPr bwMode="auto">
            <a:xfrm>
              <a:off x="2357422" y="1928802"/>
              <a:ext cx="338873" cy="677745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90000">
                  <a:srgbClr val="0070C0"/>
                </a:gs>
              </a:gsLst>
              <a:lin ang="5400000" scaled="0"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indent="-342900" algn="ctr" latinLnBrk="0">
                <a:spcBef>
                  <a:spcPct val="20000"/>
                </a:spcBef>
              </a:pPr>
              <a:r>
                <a:rPr kumimoji="0" lang="en-GB" sz="2000" dirty="0" err="1" smtClean="0">
                  <a:latin typeface="+mn-lt"/>
                </a:rPr>
                <a:t>Z</a:t>
              </a:r>
              <a:r>
                <a:rPr kumimoji="0" lang="en-GB" sz="2000" baseline="-25000" dirty="0" err="1" smtClean="0">
                  <a:latin typeface="+mn-lt"/>
                </a:rPr>
                <a:t>w</a:t>
              </a:r>
              <a:endParaRPr kumimoji="0" lang="en-GB" sz="2000" baseline="-25000" dirty="0" smtClean="0">
                <a:latin typeface="+mn-lt"/>
              </a:endParaRPr>
            </a:p>
          </p:txBody>
        </p:sp>
        <p:sp>
          <p:nvSpPr>
            <p:cNvPr id="61" name="Rounded Rectangle 60"/>
            <p:cNvSpPr/>
            <p:nvPr/>
          </p:nvSpPr>
          <p:spPr bwMode="auto">
            <a:xfrm>
              <a:off x="3714744" y="1928802"/>
              <a:ext cx="338873" cy="677745"/>
            </a:xfrm>
            <a:prstGeom prst="roundRect">
              <a:avLst/>
            </a:prstGeom>
            <a:gradFill flip="none"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sz="160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Md</a:t>
              </a:r>
              <a:endParaRPr kumimoji="0" lang="en-GB" sz="160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69" name="Rounded Rectangle 68"/>
            <p:cNvSpPr/>
            <p:nvPr/>
          </p:nvSpPr>
          <p:spPr bwMode="auto">
            <a:xfrm>
              <a:off x="1142976" y="1785926"/>
              <a:ext cx="3071834" cy="928694"/>
            </a:xfrm>
            <a:prstGeom prst="roundRect">
              <a:avLst/>
            </a:prstGeom>
            <a:noFill/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142976" y="3786190"/>
            <a:ext cx="3071834" cy="928694"/>
            <a:chOff x="1142976" y="1785926"/>
            <a:chExt cx="3071834" cy="928694"/>
          </a:xfrm>
        </p:grpSpPr>
        <p:sp>
          <p:nvSpPr>
            <p:cNvPr id="76" name="Rounded Rectangle 75"/>
            <p:cNvSpPr/>
            <p:nvPr/>
          </p:nvSpPr>
          <p:spPr bwMode="auto">
            <a:xfrm>
              <a:off x="3000364" y="1928802"/>
              <a:ext cx="338873" cy="677745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bg2">
                    <a:lumMod val="60000"/>
                    <a:lumOff val="40000"/>
                  </a:schemeClr>
                </a:gs>
                <a:gs pos="62000">
                  <a:schemeClr val="bg2">
                    <a:lumMod val="75000"/>
                  </a:schemeClr>
                </a:gs>
                <a:gs pos="88000">
                  <a:schemeClr val="bg2">
                    <a:lumMod val="50000"/>
                  </a:schemeClr>
                </a:gs>
              </a:gsLst>
              <a:lin ang="5400000" scaled="0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sz="20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L</a:t>
              </a:r>
              <a:r>
                <a:rPr kumimoji="0" lang="en-GB" sz="200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a</a:t>
              </a:r>
            </a:p>
          </p:txBody>
        </p:sp>
        <p:sp>
          <p:nvSpPr>
            <p:cNvPr id="77" name="Rounded Rectangle 76"/>
            <p:cNvSpPr/>
            <p:nvPr/>
          </p:nvSpPr>
          <p:spPr bwMode="auto">
            <a:xfrm>
              <a:off x="1357290" y="1928802"/>
              <a:ext cx="338873" cy="677745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90000">
                  <a:srgbClr val="FF0000"/>
                </a:gs>
              </a:gsLst>
              <a:lin ang="5400000" scaled="0"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sz="200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X</a:t>
              </a:r>
              <a:r>
                <a:rPr kumimoji="0" lang="en-GB" sz="2000" i="0" u="none" strike="noStrike" cap="none" normalizeH="0" baseline="-25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w</a:t>
              </a:r>
              <a:endParaRPr kumimoji="0" lang="en-GB" sz="200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78" name="Rounded Rectangle 77"/>
            <p:cNvSpPr/>
            <p:nvPr/>
          </p:nvSpPr>
          <p:spPr bwMode="auto">
            <a:xfrm>
              <a:off x="1857356" y="1928802"/>
              <a:ext cx="338873" cy="677745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90000">
                  <a:srgbClr val="00B050"/>
                </a:gs>
              </a:gsLst>
              <a:lin ang="5400000" scaled="0"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indent="-342900" algn="ctr" latinLnBrk="0">
                <a:spcBef>
                  <a:spcPct val="20000"/>
                </a:spcBef>
              </a:pPr>
              <a:r>
                <a:rPr kumimoji="0" lang="en-GB" sz="2000" dirty="0" err="1" smtClean="0">
                  <a:latin typeface="+mn-lt"/>
                </a:rPr>
                <a:t>Y</a:t>
              </a:r>
              <a:r>
                <a:rPr kumimoji="0" lang="en-GB" sz="2000" baseline="-25000" dirty="0" err="1" smtClean="0">
                  <a:latin typeface="+mn-lt"/>
                </a:rPr>
                <a:t>w</a:t>
              </a:r>
              <a:endParaRPr kumimoji="0" lang="en-GB" sz="2000" baseline="-25000" dirty="0" smtClean="0">
                <a:latin typeface="+mn-lt"/>
              </a:endParaRPr>
            </a:p>
          </p:txBody>
        </p:sp>
        <p:sp>
          <p:nvSpPr>
            <p:cNvPr id="79" name="Rounded Rectangle 78"/>
            <p:cNvSpPr/>
            <p:nvPr/>
          </p:nvSpPr>
          <p:spPr bwMode="auto">
            <a:xfrm>
              <a:off x="2357422" y="1928802"/>
              <a:ext cx="338873" cy="677745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90000">
                  <a:srgbClr val="0070C0"/>
                </a:gs>
              </a:gsLst>
              <a:lin ang="5400000" scaled="0"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indent="-342900" algn="ctr" latinLnBrk="0">
                <a:spcBef>
                  <a:spcPct val="20000"/>
                </a:spcBef>
              </a:pPr>
              <a:r>
                <a:rPr kumimoji="0" lang="en-GB" sz="2000" dirty="0" err="1" smtClean="0">
                  <a:latin typeface="+mn-lt"/>
                </a:rPr>
                <a:t>Z</a:t>
              </a:r>
              <a:r>
                <a:rPr kumimoji="0" lang="en-GB" sz="2000" baseline="-25000" dirty="0" err="1" smtClean="0">
                  <a:latin typeface="+mn-lt"/>
                </a:rPr>
                <a:t>w</a:t>
              </a:r>
              <a:endParaRPr kumimoji="0" lang="en-GB" sz="2000" baseline="-25000" dirty="0" smtClean="0">
                <a:latin typeface="+mn-lt"/>
              </a:endParaRPr>
            </a:p>
          </p:txBody>
        </p:sp>
        <p:sp>
          <p:nvSpPr>
            <p:cNvPr id="80" name="Rounded Rectangle 79"/>
            <p:cNvSpPr/>
            <p:nvPr/>
          </p:nvSpPr>
          <p:spPr bwMode="auto">
            <a:xfrm>
              <a:off x="3714744" y="1928802"/>
              <a:ext cx="338873" cy="677745"/>
            </a:xfrm>
            <a:prstGeom prst="roundRect">
              <a:avLst/>
            </a:prstGeom>
            <a:gradFill flip="none"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sz="160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Md</a:t>
              </a:r>
              <a:endParaRPr kumimoji="0" lang="en-GB" sz="160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1" name="Rounded Rectangle 80"/>
            <p:cNvSpPr/>
            <p:nvPr/>
          </p:nvSpPr>
          <p:spPr bwMode="auto">
            <a:xfrm>
              <a:off x="1142976" y="1785926"/>
              <a:ext cx="3071834" cy="928694"/>
            </a:xfrm>
            <a:prstGeom prst="roundRect">
              <a:avLst/>
            </a:prstGeom>
            <a:noFill/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142976" y="3786190"/>
            <a:ext cx="3071834" cy="928694"/>
            <a:chOff x="1142976" y="1785926"/>
            <a:chExt cx="3071834" cy="928694"/>
          </a:xfrm>
        </p:grpSpPr>
        <p:sp>
          <p:nvSpPr>
            <p:cNvPr id="83" name="Rounded Rectangle 82"/>
            <p:cNvSpPr/>
            <p:nvPr/>
          </p:nvSpPr>
          <p:spPr bwMode="auto">
            <a:xfrm>
              <a:off x="3000364" y="1928802"/>
              <a:ext cx="338873" cy="677745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bg2">
                    <a:lumMod val="60000"/>
                    <a:lumOff val="40000"/>
                  </a:schemeClr>
                </a:gs>
                <a:gs pos="62000">
                  <a:schemeClr val="bg2">
                    <a:lumMod val="75000"/>
                  </a:schemeClr>
                </a:gs>
                <a:gs pos="88000">
                  <a:schemeClr val="bg2">
                    <a:lumMod val="50000"/>
                  </a:schemeClr>
                </a:gs>
              </a:gsLst>
              <a:lin ang="5400000" scaled="0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sz="20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L</a:t>
              </a:r>
              <a:r>
                <a:rPr kumimoji="0" lang="en-GB" sz="200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a</a:t>
              </a:r>
            </a:p>
          </p:txBody>
        </p:sp>
        <p:sp>
          <p:nvSpPr>
            <p:cNvPr id="84" name="Rounded Rectangle 83"/>
            <p:cNvSpPr/>
            <p:nvPr/>
          </p:nvSpPr>
          <p:spPr bwMode="auto">
            <a:xfrm>
              <a:off x="1357290" y="1928802"/>
              <a:ext cx="338873" cy="677745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90000">
                  <a:srgbClr val="FF0000"/>
                </a:gs>
              </a:gsLst>
              <a:lin ang="5400000" scaled="0"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sz="200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X</a:t>
              </a:r>
              <a:r>
                <a:rPr kumimoji="0" lang="en-GB" sz="2000" i="0" u="none" strike="noStrike" cap="none" normalizeH="0" baseline="-25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w</a:t>
              </a:r>
              <a:endParaRPr kumimoji="0" lang="en-GB" sz="200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85" name="Rounded Rectangle 84"/>
            <p:cNvSpPr/>
            <p:nvPr/>
          </p:nvSpPr>
          <p:spPr bwMode="auto">
            <a:xfrm>
              <a:off x="1857356" y="1928802"/>
              <a:ext cx="338873" cy="677745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90000">
                  <a:srgbClr val="00B050"/>
                </a:gs>
              </a:gsLst>
              <a:lin ang="5400000" scaled="0"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indent="-342900" algn="ctr" latinLnBrk="0">
                <a:spcBef>
                  <a:spcPct val="20000"/>
                </a:spcBef>
              </a:pPr>
              <a:r>
                <a:rPr kumimoji="0" lang="en-GB" sz="2000" dirty="0" err="1" smtClean="0">
                  <a:latin typeface="+mn-lt"/>
                </a:rPr>
                <a:t>Y</a:t>
              </a:r>
              <a:r>
                <a:rPr kumimoji="0" lang="en-GB" sz="2000" baseline="-25000" dirty="0" err="1" smtClean="0">
                  <a:latin typeface="+mn-lt"/>
                </a:rPr>
                <a:t>w</a:t>
              </a:r>
              <a:endParaRPr kumimoji="0" lang="en-GB" sz="2000" baseline="-25000" dirty="0" smtClean="0">
                <a:latin typeface="+mn-lt"/>
              </a:endParaRPr>
            </a:p>
          </p:txBody>
        </p:sp>
        <p:sp>
          <p:nvSpPr>
            <p:cNvPr id="86" name="Rounded Rectangle 85"/>
            <p:cNvSpPr/>
            <p:nvPr/>
          </p:nvSpPr>
          <p:spPr bwMode="auto">
            <a:xfrm>
              <a:off x="2357422" y="1928802"/>
              <a:ext cx="338873" cy="677745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90000">
                  <a:srgbClr val="0070C0"/>
                </a:gs>
              </a:gsLst>
              <a:lin ang="5400000" scaled="0"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indent="-342900" algn="ctr" latinLnBrk="0">
                <a:spcBef>
                  <a:spcPct val="20000"/>
                </a:spcBef>
              </a:pPr>
              <a:r>
                <a:rPr kumimoji="0" lang="en-GB" sz="2000" dirty="0" err="1" smtClean="0">
                  <a:latin typeface="+mn-lt"/>
                </a:rPr>
                <a:t>Z</a:t>
              </a:r>
              <a:r>
                <a:rPr kumimoji="0" lang="en-GB" sz="2000" baseline="-25000" dirty="0" err="1" smtClean="0">
                  <a:latin typeface="+mn-lt"/>
                </a:rPr>
                <a:t>w</a:t>
              </a:r>
              <a:endParaRPr kumimoji="0" lang="en-GB" sz="2000" baseline="-25000" dirty="0" smtClean="0">
                <a:latin typeface="+mn-lt"/>
              </a:endParaRPr>
            </a:p>
          </p:txBody>
        </p:sp>
        <p:sp>
          <p:nvSpPr>
            <p:cNvPr id="99" name="Rounded Rectangle 98"/>
            <p:cNvSpPr/>
            <p:nvPr/>
          </p:nvSpPr>
          <p:spPr bwMode="auto">
            <a:xfrm>
              <a:off x="3714744" y="1928802"/>
              <a:ext cx="338873" cy="677745"/>
            </a:xfrm>
            <a:prstGeom prst="roundRect">
              <a:avLst/>
            </a:prstGeom>
            <a:gradFill flip="none"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  <a:tileRect/>
            </a:gra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sz="160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Md</a:t>
              </a:r>
              <a:endParaRPr kumimoji="0" lang="en-GB" sz="160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6" name="Rounded Rectangle 105"/>
            <p:cNvSpPr/>
            <p:nvPr/>
          </p:nvSpPr>
          <p:spPr bwMode="auto">
            <a:xfrm>
              <a:off x="1142976" y="1785926"/>
              <a:ext cx="3071834" cy="928694"/>
            </a:xfrm>
            <a:prstGeom prst="roundRect">
              <a:avLst/>
            </a:prstGeom>
            <a:noFill/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342900" marR="0" indent="-34290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xmlns:p14="http://schemas.microsoft.com/office/powerpoint/2010/main" advTm="5326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168" grpId="0" animBg="1"/>
      <p:bldP spid="169" grpId="0" animBg="1"/>
      <p:bldP spid="70" grpId="0" animBg="1"/>
      <p:bldP spid="71" grpId="0" animBg="1"/>
      <p:bldP spid="72" grpId="0" animBg="1"/>
      <p:bldP spid="73" grpId="0" animBg="1"/>
      <p:bldP spid="74" grpId="0"/>
      <p:bldP spid="97" grpId="0" animBg="1"/>
      <p:bldP spid="124" grpId="0" animBg="1"/>
      <p:bldP spid="125" grpId="0" animBg="1"/>
      <p:bldP spid="126" grpId="0" animBg="1"/>
      <p:bldP spid="142" grpId="0"/>
      <p:bldP spid="143" grpId="0"/>
      <p:bldP spid="1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/>
              <a:pPr>
                <a:defRPr/>
              </a:pPr>
              <a:t>29</a:t>
            </a:fld>
            <a:endParaRPr lang="en-US" altLang="ko-KR" dirty="0"/>
          </a:p>
        </p:txBody>
      </p: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0" y="1928830"/>
            <a:ext cx="9144000" cy="4929171"/>
            <a:chOff x="476" y="801"/>
            <a:chExt cx="4626" cy="2039"/>
          </a:xfrm>
        </p:grpSpPr>
        <p:sp>
          <p:nvSpPr>
            <p:cNvPr id="7" name="Rectangle 12"/>
            <p:cNvSpPr>
              <a:spLocks noChangeArrowheads="1"/>
            </p:cNvSpPr>
            <p:nvPr/>
          </p:nvSpPr>
          <p:spPr bwMode="auto">
            <a:xfrm>
              <a:off x="2789" y="801"/>
              <a:ext cx="2313" cy="2039"/>
            </a:xfrm>
            <a:prstGeom prst="rect">
              <a:avLst/>
            </a:prstGeom>
            <a:solidFill>
              <a:srgbClr val="969696"/>
            </a:solidFill>
            <a:ln w="9525" algn="ctr">
              <a:solidFill>
                <a:srgbClr val="96969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476" y="801"/>
              <a:ext cx="2313" cy="2039"/>
            </a:xfrm>
            <a:prstGeom prst="rect">
              <a:avLst/>
            </a:prstGeom>
            <a:solidFill>
              <a:srgbClr val="969696"/>
            </a:solidFill>
            <a:ln w="9525" algn="ctr">
              <a:solidFill>
                <a:srgbClr val="96969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1928803"/>
            <a:ext cx="9144000" cy="4929198"/>
            <a:chOff x="0" y="806383"/>
            <a:chExt cx="9144000" cy="4710181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0" y="806383"/>
              <a:ext cx="4572000" cy="4710181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4572000" y="806383"/>
              <a:ext cx="4572000" cy="471018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Predict color appearance phenomena</a:t>
            </a:r>
          </a:p>
          <a:p>
            <a:pPr lvl="1"/>
            <a:r>
              <a:rPr lang="en-US" dirty="0" smtClean="0"/>
              <a:t>Stevens effect, Hunt effect, and </a:t>
            </a:r>
            <a:r>
              <a:rPr lang="en-US" dirty="0" smtClean="0">
                <a:solidFill>
                  <a:srgbClr val="FFC000"/>
                </a:solidFill>
              </a:rPr>
              <a:t>simultaneous contrast</a:t>
            </a:r>
          </a:p>
          <a:p>
            <a:endParaRPr lang="en-US" dirty="0"/>
          </a:p>
        </p:txBody>
      </p:sp>
      <p:pic>
        <p:nvPicPr>
          <p:cNvPr id="11" name="Picture 6" descr="Z:\research\projects\2009\HDRCAM\POST_ACCEPT\figure12_EG2008\OneCharEG08-scaled(6,117cdm).hdr_hdrcam(JMh,noCAT)-La30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0140" y="3770329"/>
            <a:ext cx="1295720" cy="900000"/>
          </a:xfrm>
          <a:prstGeom prst="rect">
            <a:avLst/>
          </a:prstGeom>
          <a:noFill/>
        </p:spPr>
      </p:pic>
      <p:pic>
        <p:nvPicPr>
          <p:cNvPr id="12" name="Picture 7" descr="Z:\research\projects\2009\HDRCAM\POST_ACCEPT\figure12_EG2008\OneCharEG08-scaled(6,117cdm).hdr_hdrcam(JMh,noCAT)-La09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38140" y="3770329"/>
            <a:ext cx="1295720" cy="90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4557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00023E-6 L 0.17118 -3.0002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00023E-6 L -0.17917 -3.00023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Z:\research\talks\2009\XLRCAM\figs\hdrdisplay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429124" y="1285860"/>
            <a:ext cx="4572032" cy="375801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Luminance Impacts Color Perception?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>
                <a:latin typeface="+mn-lt"/>
              </a:rPr>
              <a:pPr>
                <a:defRPr/>
              </a:pPr>
              <a:t>3</a:t>
            </a:fld>
            <a:endParaRPr lang="en-US" altLang="ko-KR" dirty="0">
              <a:latin typeface="+mn-lt"/>
            </a:endParaRPr>
          </a:p>
        </p:txBody>
      </p:sp>
      <p:pic>
        <p:nvPicPr>
          <p:cNvPr id="6" name="Picture 2" descr="Z:\research\talks\2009\XLRCAM\figs\LCD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31695" y="1468675"/>
            <a:ext cx="4137777" cy="3103333"/>
          </a:xfrm>
          <a:prstGeom prst="rect">
            <a:avLst/>
          </a:prstGeom>
          <a:noFill/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57224" y="4643446"/>
            <a:ext cx="285752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0" dirty="0" smtClean="0">
                <a:solidFill>
                  <a:schemeClr val="bg1"/>
                </a:solidFill>
                <a:latin typeface="+mn-lt"/>
              </a:rPr>
              <a:t>Low-luminance</a:t>
            </a:r>
            <a:br>
              <a:rPr lang="en-GB" b="0" dirty="0" smtClean="0">
                <a:solidFill>
                  <a:schemeClr val="bg1"/>
                </a:solidFill>
                <a:latin typeface="+mn-lt"/>
              </a:rPr>
            </a:br>
            <a:r>
              <a:rPr lang="en-GB" b="0" dirty="0" smtClean="0">
                <a:solidFill>
                  <a:schemeClr val="bg1"/>
                </a:solidFill>
                <a:latin typeface="+mn-lt"/>
              </a:rPr>
              <a:t>display</a:t>
            </a:r>
            <a:endParaRPr lang="en-GB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2910" y="5715016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0" dirty="0" err="1" smtClean="0">
                <a:solidFill>
                  <a:schemeClr val="bg1"/>
                </a:solidFill>
                <a:latin typeface="+mn-lt"/>
                <a:sym typeface="Wingdings"/>
              </a:rPr>
              <a:t></a:t>
            </a:r>
            <a:r>
              <a:rPr lang="en-US" sz="3200" b="0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 New</a:t>
            </a:r>
            <a:r>
              <a:rPr lang="en-US" sz="3200" b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b="0" dirty="0" smtClean="0">
                <a:solidFill>
                  <a:srgbClr val="FFC000"/>
                </a:solidFill>
                <a:latin typeface="+mn-lt"/>
              </a:rPr>
              <a:t>Color Appearance Model</a:t>
            </a:r>
            <a:endParaRPr lang="en-GB" sz="3200" b="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86380" y="4643446"/>
            <a:ext cx="285752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0" dirty="0" smtClean="0">
                <a:solidFill>
                  <a:schemeClr val="bg1"/>
                </a:solidFill>
                <a:latin typeface="+mn-lt"/>
              </a:rPr>
              <a:t>High-luminance</a:t>
            </a:r>
            <a:br>
              <a:rPr lang="en-GB" b="0" dirty="0" smtClean="0">
                <a:solidFill>
                  <a:schemeClr val="bg1"/>
                </a:solidFill>
                <a:latin typeface="+mn-lt"/>
              </a:rPr>
            </a:br>
            <a:r>
              <a:rPr lang="en-GB" b="0" dirty="0" smtClean="0">
                <a:solidFill>
                  <a:schemeClr val="bg1"/>
                </a:solidFill>
                <a:latin typeface="+mn-lt"/>
              </a:rPr>
              <a:t>display</a:t>
            </a:r>
            <a:endParaRPr lang="en-GB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7620" y="2428868"/>
            <a:ext cx="1006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rgbClr val="FFC000"/>
                </a:solidFill>
              </a:rPr>
              <a:t>≠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4009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Classical</a:t>
            </a:r>
            <a:r>
              <a:rPr lang="en-US" dirty="0" smtClean="0"/>
              <a:t> color appearance model fails with </a:t>
            </a:r>
            <a:r>
              <a:rPr lang="en-US" dirty="0" smtClean="0">
                <a:solidFill>
                  <a:srgbClr val="FFC000"/>
                </a:solidFill>
              </a:rPr>
              <a:t>HDR images</a:t>
            </a:r>
            <a:endParaRPr lang="en-US" dirty="0" smtClean="0"/>
          </a:p>
          <a:p>
            <a:r>
              <a:rPr lang="en-US" dirty="0" smtClean="0"/>
              <a:t>Our </a:t>
            </a:r>
            <a:r>
              <a:rPr lang="en-US" dirty="0" smtClean="0">
                <a:solidFill>
                  <a:srgbClr val="FFC000"/>
                </a:solidFill>
              </a:rPr>
              <a:t>global</a:t>
            </a:r>
            <a:r>
              <a:rPr lang="en-US" dirty="0" smtClean="0"/>
              <a:t> model outperforms </a:t>
            </a:r>
            <a:r>
              <a:rPr lang="en-US" dirty="0" smtClean="0">
                <a:solidFill>
                  <a:srgbClr val="FFC000"/>
                </a:solidFill>
              </a:rPr>
              <a:t>spatially varying </a:t>
            </a:r>
            <a:r>
              <a:rPr lang="en-US" dirty="0" smtClean="0"/>
              <a:t>image appearance model</a:t>
            </a:r>
            <a:r>
              <a:rPr lang="en-GB" dirty="0" smtClean="0">
                <a:solidFill>
                  <a:srgbClr val="00B0F0"/>
                </a:solidFill>
              </a:rPr>
              <a:t> </a:t>
            </a:r>
            <a:r>
              <a:rPr lang="en-GB" sz="2400" dirty="0" smtClean="0">
                <a:solidFill>
                  <a:srgbClr val="00B0F0"/>
                </a:solidFill>
              </a:rPr>
              <a:t>[</a:t>
            </a:r>
            <a:r>
              <a:rPr lang="en-GB" sz="2400" dirty="0" err="1" smtClean="0">
                <a:solidFill>
                  <a:srgbClr val="00B0F0"/>
                </a:solidFill>
              </a:rPr>
              <a:t>Kuang</a:t>
            </a:r>
            <a:r>
              <a:rPr lang="en-GB" sz="2400" dirty="0" smtClean="0">
                <a:solidFill>
                  <a:srgbClr val="00B0F0"/>
                </a:solidFill>
              </a:rPr>
              <a:t> et al. 2007]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/>
              <a:pPr>
                <a:defRPr/>
              </a:pPr>
              <a:t>30</a:t>
            </a:fld>
            <a:endParaRPr lang="en-US" altLang="ko-KR" dirty="0"/>
          </a:p>
        </p:txBody>
      </p:sp>
      <p:pic>
        <p:nvPicPr>
          <p:cNvPr id="5" name="Picture 2" descr="Z:\research\talks\2009\XLRCAM\figs\ciecam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4" y="3143248"/>
            <a:ext cx="2793386" cy="2428847"/>
          </a:xfrm>
          <a:prstGeom prst="rect">
            <a:avLst/>
          </a:prstGeom>
          <a:noFill/>
          <a:ln w="1270">
            <a:solidFill>
              <a:schemeClr val="bg2">
                <a:lumMod val="75000"/>
              </a:schemeClr>
            </a:solidFill>
          </a:ln>
        </p:spPr>
      </p:pic>
      <p:pic>
        <p:nvPicPr>
          <p:cNvPr id="6" name="Picture 3" descr="Z:\research\talks\2009\XLRCAM\figs\icam0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78975" y="3143248"/>
            <a:ext cx="2793386" cy="2428847"/>
          </a:xfrm>
          <a:prstGeom prst="rect">
            <a:avLst/>
          </a:prstGeom>
          <a:noFill/>
        </p:spPr>
      </p:pic>
      <p:pic>
        <p:nvPicPr>
          <p:cNvPr id="7" name="Picture 4" descr="Z:\research\talks\2009\XLRCAM\figs\hdrcamQMh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3143248"/>
            <a:ext cx="2793386" cy="242884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28662" y="5643578"/>
            <a:ext cx="1271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chemeClr val="bg1"/>
                </a:solidFill>
                <a:latin typeface="+mn-lt"/>
              </a:rPr>
              <a:t>CIECAM02</a:t>
            </a:r>
            <a:endParaRPr lang="en-GB" sz="20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43372" y="5643578"/>
            <a:ext cx="1008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chemeClr val="bg1"/>
                </a:solidFill>
                <a:latin typeface="+mn-lt"/>
              </a:rPr>
              <a:t>iCAM06</a:t>
            </a:r>
            <a:endParaRPr lang="en-GB" sz="20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29454" y="5643578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chemeClr val="bg1"/>
                </a:solidFill>
                <a:latin typeface="+mn-lt"/>
              </a:rPr>
              <a:t>Our Model</a:t>
            </a:r>
            <a:endParaRPr lang="en-GB" sz="20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2" descr="Z:\research\talks\2009\XLRCAM\figs\ciecam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143248"/>
            <a:ext cx="2793386" cy="2428847"/>
          </a:xfrm>
          <a:prstGeom prst="rect">
            <a:avLst/>
          </a:prstGeom>
          <a:noFill/>
          <a:ln w="1270">
            <a:solidFill>
              <a:schemeClr val="bg2">
                <a:lumMod val="7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" name="Picture 3" descr="Z:\research\talks\2009\XLRCAM\figs\icam0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74771" y="3143248"/>
            <a:ext cx="2793386" cy="242884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Picture 4" descr="Z:\research\talks\2009\XLRCAM\figs\hdrcamQMh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3143248"/>
            <a:ext cx="2793386" cy="242884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4589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model outperforms </a:t>
            </a:r>
            <a:r>
              <a:rPr lang="en-US" dirty="0" smtClean="0">
                <a:solidFill>
                  <a:srgbClr val="92D050"/>
                </a:solidFill>
              </a:rPr>
              <a:t>spatially varying HDR tone-mapping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B0F0"/>
                </a:solidFill>
              </a:rPr>
              <a:t>image appearance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/>
              <a:pPr>
                <a:defRPr/>
              </a:pPr>
              <a:t>31</a:t>
            </a:fld>
            <a:endParaRPr lang="en-US" altLang="ko-KR" dirty="0"/>
          </a:p>
        </p:txBody>
      </p:sp>
      <p:pic>
        <p:nvPicPr>
          <p:cNvPr id="5" name="Picture 2" descr="Z:\research\talks\2009\XLRCAM\figs\memorial\memorial-scaled(13,405cdm)_reinhard02(local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01" y="1857364"/>
            <a:ext cx="2786082" cy="4179123"/>
          </a:xfrm>
          <a:prstGeom prst="rect">
            <a:avLst/>
          </a:prstGeom>
          <a:noFill/>
        </p:spPr>
      </p:pic>
      <p:pic>
        <p:nvPicPr>
          <p:cNvPr id="6" name="Picture 3" descr="Z:\research\talks\2009\XLRCAM\figs\memorial\memorial-scaled(13,405cdm).hdr_icam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8959" y="1857364"/>
            <a:ext cx="2786082" cy="4179123"/>
          </a:xfrm>
          <a:prstGeom prst="rect">
            <a:avLst/>
          </a:prstGeom>
          <a:noFill/>
        </p:spPr>
      </p:pic>
      <p:pic>
        <p:nvPicPr>
          <p:cNvPr id="7" name="Picture 4" descr="Z:\research\talks\2009\XLRCAM\figs\memorial\memorial-scaled(13,405cdm).hdr_hdrcam(JMh,noCAT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7917" y="1857364"/>
            <a:ext cx="2786082" cy="417912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71472" y="6000768"/>
            <a:ext cx="228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 dirty="0" err="1" smtClean="0">
                <a:solidFill>
                  <a:srgbClr val="92D050"/>
                </a:solidFill>
                <a:latin typeface="+mn-lt"/>
              </a:rPr>
              <a:t>Reinhard</a:t>
            </a:r>
            <a:r>
              <a:rPr lang="en-GB" sz="2000" b="0" dirty="0" smtClean="0">
                <a:solidFill>
                  <a:srgbClr val="92D050"/>
                </a:solidFill>
                <a:latin typeface="+mn-lt"/>
              </a:rPr>
              <a:t> et al. 2002</a:t>
            </a:r>
            <a:endParaRPr lang="en-GB" sz="2000" b="0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0496" y="6000768"/>
            <a:ext cx="1008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rgbClr val="00B0F0"/>
                </a:solidFill>
                <a:latin typeface="+mn-lt"/>
              </a:rPr>
              <a:t>iCAM06</a:t>
            </a:r>
            <a:endParaRPr lang="en-GB" sz="2000" b="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16" y="6029286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chemeClr val="bg1"/>
                </a:solidFill>
                <a:latin typeface="+mn-lt"/>
              </a:rPr>
              <a:t>Our Model</a:t>
            </a:r>
            <a:endParaRPr lang="en-GB" sz="20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4" descr="Z:\research\talks\2009\XLRCAM\figs\memorial\memorial-scaled(13,405cdm).hdr_hdrcam(JMh,noCAT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6957" y="1857364"/>
            <a:ext cx="2786082" cy="4179123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xmlns:p14="http://schemas.microsoft.com/office/powerpoint/2010/main" advTm="3671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Z:\research\talks\2009\XLRCAM\figs\metalball\metalball-sc-scaled(924cdm).hdr_hdrcam(QCh,noCAT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25" y="2143115"/>
            <a:ext cx="2857531" cy="2857531"/>
          </a:xfrm>
          <a:prstGeom prst="rect">
            <a:avLst/>
          </a:prstGeom>
          <a:noFill/>
        </p:spPr>
      </p:pic>
      <p:pic>
        <p:nvPicPr>
          <p:cNvPr id="12" name="Picture 3" descr="Z:\research\talks\2009\XLRCAM\figs\metalball\metalball-sc-scaled(924cdm)_reinhard02(local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143541"/>
            <a:ext cx="2857095" cy="2857095"/>
          </a:xfrm>
          <a:prstGeom prst="rect">
            <a:avLst/>
          </a:prstGeom>
          <a:noFill/>
        </p:spPr>
      </p:pic>
      <p:pic>
        <p:nvPicPr>
          <p:cNvPr id="13" name="Picture 4" descr="Z:\research\talks\2009\XLRCAM\figs\metalball\metalball-sc-scaled(924cdm).hdr_icam0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016" y="2143115"/>
            <a:ext cx="2857531" cy="285753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Preserve not only </a:t>
            </a:r>
            <a:r>
              <a:rPr lang="en-US" dirty="0" smtClean="0">
                <a:solidFill>
                  <a:srgbClr val="FFC000"/>
                </a:solidFill>
              </a:rPr>
              <a:t>tone</a:t>
            </a:r>
            <a:r>
              <a:rPr lang="en-US" dirty="0" smtClean="0"/>
              <a:t>, but also </a:t>
            </a:r>
            <a:r>
              <a:rPr lang="en-US" dirty="0" smtClean="0">
                <a:solidFill>
                  <a:srgbClr val="FFC000"/>
                </a:solidFill>
              </a:rPr>
              <a:t>colorfulness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/>
              <a:pPr>
                <a:defRPr/>
              </a:pPr>
              <a:t>32</a:t>
            </a:fld>
            <a:endParaRPr lang="en-US" altLang="ko-KR" dirty="0"/>
          </a:p>
        </p:txBody>
      </p:sp>
      <p:sp>
        <p:nvSpPr>
          <p:cNvPr id="5" name="TextBox 4"/>
          <p:cNvSpPr txBox="1"/>
          <p:nvPr/>
        </p:nvSpPr>
        <p:spPr>
          <a:xfrm>
            <a:off x="428596" y="5100592"/>
            <a:ext cx="2273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err="1" smtClean="0">
                <a:solidFill>
                  <a:schemeClr val="bg1"/>
                </a:solidFill>
                <a:latin typeface="+mn-lt"/>
              </a:rPr>
              <a:t>Reinhard</a:t>
            </a:r>
            <a:r>
              <a:rPr lang="en-GB" sz="2000" b="0" dirty="0" smtClean="0">
                <a:solidFill>
                  <a:schemeClr val="bg1"/>
                </a:solidFill>
                <a:latin typeface="+mn-lt"/>
              </a:rPr>
              <a:t> et al. 2002</a:t>
            </a:r>
            <a:endParaRPr lang="en-GB" sz="20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0496" y="5100592"/>
            <a:ext cx="1008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chemeClr val="bg1"/>
                </a:solidFill>
                <a:latin typeface="+mn-lt"/>
              </a:rPr>
              <a:t>iCAM06</a:t>
            </a:r>
            <a:endParaRPr lang="en-GB" sz="20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9454" y="5100592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chemeClr val="bg1"/>
                </a:solidFill>
                <a:latin typeface="+mn-lt"/>
              </a:rPr>
              <a:t>Our Model</a:t>
            </a:r>
            <a:endParaRPr lang="en-GB" sz="20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Picture 2" descr="Z:\research\talks\2009\XLRCAM\figs\metalball\metalball-sc-scaled(924cdm).hdr_hdrcam(QCh,noCAT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2143116"/>
            <a:ext cx="2857531" cy="285753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xmlns:p14="http://schemas.microsoft.com/office/powerpoint/2010/main" advTm="2043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No artifact</a:t>
            </a:r>
            <a:r>
              <a:rPr lang="en-US" dirty="0" smtClean="0"/>
              <a:t> of spatial adaptation, e.g., </a:t>
            </a:r>
            <a:r>
              <a:rPr lang="en-US" dirty="0" smtClean="0">
                <a:solidFill>
                  <a:srgbClr val="FFC000"/>
                </a:solidFill>
              </a:rPr>
              <a:t>halos </a:t>
            </a:r>
            <a:r>
              <a:rPr lang="en-US" dirty="0" smtClean="0"/>
              <a:t>or</a:t>
            </a:r>
            <a:r>
              <a:rPr lang="en-US" dirty="0" smtClean="0">
                <a:solidFill>
                  <a:srgbClr val="FFC000"/>
                </a:solidFill>
              </a:rPr>
              <a:t> banding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/>
              <a:pPr>
                <a:defRPr/>
              </a:pPr>
              <a:t>33</a:t>
            </a:fld>
            <a:endParaRPr lang="en-US" altLang="ko-KR" dirty="0"/>
          </a:p>
        </p:txBody>
      </p:sp>
      <p:sp>
        <p:nvSpPr>
          <p:cNvPr id="5" name="TextBox 4"/>
          <p:cNvSpPr txBox="1"/>
          <p:nvPr/>
        </p:nvSpPr>
        <p:spPr>
          <a:xfrm>
            <a:off x="440976" y="5072074"/>
            <a:ext cx="2273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err="1" smtClean="0">
                <a:solidFill>
                  <a:schemeClr val="bg1"/>
                </a:solidFill>
                <a:latin typeface="+mn-lt"/>
              </a:rPr>
              <a:t>Reinhard</a:t>
            </a:r>
            <a:r>
              <a:rPr lang="en-GB" sz="2000" b="0" dirty="0" smtClean="0">
                <a:solidFill>
                  <a:schemeClr val="bg1"/>
                </a:solidFill>
                <a:latin typeface="+mn-lt"/>
              </a:rPr>
              <a:t> et al. 2002</a:t>
            </a:r>
            <a:endParaRPr lang="en-GB" sz="20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0496" y="5072074"/>
            <a:ext cx="1008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chemeClr val="bg1"/>
                </a:solidFill>
                <a:latin typeface="+mn-lt"/>
              </a:rPr>
              <a:t>iCAM06</a:t>
            </a:r>
            <a:endParaRPr lang="en-GB" sz="20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9454" y="5072074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chemeClr val="bg1"/>
                </a:solidFill>
                <a:latin typeface="+mn-lt"/>
              </a:rPr>
              <a:t>Our Model</a:t>
            </a:r>
            <a:endParaRPr lang="en-GB" sz="20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2" descr="Z:\research\projects\2009\HDRCAM\POST_ACCEPT\comparisons_characterized - second\bonita\BonitaCrop_scaled(11,260cdm)_reinhard02(local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214554"/>
            <a:ext cx="2857520" cy="2857520"/>
          </a:xfrm>
          <a:prstGeom prst="rect">
            <a:avLst/>
          </a:prstGeom>
          <a:noFill/>
        </p:spPr>
      </p:pic>
      <p:pic>
        <p:nvPicPr>
          <p:cNvPr id="9" name="Picture 3" descr="Z:\research\projects\2009\HDRCAM\POST_ACCEPT\comparisons_characterized - second\bonita\BonitaCrop_scaled(11,260cdm).hdr_icam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2214554"/>
            <a:ext cx="2857520" cy="2857520"/>
          </a:xfrm>
          <a:prstGeom prst="rect">
            <a:avLst/>
          </a:prstGeom>
          <a:noFill/>
        </p:spPr>
      </p:pic>
      <p:pic>
        <p:nvPicPr>
          <p:cNvPr id="10" name="Picture 4" descr="Z:\research\projects\2009\HDRCAM\POST_ACCEPT\comparisons_characterized - second\bonita\BonitaCrop_scaled(11,260cdm).hdr_hdrcam(JMh,noCAT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214554"/>
            <a:ext cx="2857520" cy="2857520"/>
          </a:xfrm>
          <a:prstGeom prst="rect">
            <a:avLst/>
          </a:prstGeom>
          <a:noFill/>
        </p:spPr>
      </p:pic>
      <p:pic>
        <p:nvPicPr>
          <p:cNvPr id="11" name="Picture 4" descr="Z:\research\projects\2009\HDRCAM\POST_ACCEPT\comparisons_characterized - second\bonita\BonitaCrop_scaled(11,260cdm).hdr_hdrcam(JMh,noCAT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214554"/>
            <a:ext cx="2857520" cy="285752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xmlns:p14="http://schemas.microsoft.com/office/powerpoint/2010/main" advTm="1646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871521"/>
            <a:ext cx="8489950" cy="1485909"/>
          </a:xfrm>
        </p:spPr>
        <p:txBody>
          <a:bodyPr/>
          <a:lstStyle/>
          <a:p>
            <a:r>
              <a:rPr lang="en-GB" dirty="0" smtClean="0"/>
              <a:t>Pilot study to evaluate reproduction performance</a:t>
            </a:r>
          </a:p>
          <a:p>
            <a:pPr lvl="1">
              <a:lnSpc>
                <a:spcPct val="150000"/>
              </a:lnSpc>
            </a:pPr>
            <a:r>
              <a:rPr lang="en-GB" dirty="0" smtClean="0"/>
              <a:t>10 participants consistently ranked it </a:t>
            </a:r>
            <a:r>
              <a:rPr lang="en-GB" dirty="0" smtClean="0">
                <a:solidFill>
                  <a:srgbClr val="FFC000"/>
                </a:solidFill>
              </a:rPr>
              <a:t>most similar to reality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/>
              <a:pPr>
                <a:defRPr/>
              </a:pPr>
              <a:t>34</a:t>
            </a:fld>
            <a:endParaRPr lang="en-US" altLang="ko-KR" dirty="0"/>
          </a:p>
        </p:txBody>
      </p:sp>
      <p:pic>
        <p:nvPicPr>
          <p:cNvPr id="248834" name="Picture 2" descr="D:\local-research\talks\2009\XLRCAM\figs\ic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8959" y="2500306"/>
            <a:ext cx="2828944" cy="2357454"/>
          </a:xfrm>
          <a:prstGeom prst="rect">
            <a:avLst/>
          </a:prstGeom>
          <a:noFill/>
        </p:spPr>
      </p:pic>
      <p:pic>
        <p:nvPicPr>
          <p:cNvPr id="248835" name="Picture 3" descr="D:\local-research\talks\2009\XLRCAM\figs\ourmode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2500306"/>
            <a:ext cx="2828944" cy="2357454"/>
          </a:xfrm>
          <a:prstGeom prst="rect">
            <a:avLst/>
          </a:prstGeom>
          <a:noFill/>
          <a:effectLst/>
        </p:spPr>
      </p:pic>
      <p:pic>
        <p:nvPicPr>
          <p:cNvPr id="248836" name="Picture 4" descr="D:\local-research\talks\2009\XLRCAM\figs\reinhar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2500306"/>
            <a:ext cx="2828944" cy="235745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12414" y="4929198"/>
            <a:ext cx="2273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err="1" smtClean="0">
                <a:solidFill>
                  <a:schemeClr val="bg1"/>
                </a:solidFill>
                <a:latin typeface="+mn-lt"/>
              </a:rPr>
              <a:t>Reinhard</a:t>
            </a:r>
            <a:r>
              <a:rPr lang="en-GB" sz="2000" b="0" dirty="0" smtClean="0">
                <a:solidFill>
                  <a:schemeClr val="bg1"/>
                </a:solidFill>
                <a:latin typeface="+mn-lt"/>
              </a:rPr>
              <a:t> et al. 2002</a:t>
            </a:r>
            <a:endParaRPr lang="en-GB" sz="20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3457" y="4929198"/>
            <a:ext cx="1008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chemeClr val="bg1"/>
                </a:solidFill>
                <a:latin typeface="+mn-lt"/>
              </a:rPr>
              <a:t>iCAM06</a:t>
            </a:r>
            <a:endParaRPr lang="en-GB" sz="20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9454" y="4929198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chemeClr val="bg1"/>
                </a:solidFill>
                <a:latin typeface="+mn-lt"/>
              </a:rPr>
              <a:t>Our Model</a:t>
            </a:r>
            <a:endParaRPr lang="en-GB" sz="20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3" descr="D:\local-research\talks\2009\XLRCAM\figs\ourmode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2500306"/>
            <a:ext cx="2828944" cy="235745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871521"/>
            <a:ext cx="8599518" cy="5834079"/>
          </a:xfrm>
        </p:spPr>
        <p:txBody>
          <a:bodyPr/>
          <a:lstStyle/>
          <a:p>
            <a:r>
              <a:rPr lang="en-US" dirty="0" smtClean="0"/>
              <a:t>Photopic vision only</a:t>
            </a:r>
          </a:p>
          <a:p>
            <a:pPr lvl="1"/>
            <a:r>
              <a:rPr lang="en-US" dirty="0" smtClean="0"/>
              <a:t>Targeting extended luminance levels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Our luminance adaptation</a:t>
            </a:r>
          </a:p>
          <a:p>
            <a:pPr lvl="1"/>
            <a:r>
              <a:rPr lang="en-US" dirty="0" smtClean="0"/>
              <a:t>Implicitly includes background and surround luminance</a:t>
            </a:r>
          </a:p>
          <a:p>
            <a:endParaRPr lang="en-US" dirty="0" smtClean="0"/>
          </a:p>
          <a:p>
            <a:r>
              <a:rPr lang="en-US" dirty="0" smtClean="0"/>
              <a:t>Need absolute CIEXYZ images</a:t>
            </a:r>
          </a:p>
          <a:p>
            <a:pPr lvl="1"/>
            <a:r>
              <a:rPr lang="en-US" dirty="0" smtClean="0"/>
              <a:t>Requires HDR characterization </a:t>
            </a:r>
            <a:r>
              <a:rPr lang="en-US" dirty="0" smtClean="0">
                <a:solidFill>
                  <a:srgbClr val="00B0F0"/>
                </a:solidFill>
              </a:rPr>
              <a:t>[Kim and Kautz 2008]</a:t>
            </a:r>
          </a:p>
          <a:p>
            <a:endParaRPr lang="en-GB" dirty="0" smtClean="0"/>
          </a:p>
          <a:p>
            <a:r>
              <a:rPr lang="en-GB" dirty="0" smtClean="0"/>
              <a:t>Gamut mapping</a:t>
            </a:r>
          </a:p>
          <a:p>
            <a:pPr lvl="1"/>
            <a:r>
              <a:rPr lang="en-GB" dirty="0" smtClean="0"/>
              <a:t>Not explicitly handled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/>
              <a:pPr>
                <a:defRPr/>
              </a:pPr>
              <a:t>35</a:t>
            </a:fld>
            <a:endParaRPr lang="en-US" altLang="ko-KR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5839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High-luminance color experiments</a:t>
            </a:r>
          </a:p>
          <a:p>
            <a:pPr lvl="1"/>
            <a:r>
              <a:rPr lang="en-US" dirty="0" smtClean="0"/>
              <a:t>Evidence that high luminance matters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 new color appearance model</a:t>
            </a:r>
          </a:p>
          <a:p>
            <a:pPr lvl="1"/>
            <a:r>
              <a:rPr lang="en-US" dirty="0" smtClean="0"/>
              <a:t>Predicts color perception according to new data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Demonstrate our model</a:t>
            </a:r>
          </a:p>
          <a:p>
            <a:pPr lvl="1"/>
            <a:r>
              <a:rPr lang="en-US" dirty="0" smtClean="0"/>
              <a:t>Cross-media color reproduction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/>
              <a:pPr>
                <a:defRPr/>
              </a:pPr>
              <a:t>36</a:t>
            </a:fld>
            <a:endParaRPr lang="en-US" altLang="ko-KR" dirty="0"/>
          </a:p>
        </p:txBody>
      </p:sp>
      <p:pic>
        <p:nvPicPr>
          <p:cNvPr id="6" name="Picture 4" descr="Z:\research\talks\2009\XLRCAM\figs\hdrcamQM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3643314"/>
            <a:ext cx="2793386" cy="2428847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3706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Acknowledgements</a:t>
            </a:r>
            <a:endParaRPr lang="en-GB" dirty="0"/>
          </a:p>
        </p:txBody>
      </p:sp>
      <p:pic>
        <p:nvPicPr>
          <p:cNvPr id="5" name="Picture 3" descr="Z:\research\talks\2009\XLRCAM\figs\decolating figure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530"/>
          <a:stretch>
            <a:fillRect/>
          </a:stretch>
        </p:blipFill>
        <p:spPr bwMode="auto">
          <a:xfrm>
            <a:off x="5214942" y="3857628"/>
            <a:ext cx="3643338" cy="2786058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err="1" smtClean="0"/>
              <a:t>Harsha</a:t>
            </a:r>
            <a:r>
              <a:rPr lang="en-US" i="1" dirty="0" smtClean="0"/>
              <a:t> Sri-</a:t>
            </a:r>
            <a:r>
              <a:rPr lang="en-US" i="1" dirty="0" err="1" smtClean="0"/>
              <a:t>Narayana</a:t>
            </a:r>
            <a:r>
              <a:rPr lang="en-US" i="1" dirty="0" smtClean="0"/>
              <a:t>, Andrew Cox, </a:t>
            </a:r>
            <a:r>
              <a:rPr lang="en-US" i="1" dirty="0" err="1" smtClean="0"/>
              <a:t>Jeren</a:t>
            </a:r>
            <a:r>
              <a:rPr lang="en-US" i="1" dirty="0" smtClean="0"/>
              <a:t> Chen, </a:t>
            </a:r>
            <a:br>
              <a:rPr lang="en-US" i="1" dirty="0" smtClean="0"/>
            </a:br>
            <a:r>
              <a:rPr lang="en-US" i="1" dirty="0" smtClean="0"/>
              <a:t>Martin Parsley, James </a:t>
            </a:r>
            <a:r>
              <a:rPr lang="en-US" i="1" dirty="0" err="1" smtClean="0"/>
              <a:t>Tompkin</a:t>
            </a:r>
            <a:r>
              <a:rPr lang="en-US" i="1" dirty="0" smtClean="0"/>
              <a:t>, Prof. </a:t>
            </a:r>
            <a:r>
              <a:rPr lang="en-US" i="1" dirty="0" err="1" smtClean="0"/>
              <a:t>Zhaoping</a:t>
            </a:r>
            <a:r>
              <a:rPr lang="en-US" i="1" dirty="0" smtClean="0"/>
              <a:t> Li, and SIGGRAPH reviewers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(random order)</a:t>
            </a:r>
            <a:endParaRPr lang="en-US" i="1" dirty="0" smtClean="0"/>
          </a:p>
          <a:p>
            <a:pPr lvl="1"/>
            <a:r>
              <a:rPr lang="en-US" dirty="0" smtClean="0"/>
              <a:t>Project &amp; Paper</a:t>
            </a:r>
            <a:br>
              <a:rPr lang="en-US" dirty="0" smtClean="0"/>
            </a:br>
            <a:endParaRPr lang="en-US" dirty="0" smtClean="0"/>
          </a:p>
          <a:p>
            <a:r>
              <a:rPr lang="en-GB" i="1" dirty="0" smtClean="0"/>
              <a:t>Paul </a:t>
            </a:r>
            <a:r>
              <a:rPr lang="en-GB" i="1" dirty="0" err="1" smtClean="0"/>
              <a:t>Debevec</a:t>
            </a:r>
            <a:r>
              <a:rPr lang="en-GB" i="1" dirty="0" smtClean="0"/>
              <a:t>, Greg Ward, </a:t>
            </a:r>
            <a:r>
              <a:rPr lang="en-GB" i="1" dirty="0" err="1" smtClean="0"/>
              <a:t>Dani</a:t>
            </a:r>
            <a:r>
              <a:rPr lang="en-GB" i="1" dirty="0" smtClean="0"/>
              <a:t> </a:t>
            </a:r>
            <a:r>
              <a:rPr lang="en-GB" i="1" dirty="0" err="1" smtClean="0"/>
              <a:t>Lischinski</a:t>
            </a:r>
            <a:r>
              <a:rPr lang="en-GB" i="1" dirty="0" smtClean="0"/>
              <a:t>, Martin Cadik, </a:t>
            </a:r>
            <a:r>
              <a:rPr lang="en-GB" i="1" dirty="0" err="1" smtClean="0"/>
              <a:t>Yuanzhen</a:t>
            </a:r>
            <a:r>
              <a:rPr lang="en-GB" i="1" dirty="0" smtClean="0"/>
              <a:t> Li, and Industrial Light</a:t>
            </a:r>
            <a:r>
              <a:rPr lang="en-GB" dirty="0" smtClean="0"/>
              <a:t> &amp; </a:t>
            </a:r>
            <a:r>
              <a:rPr lang="en-GB" i="1" dirty="0" smtClean="0"/>
              <a:t>Magic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(random order)</a:t>
            </a:r>
            <a:endParaRPr lang="en-GB" i="1" dirty="0" smtClean="0"/>
          </a:p>
          <a:p>
            <a:pPr lvl="1"/>
            <a:r>
              <a:rPr lang="en-GB" dirty="0" smtClean="0"/>
              <a:t>HDR Images for paper &amp; presentation</a:t>
            </a:r>
          </a:p>
          <a:p>
            <a:pPr lvl="1">
              <a:buNone/>
            </a:pPr>
            <a:endParaRPr lang="en-GB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Thank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C000"/>
                </a:solidFill>
              </a:rPr>
              <a:t>you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B050"/>
                </a:solidFill>
              </a:rPr>
              <a:t>very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B0F0"/>
                </a:solidFill>
              </a:rPr>
              <a:t>much!</a:t>
            </a:r>
            <a:endParaRPr lang="en-GB" b="1" dirty="0" smtClean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88898-B8ED-42F9-82B4-0FBFCB2C91DA}" type="slidenum">
              <a:rPr lang="ko-KR" altLang="en-US" smtClean="0"/>
              <a:pPr/>
              <a:t>37</a:t>
            </a:fld>
            <a:endParaRPr lang="en-US" altLang="ko-KR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4407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brain and eye_bla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0232" y="1351564"/>
            <a:ext cx="4933968" cy="5430236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 bwMode="auto">
          <a:xfrm>
            <a:off x="5500694" y="3790574"/>
            <a:ext cx="338873" cy="677745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2">
                  <a:lumMod val="60000"/>
                  <a:lumOff val="40000"/>
                </a:schemeClr>
              </a:gs>
              <a:gs pos="62000">
                <a:schemeClr val="bg2">
                  <a:lumMod val="75000"/>
                </a:schemeClr>
              </a:gs>
              <a:gs pos="88000">
                <a:schemeClr val="bg2">
                  <a:lumMod val="50000"/>
                </a:schemeClr>
              </a:gs>
            </a:gsLst>
            <a:lin ang="5400000" scaled="0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</a:t>
            </a:r>
          </a:p>
        </p:txBody>
      </p:sp>
      <p:sp>
        <p:nvSpPr>
          <p:cNvPr id="53" name="Rounded Rectangle 52"/>
          <p:cNvSpPr/>
          <p:nvPr/>
        </p:nvSpPr>
        <p:spPr bwMode="auto">
          <a:xfrm>
            <a:off x="5495000" y="3787712"/>
            <a:ext cx="338873" cy="677745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2">
                  <a:lumMod val="60000"/>
                  <a:lumOff val="40000"/>
                </a:schemeClr>
              </a:gs>
              <a:gs pos="62000">
                <a:schemeClr val="bg2">
                  <a:lumMod val="75000"/>
                </a:schemeClr>
              </a:gs>
              <a:gs pos="88000">
                <a:schemeClr val="bg2">
                  <a:lumMod val="50000"/>
                </a:schemeClr>
              </a:gs>
            </a:gsLst>
            <a:lin ang="5400000" scaled="0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</a:t>
            </a:r>
          </a:p>
        </p:txBody>
      </p:sp>
      <p:sp>
        <p:nvSpPr>
          <p:cNvPr id="51" name="Rounded Rectangle 50"/>
          <p:cNvSpPr/>
          <p:nvPr/>
        </p:nvSpPr>
        <p:spPr bwMode="auto">
          <a:xfrm>
            <a:off x="7014992" y="2576128"/>
            <a:ext cx="338873" cy="67774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R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7019209" y="2581623"/>
            <a:ext cx="338873" cy="67774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R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5947639" y="2581623"/>
            <a:ext cx="338873" cy="677745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</a:t>
            </a:r>
          </a:p>
        </p:txBody>
      </p:sp>
      <p:sp>
        <p:nvSpPr>
          <p:cNvPr id="49" name="Rounded Rectangle 48"/>
          <p:cNvSpPr/>
          <p:nvPr/>
        </p:nvSpPr>
        <p:spPr bwMode="auto">
          <a:xfrm>
            <a:off x="5947639" y="2576128"/>
            <a:ext cx="338873" cy="677745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Human Eye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i="1" dirty="0" smtClean="0"/>
              <a:t>Color is a </a:t>
            </a:r>
            <a:r>
              <a:rPr lang="en-GB" i="1" dirty="0" smtClean="0">
                <a:solidFill>
                  <a:srgbClr val="FFC000"/>
                </a:solidFill>
              </a:rPr>
              <a:t>perceptual</a:t>
            </a:r>
            <a:r>
              <a:rPr lang="en-GB" i="1" dirty="0" smtClean="0"/>
              <a:t>, not a physical quantity</a:t>
            </a:r>
            <a:endParaRPr lang="en-GB" i="1" dirty="0" smtClean="0">
              <a:solidFill>
                <a:srgbClr val="FFC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>
                <a:latin typeface="+mn-lt"/>
              </a:rPr>
              <a:pPr>
                <a:defRPr/>
              </a:pPr>
              <a:t>4</a:t>
            </a:fld>
            <a:endParaRPr lang="en-US" altLang="ko-KR" dirty="0">
              <a:latin typeface="+mn-lt"/>
            </a:endParaRPr>
          </a:p>
        </p:txBody>
      </p:sp>
      <p:sp>
        <p:nvSpPr>
          <p:cNvPr id="7" name="Down Arrow Callout 6"/>
          <p:cNvSpPr/>
          <p:nvPr/>
        </p:nvSpPr>
        <p:spPr bwMode="auto">
          <a:xfrm>
            <a:off x="5136177" y="1504559"/>
            <a:ext cx="2372108" cy="571504"/>
          </a:xfrm>
          <a:prstGeom prst="downArrowCallout">
            <a:avLst/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Visible </a:t>
            </a:r>
            <a:r>
              <a:rPr kumimoji="0" lang="en-GB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spectrum</a:t>
            </a:r>
            <a:endParaRPr kumimoji="0" lang="en-GB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000628" y="2147500"/>
            <a:ext cx="2643206" cy="1293210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5203952" y="2218938"/>
            <a:ext cx="1152167" cy="1150335"/>
          </a:xfrm>
          <a:prstGeom prst="roundRect">
            <a:avLst/>
          </a:prstGeom>
          <a:noFill/>
          <a:ln w="9525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1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+mn-lt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407275" y="2581623"/>
            <a:ext cx="338873" cy="677745"/>
          </a:xfrm>
          <a:prstGeom prst="roundRect">
            <a:avLst/>
          </a:prstGeom>
          <a:solidFill>
            <a:srgbClr val="DFA1CD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L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6491667" y="2581623"/>
            <a:ext cx="338873" cy="677745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57818" y="2218938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solidFill>
                  <a:srgbClr val="FFC000"/>
                </a:solidFill>
                <a:latin typeface="+mn-lt"/>
              </a:rPr>
              <a:t>Fovea</a:t>
            </a:r>
            <a:endParaRPr lang="en-GB" sz="1800" b="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15272" y="2576128"/>
            <a:ext cx="1035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solidFill>
                  <a:schemeClr val="bg1"/>
                </a:solidFill>
                <a:latin typeface="+mn-lt"/>
              </a:rPr>
              <a:t>Retina</a:t>
            </a:r>
          </a:p>
          <a:p>
            <a:r>
              <a:rPr lang="en-GB" sz="1800" b="0" dirty="0" smtClean="0">
                <a:solidFill>
                  <a:schemeClr val="bg1"/>
                </a:solidFill>
                <a:latin typeface="+mn-lt"/>
              </a:rPr>
              <a:t>(40:20:1)</a:t>
            </a:r>
            <a:endParaRPr lang="en-GB" sz="18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5000628" y="3645866"/>
            <a:ext cx="2643206" cy="1001964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pSp>
        <p:nvGrpSpPr>
          <p:cNvPr id="20" name="Group 109"/>
          <p:cNvGrpSpPr/>
          <p:nvPr/>
        </p:nvGrpSpPr>
        <p:grpSpPr>
          <a:xfrm flipH="1">
            <a:off x="5542898" y="3254254"/>
            <a:ext cx="1539561" cy="536324"/>
            <a:chOff x="10737995" y="2337318"/>
            <a:chExt cx="993387" cy="636536"/>
          </a:xfrm>
        </p:grpSpPr>
        <p:sp>
          <p:nvSpPr>
            <p:cNvPr id="25" name="Line 41"/>
            <p:cNvSpPr>
              <a:spLocks noChangeShapeType="1"/>
            </p:cNvSpPr>
            <p:nvPr/>
          </p:nvSpPr>
          <p:spPr bwMode="auto">
            <a:xfrm rot="5400000">
              <a:off x="11375995" y="2615455"/>
              <a:ext cx="627449" cy="83325"/>
            </a:xfrm>
            <a:prstGeom prst="line">
              <a:avLst/>
            </a:prstGeom>
            <a:noFill/>
            <a:ln w="25400">
              <a:solidFill>
                <a:srgbClr val="00B0F0"/>
              </a:solidFill>
              <a:round/>
              <a:headEnd/>
              <a:tailEnd/>
            </a:ln>
          </p:spPr>
          <p:txBody>
            <a:bodyPr lIns="91422" tIns="45711" rIns="91422" bIns="45711"/>
            <a:lstStyle/>
            <a:p>
              <a:endParaRPr lang="en-GB" sz="1100">
                <a:latin typeface="+mn-lt"/>
                <a:cs typeface="Arial" pitchFamily="34" charset="0"/>
              </a:endParaRPr>
            </a:p>
          </p:txBody>
        </p:sp>
        <p:sp>
          <p:nvSpPr>
            <p:cNvPr id="26" name="Line 42"/>
            <p:cNvSpPr>
              <a:spLocks noChangeShapeType="1"/>
            </p:cNvSpPr>
            <p:nvPr/>
          </p:nvSpPr>
          <p:spPr bwMode="auto">
            <a:xfrm rot="5400000" flipV="1">
              <a:off x="11193784" y="2516569"/>
              <a:ext cx="627449" cy="281097"/>
            </a:xfrm>
            <a:prstGeom prst="line">
              <a:avLst/>
            </a:prstGeom>
            <a:noFill/>
            <a:ln w="25400">
              <a:solidFill>
                <a:srgbClr val="00B0F0"/>
              </a:solidFill>
              <a:round/>
              <a:headEnd/>
              <a:tailEnd/>
            </a:ln>
          </p:spPr>
          <p:txBody>
            <a:bodyPr lIns="91422" tIns="45711" rIns="91422" bIns="45711"/>
            <a:lstStyle/>
            <a:p>
              <a:endParaRPr lang="en-GB" sz="1100">
                <a:latin typeface="+mn-lt"/>
                <a:cs typeface="Arial" pitchFamily="34" charset="0"/>
              </a:endParaRPr>
            </a:p>
          </p:txBody>
        </p:sp>
        <p:sp>
          <p:nvSpPr>
            <p:cNvPr id="27" name="Line 43"/>
            <p:cNvSpPr>
              <a:spLocks noChangeShapeType="1"/>
            </p:cNvSpPr>
            <p:nvPr/>
          </p:nvSpPr>
          <p:spPr bwMode="auto">
            <a:xfrm rot="5400000" flipV="1">
              <a:off x="11010066" y="2335864"/>
              <a:ext cx="630461" cy="645520"/>
            </a:xfrm>
            <a:prstGeom prst="line">
              <a:avLst/>
            </a:prstGeom>
            <a:noFill/>
            <a:ln w="25400">
              <a:solidFill>
                <a:srgbClr val="00B0F0"/>
              </a:solidFill>
              <a:round/>
              <a:headEnd/>
              <a:tailEnd/>
            </a:ln>
          </p:spPr>
          <p:txBody>
            <a:bodyPr lIns="91422" tIns="45711" rIns="91422" bIns="45711"/>
            <a:lstStyle/>
            <a:p>
              <a:endParaRPr lang="en-GB" sz="1100">
                <a:latin typeface="+mn-lt"/>
                <a:cs typeface="Arial" pitchFamily="34" charset="0"/>
              </a:endParaRPr>
            </a:p>
          </p:txBody>
        </p:sp>
        <p:sp>
          <p:nvSpPr>
            <p:cNvPr id="28" name="Line 44"/>
            <p:cNvSpPr>
              <a:spLocks noChangeShapeType="1"/>
            </p:cNvSpPr>
            <p:nvPr/>
          </p:nvSpPr>
          <p:spPr bwMode="auto">
            <a:xfrm rot="5400000" flipV="1">
              <a:off x="10876266" y="2199047"/>
              <a:ext cx="633522" cy="910064"/>
            </a:xfrm>
            <a:prstGeom prst="line">
              <a:avLst/>
            </a:prstGeom>
            <a:noFill/>
            <a:ln w="25400">
              <a:solidFill>
                <a:srgbClr val="00B0F0"/>
              </a:solidFill>
              <a:round/>
              <a:headEnd/>
              <a:tailEnd/>
            </a:ln>
          </p:spPr>
          <p:txBody>
            <a:bodyPr lIns="91422" tIns="45711" rIns="91422" bIns="45711"/>
            <a:lstStyle/>
            <a:p>
              <a:endParaRPr lang="en-GB" sz="1100">
                <a:latin typeface="+mn-lt"/>
                <a:cs typeface="Arial" pitchFamily="34" charset="0"/>
              </a:endParaRPr>
            </a:p>
          </p:txBody>
        </p:sp>
        <p:sp>
          <p:nvSpPr>
            <p:cNvPr id="29" name="Line 45"/>
            <p:cNvSpPr>
              <a:spLocks noChangeShapeType="1"/>
            </p:cNvSpPr>
            <p:nvPr/>
          </p:nvSpPr>
          <p:spPr bwMode="auto">
            <a:xfrm rot="5400000">
              <a:off x="11170191" y="2412663"/>
              <a:ext cx="630461" cy="49192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lIns="91422" tIns="45711" rIns="91422" bIns="45711"/>
            <a:lstStyle/>
            <a:p>
              <a:endParaRPr lang="en-GB" sz="1100">
                <a:latin typeface="+mn-lt"/>
                <a:cs typeface="Arial" pitchFamily="34" charset="0"/>
              </a:endParaRPr>
            </a:p>
          </p:txBody>
        </p:sp>
        <p:sp>
          <p:nvSpPr>
            <p:cNvPr id="30" name="Line 46"/>
            <p:cNvSpPr>
              <a:spLocks noChangeShapeType="1"/>
            </p:cNvSpPr>
            <p:nvPr/>
          </p:nvSpPr>
          <p:spPr bwMode="auto">
            <a:xfrm rot="5400000">
              <a:off x="10989486" y="2593369"/>
              <a:ext cx="627449" cy="12749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lIns="91422" tIns="45711" rIns="91422" bIns="45711"/>
            <a:lstStyle/>
            <a:p>
              <a:endParaRPr lang="en-GB" sz="1100">
                <a:latin typeface="+mn-lt"/>
                <a:cs typeface="Arial" pitchFamily="34" charset="0"/>
              </a:endParaRPr>
            </a:p>
          </p:txBody>
        </p:sp>
        <p:sp>
          <p:nvSpPr>
            <p:cNvPr id="31" name="Line 47"/>
            <p:cNvSpPr>
              <a:spLocks noChangeShapeType="1"/>
            </p:cNvSpPr>
            <p:nvPr/>
          </p:nvSpPr>
          <p:spPr bwMode="auto">
            <a:xfrm rot="5400000">
              <a:off x="10962882" y="2205354"/>
              <a:ext cx="630461" cy="906538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</p:spPr>
          <p:txBody>
            <a:bodyPr lIns="91422" tIns="45711" rIns="91422" bIns="45711"/>
            <a:lstStyle/>
            <a:p>
              <a:endParaRPr lang="en-GB" sz="1100">
                <a:latin typeface="+mn-lt"/>
                <a:cs typeface="Arial" pitchFamily="34" charset="0"/>
              </a:endParaRPr>
            </a:p>
          </p:txBody>
        </p:sp>
        <p:sp>
          <p:nvSpPr>
            <p:cNvPr id="32" name="Line 48"/>
            <p:cNvSpPr>
              <a:spLocks noChangeShapeType="1"/>
            </p:cNvSpPr>
            <p:nvPr/>
          </p:nvSpPr>
          <p:spPr bwMode="auto">
            <a:xfrm rot="5400000">
              <a:off x="10780671" y="2387565"/>
              <a:ext cx="630461" cy="542116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</p:spPr>
          <p:txBody>
            <a:bodyPr lIns="91422" tIns="45711" rIns="91422" bIns="45711"/>
            <a:lstStyle/>
            <a:p>
              <a:endParaRPr lang="en-GB" sz="1100">
                <a:latin typeface="+mn-lt"/>
                <a:cs typeface="Arial" pitchFamily="34" charset="0"/>
              </a:endParaRPr>
            </a:p>
          </p:txBody>
        </p:sp>
        <p:sp>
          <p:nvSpPr>
            <p:cNvPr id="33" name="Line 49"/>
            <p:cNvSpPr>
              <a:spLocks noChangeShapeType="1"/>
            </p:cNvSpPr>
            <p:nvPr/>
          </p:nvSpPr>
          <p:spPr bwMode="auto">
            <a:xfrm rot="5400000">
              <a:off x="10598460" y="2569777"/>
              <a:ext cx="630461" cy="177693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</p:spPr>
          <p:txBody>
            <a:bodyPr lIns="91422" tIns="45711" rIns="91422" bIns="45711"/>
            <a:lstStyle/>
            <a:p>
              <a:endParaRPr lang="en-GB" sz="1100">
                <a:latin typeface="+mn-lt"/>
                <a:cs typeface="Arial" pitchFamily="34" charset="0"/>
              </a:endParaRPr>
            </a:p>
          </p:txBody>
        </p:sp>
      </p:grpSp>
      <p:sp>
        <p:nvSpPr>
          <p:cNvPr id="21" name="Rounded Rectangle 20"/>
          <p:cNvSpPr/>
          <p:nvPr/>
        </p:nvSpPr>
        <p:spPr bwMode="auto">
          <a:xfrm>
            <a:off x="6143636" y="3790574"/>
            <a:ext cx="338873" cy="677745"/>
          </a:xfrm>
          <a:prstGeom prst="roundRect">
            <a:avLst/>
          </a:prstGeom>
          <a:gradFill>
            <a:gsLst>
              <a:gs pos="57000">
                <a:srgbClr val="00B050"/>
              </a:gs>
              <a:gs pos="35000">
                <a:srgbClr val="FF0000"/>
              </a:gs>
            </a:gsLst>
            <a:lin ang="5400000" scaled="0"/>
          </a:gradFill>
          <a:ln w="9525" cap="flat" cmpd="sng" algn="ctr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0">
                  <a:schemeClr val="accent1">
                    <a:tint val="66000"/>
                    <a:satMod val="160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320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R-G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786578" y="3790574"/>
            <a:ext cx="338873" cy="677745"/>
          </a:xfrm>
          <a:prstGeom prst="roundRect">
            <a:avLst/>
          </a:prstGeom>
          <a:gradFill>
            <a:gsLst>
              <a:gs pos="57000">
                <a:srgbClr val="0070C0"/>
              </a:gs>
              <a:gs pos="35000">
                <a:srgbClr val="FFFF00"/>
              </a:gs>
            </a:gsLst>
            <a:lin ang="5400000" scaled="0"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320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Y-B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15272" y="3790574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solidFill>
                  <a:schemeClr val="bg1"/>
                </a:solidFill>
                <a:latin typeface="+mn-lt"/>
              </a:rPr>
              <a:t>Ganglion</a:t>
            </a:r>
            <a:endParaRPr lang="en-GB" sz="18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720336" y="4778564"/>
            <a:ext cx="817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solidFill>
                  <a:schemeClr val="bg1"/>
                </a:solidFill>
                <a:latin typeface="+mn-lt"/>
              </a:rPr>
              <a:t>Zone 3</a:t>
            </a:r>
            <a:endParaRPr lang="en-GB" sz="18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20336" y="3576260"/>
            <a:ext cx="817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solidFill>
                  <a:schemeClr val="bg1"/>
                </a:solidFill>
                <a:latin typeface="+mn-lt"/>
              </a:rPr>
              <a:t>Zone 2</a:t>
            </a:r>
            <a:endParaRPr lang="en-GB" sz="18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20336" y="2361814"/>
            <a:ext cx="817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solidFill>
                  <a:schemeClr val="bg1"/>
                </a:solidFill>
                <a:latin typeface="+mn-lt"/>
              </a:rPr>
              <a:t>Zone 1</a:t>
            </a:r>
            <a:endParaRPr lang="en-GB" sz="18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5000628" y="5362210"/>
            <a:ext cx="2643206" cy="1071570"/>
          </a:xfrm>
          <a:prstGeom prst="roundRect">
            <a:avLst/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0"/>
            <a:tileRect/>
          </a:gra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000" dirty="0" smtClean="0">
                <a:latin typeface="+mn-lt"/>
              </a:rPr>
              <a:t>Color Appearance</a:t>
            </a:r>
          </a:p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000" dirty="0" smtClean="0">
                <a:latin typeface="+mn-lt"/>
              </a:rPr>
              <a:t>Attributes</a:t>
            </a:r>
          </a:p>
        </p:txBody>
      </p:sp>
      <p:sp>
        <p:nvSpPr>
          <p:cNvPr id="36" name="Down Arrow 35"/>
          <p:cNvSpPr/>
          <p:nvPr/>
        </p:nvSpPr>
        <p:spPr bwMode="auto">
          <a:xfrm>
            <a:off x="5572132" y="4504954"/>
            <a:ext cx="135549" cy="813294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7" name="Down Arrow 36"/>
          <p:cNvSpPr/>
          <p:nvPr/>
        </p:nvSpPr>
        <p:spPr bwMode="auto">
          <a:xfrm>
            <a:off x="6215074" y="4504954"/>
            <a:ext cx="135549" cy="813294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8" name="Down Arrow 37"/>
          <p:cNvSpPr/>
          <p:nvPr/>
        </p:nvSpPr>
        <p:spPr bwMode="auto">
          <a:xfrm>
            <a:off x="6858016" y="4504954"/>
            <a:ext cx="135549" cy="813294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715272" y="4992878"/>
            <a:ext cx="140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>
                <a:solidFill>
                  <a:schemeClr val="bg1"/>
                </a:solidFill>
                <a:latin typeface="+mn-lt"/>
              </a:rPr>
              <a:t>Visual Cortex</a:t>
            </a:r>
            <a:endParaRPr lang="en-GB" sz="18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09834" y="1504558"/>
            <a:ext cx="1348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B0F0"/>
                </a:solidFill>
                <a:latin typeface="+mn-lt"/>
              </a:rPr>
              <a:t>[</a:t>
            </a:r>
            <a:r>
              <a:rPr lang="en-GB" sz="1600" dirty="0" err="1" smtClean="0">
                <a:solidFill>
                  <a:srgbClr val="00B0F0"/>
                </a:solidFill>
                <a:latin typeface="+mn-lt"/>
              </a:rPr>
              <a:t>Müller</a:t>
            </a:r>
            <a:r>
              <a:rPr lang="en-GB" sz="1600" dirty="0" smtClean="0">
                <a:solidFill>
                  <a:srgbClr val="00B0F0"/>
                </a:solidFill>
                <a:latin typeface="+mn-lt"/>
              </a:rPr>
              <a:t> 1930]</a:t>
            </a:r>
            <a:endParaRPr lang="en-GB" sz="16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46" name="Rounded Rectangle 45"/>
          <p:cNvSpPr/>
          <p:nvPr/>
        </p:nvSpPr>
        <p:spPr bwMode="auto">
          <a:xfrm>
            <a:off x="5000628" y="5362210"/>
            <a:ext cx="2643206" cy="1071570"/>
          </a:xfrm>
          <a:prstGeom prst="roundRect">
            <a:avLst/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0"/>
            <a:tileRect/>
          </a:gra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0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Color Appearance</a:t>
            </a:r>
          </a:p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20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Attributes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643834" y="5433648"/>
            <a:ext cx="14574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FC000"/>
                </a:solidFill>
                <a:latin typeface="+mn-lt"/>
              </a:rPr>
              <a:t>Lightness, </a:t>
            </a:r>
          </a:p>
          <a:p>
            <a:r>
              <a:rPr lang="en-US" sz="1800" b="0" dirty="0" smtClean="0">
                <a:solidFill>
                  <a:srgbClr val="FFC000"/>
                </a:solidFill>
                <a:latin typeface="+mn-lt"/>
              </a:rPr>
              <a:t>Colorfulness, </a:t>
            </a:r>
          </a:p>
          <a:p>
            <a:r>
              <a:rPr lang="en-US" sz="1800" b="0" dirty="0" smtClean="0">
                <a:solidFill>
                  <a:srgbClr val="FFC000"/>
                </a:solidFill>
                <a:latin typeface="+mn-lt"/>
              </a:rPr>
              <a:t>Hue, …</a:t>
            </a:r>
            <a:endParaRPr lang="en-US" sz="1800" b="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48" name="Rounded Rectangle 47"/>
          <p:cNvSpPr/>
          <p:nvPr/>
        </p:nvSpPr>
        <p:spPr bwMode="auto">
          <a:xfrm>
            <a:off x="5403528" y="2576128"/>
            <a:ext cx="338873" cy="677745"/>
          </a:xfrm>
          <a:prstGeom prst="roundRect">
            <a:avLst/>
          </a:prstGeom>
          <a:solidFill>
            <a:srgbClr val="DFA1CD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L</a:t>
            </a:r>
          </a:p>
        </p:txBody>
      </p:sp>
      <p:sp>
        <p:nvSpPr>
          <p:cNvPr id="50" name="Rounded Rectangle 49"/>
          <p:cNvSpPr/>
          <p:nvPr/>
        </p:nvSpPr>
        <p:spPr bwMode="auto">
          <a:xfrm>
            <a:off x="6491301" y="2576128"/>
            <a:ext cx="338873" cy="677745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</a:t>
            </a:r>
          </a:p>
        </p:txBody>
      </p:sp>
      <p:sp>
        <p:nvSpPr>
          <p:cNvPr id="52" name="Rounded Rectangle 51"/>
          <p:cNvSpPr/>
          <p:nvPr/>
        </p:nvSpPr>
        <p:spPr bwMode="auto">
          <a:xfrm>
            <a:off x="6137942" y="3787712"/>
            <a:ext cx="338873" cy="677745"/>
          </a:xfrm>
          <a:prstGeom prst="roundRect">
            <a:avLst/>
          </a:prstGeom>
          <a:gradFill>
            <a:gsLst>
              <a:gs pos="57000">
                <a:srgbClr val="00B050"/>
              </a:gs>
              <a:gs pos="35000">
                <a:srgbClr val="FF0000"/>
              </a:gs>
            </a:gsLst>
            <a:lin ang="5400000" scaled="0"/>
          </a:gradFill>
          <a:ln w="9525" cap="flat" cmpd="sng" algn="ctr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0">
                  <a:schemeClr val="accent1">
                    <a:tint val="66000"/>
                    <a:satMod val="160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vert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320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R-G</a:t>
            </a:r>
          </a:p>
        </p:txBody>
      </p:sp>
      <p:sp>
        <p:nvSpPr>
          <p:cNvPr id="54" name="Rounded Rectangle 53"/>
          <p:cNvSpPr/>
          <p:nvPr/>
        </p:nvSpPr>
        <p:spPr bwMode="auto">
          <a:xfrm>
            <a:off x="6780884" y="3787712"/>
            <a:ext cx="338873" cy="677745"/>
          </a:xfrm>
          <a:prstGeom prst="roundRect">
            <a:avLst/>
          </a:prstGeom>
          <a:gradFill>
            <a:gsLst>
              <a:gs pos="57000">
                <a:srgbClr val="0070C0"/>
              </a:gs>
              <a:gs pos="35000">
                <a:srgbClr val="FFFF00"/>
              </a:gs>
            </a:gsLst>
            <a:lin ang="5400000" scaled="0"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vert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320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Y-B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6490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2165 4.44444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500"/>
                            </p:stCondLst>
                            <p:childTnLst>
                              <p:par>
                                <p:cTn id="10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15" grpId="0" animBg="1"/>
      <p:bldP spid="13" grpId="0" animBg="1"/>
      <p:bldP spid="49" grpId="0" animBg="1"/>
      <p:bldP spid="49" grpId="1" animBg="1"/>
      <p:bldP spid="7" grpId="0" animBg="1"/>
      <p:bldP spid="10" grpId="0" animBg="1"/>
      <p:bldP spid="11" grpId="0" animBg="1"/>
      <p:bldP spid="12" grpId="0" animBg="1"/>
      <p:bldP spid="14" grpId="0" animBg="1"/>
      <p:bldP spid="16" grpId="0"/>
      <p:bldP spid="17" grpId="0"/>
      <p:bldP spid="19" grpId="0" animBg="1"/>
      <p:bldP spid="40" grpId="0"/>
      <p:bldP spid="42" grpId="0"/>
      <p:bldP spid="35" grpId="0" animBg="1"/>
      <p:bldP spid="36" grpId="0" animBg="1"/>
      <p:bldP spid="37" grpId="0" animBg="1"/>
      <p:bldP spid="38" grpId="0" animBg="1"/>
      <p:bldP spid="39" grpId="0"/>
      <p:bldP spid="43" grpId="0"/>
      <p:bldP spid="46" grpId="0" animBg="1"/>
      <p:bldP spid="47" grpId="0"/>
      <p:bldP spid="48" grpId="0" animBg="1"/>
      <p:bldP spid="48" grpId="1" animBg="1"/>
      <p:bldP spid="50" grpId="0" animBg="1"/>
      <p:bldP spid="50" grpId="1" animBg="1"/>
      <p:bldP spid="52" grpId="0" animBg="1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>
                <a:latin typeface="+mn-lt"/>
              </a:rPr>
              <a:pPr>
                <a:defRPr/>
              </a:pPr>
              <a:t>5</a:t>
            </a:fld>
            <a:endParaRPr lang="en-US" altLang="ko-KR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610159" y="2917599"/>
            <a:ext cx="1071570" cy="107157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noFill/>
            <a:round/>
            <a:headEnd/>
            <a:tailEnd/>
          </a:ln>
        </p:spPr>
        <p:txBody>
          <a:bodyPr lIns="91422" tIns="45711" rIns="91422" bIns="45711" rtlCol="0" anchor="ctr"/>
          <a:lstStyle/>
          <a:p>
            <a:pPr algn="ctr"/>
            <a:endParaRPr lang="en-US" sz="105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628" y="4143380"/>
            <a:ext cx="2262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Reference white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75106" y="4143380"/>
            <a:ext cx="1595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Lightness ≈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60% bright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5476968" y="2893215"/>
            <a:ext cx="1071570" cy="1071570"/>
          </a:xfrm>
          <a:prstGeom prst="rect">
            <a:avLst/>
          </a:prstGeom>
          <a:solidFill>
            <a:schemeClr val="bg1"/>
          </a:solidFill>
          <a:ln w="25400">
            <a:noFill/>
            <a:round/>
            <a:headEnd/>
            <a:tailEnd/>
          </a:ln>
        </p:spPr>
        <p:txBody>
          <a:bodyPr lIns="91422" tIns="45711" rIns="91422" bIns="45711" rtlCol="0" anchor="ctr"/>
          <a:lstStyle/>
          <a:p>
            <a:pPr algn="ctr"/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610159" y="2918836"/>
            <a:ext cx="1071570" cy="107157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noFill/>
            <a:round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91422" tIns="45711" rIns="91422" bIns="45711" rtlCol="0" anchor="ctr"/>
          <a:lstStyle/>
          <a:p>
            <a:pPr algn="ctr"/>
            <a:endParaRPr lang="en-US" sz="105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481299" y="2889079"/>
            <a:ext cx="1071570" cy="1071570"/>
          </a:xfrm>
          <a:prstGeom prst="rect">
            <a:avLst/>
          </a:prstGeom>
          <a:solidFill>
            <a:schemeClr val="bg1"/>
          </a:solidFill>
          <a:ln w="25400">
            <a:noFill/>
            <a:round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91422" tIns="45711" rIns="91422" bIns="45711" rtlCol="0" anchor="ctr"/>
          <a:lstStyle/>
          <a:p>
            <a:pPr algn="ctr"/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0" grpId="0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2610159" y="2918836"/>
            <a:ext cx="1071570" cy="1071570"/>
          </a:xfrm>
          <a:prstGeom prst="rect">
            <a:avLst/>
          </a:prstGeom>
          <a:solidFill>
            <a:srgbClr val="00D000"/>
          </a:solidFill>
          <a:ln w="25400">
            <a:noFill/>
            <a:round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91422" tIns="45711" rIns="91422" bIns="45711" rtlCol="0" anchor="ctr"/>
          <a:lstStyle/>
          <a:p>
            <a:pPr algn="ctr"/>
            <a:endParaRPr lang="en-US" sz="105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Colorfulness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>
                <a:latin typeface="+mn-lt"/>
              </a:rPr>
              <a:pPr>
                <a:defRPr/>
              </a:pPr>
              <a:t>6</a:t>
            </a:fld>
            <a:endParaRPr lang="en-US" altLang="ko-KR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610159" y="2917599"/>
            <a:ext cx="1071570" cy="1071570"/>
          </a:xfrm>
          <a:prstGeom prst="rect">
            <a:avLst/>
          </a:prstGeom>
          <a:solidFill>
            <a:srgbClr val="00D000"/>
          </a:solidFill>
          <a:ln w="25400">
            <a:noFill/>
            <a:round/>
            <a:headEnd/>
            <a:tailEnd/>
          </a:ln>
        </p:spPr>
        <p:txBody>
          <a:bodyPr lIns="91422" tIns="45711" rIns="91422" bIns="45711" rtlCol="0" anchor="ctr"/>
          <a:lstStyle/>
          <a:p>
            <a:pPr algn="ctr"/>
            <a:endParaRPr lang="en-US" sz="105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628" y="4143380"/>
            <a:ext cx="1845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Compared to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33059" y="4143380"/>
            <a:ext cx="2181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Colorfulness ≈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3 times greener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5476968" y="2893215"/>
            <a:ext cx="1071570" cy="1071570"/>
          </a:xfrm>
          <a:prstGeom prst="rect">
            <a:avLst/>
          </a:prstGeom>
          <a:solidFill>
            <a:srgbClr val="A3D5B2"/>
          </a:solidFill>
          <a:ln w="25400">
            <a:noFill/>
            <a:round/>
            <a:headEnd/>
            <a:tailEnd/>
          </a:ln>
        </p:spPr>
        <p:txBody>
          <a:bodyPr lIns="91422" tIns="45711" rIns="91422" bIns="45711" rtlCol="0" anchor="ctr"/>
          <a:lstStyle/>
          <a:p>
            <a:pPr algn="ctr"/>
            <a:endParaRPr lang="en-US" sz="105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>
                <a:latin typeface="+mn-lt"/>
              </a:rPr>
              <a:pPr>
                <a:defRPr/>
              </a:pPr>
              <a:t>7</a:t>
            </a:fld>
            <a:endParaRPr lang="en-US" altLang="ko-KR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779372" y="2893215"/>
            <a:ext cx="1071570" cy="1071570"/>
          </a:xfrm>
          <a:prstGeom prst="rect">
            <a:avLst/>
          </a:prstGeom>
          <a:solidFill>
            <a:srgbClr val="0000FF"/>
          </a:solidFill>
          <a:ln w="25400">
            <a:noFill/>
            <a:round/>
            <a:headEnd/>
            <a:tailEnd/>
          </a:ln>
        </p:spPr>
        <p:txBody>
          <a:bodyPr lIns="91422" tIns="45711" rIns="91422" bIns="45711" rtlCol="0" anchor="ctr"/>
          <a:lstStyle/>
          <a:p>
            <a:pPr algn="ctr"/>
            <a:endParaRPr lang="en-US" sz="105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293058" y="2893215"/>
            <a:ext cx="1071570" cy="1071570"/>
          </a:xfrm>
          <a:prstGeom prst="rect">
            <a:avLst/>
          </a:prstGeom>
          <a:solidFill>
            <a:srgbClr val="00D000"/>
          </a:solidFill>
          <a:ln w="25400">
            <a:noFill/>
            <a:round/>
            <a:headEnd/>
            <a:tailEnd/>
          </a:ln>
        </p:spPr>
        <p:txBody>
          <a:bodyPr lIns="91422" tIns="45711" rIns="91422" bIns="45711" rtlCol="0" anchor="ctr"/>
          <a:lstStyle/>
          <a:p>
            <a:pPr algn="ctr"/>
            <a:endParaRPr lang="en-US" sz="105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036215" y="2893215"/>
            <a:ext cx="1071570" cy="1071570"/>
          </a:xfrm>
          <a:prstGeom prst="rect">
            <a:avLst/>
          </a:prstGeom>
          <a:solidFill>
            <a:srgbClr val="66FFCC"/>
          </a:solidFill>
          <a:ln w="25400">
            <a:noFill/>
            <a:round/>
            <a:headEnd/>
            <a:tailEnd/>
          </a:ln>
        </p:spPr>
        <p:txBody>
          <a:bodyPr lIns="91422" tIns="45711" rIns="91422" bIns="45711" rtlCol="0" anchor="ctr"/>
          <a:lstStyle/>
          <a:p>
            <a:pPr algn="ctr"/>
            <a:endParaRPr lang="en-US" sz="105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041632" y="2889601"/>
            <a:ext cx="1071570" cy="1071570"/>
          </a:xfrm>
          <a:prstGeom prst="rect">
            <a:avLst/>
          </a:prstGeom>
          <a:solidFill>
            <a:srgbClr val="66FFCC"/>
          </a:solidFill>
          <a:ln w="25400">
            <a:noFill/>
            <a:round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91422" tIns="45711" rIns="91422" bIns="45711" rtlCol="0" anchor="ctr"/>
          <a:lstStyle/>
          <a:p>
            <a:pPr algn="ctr"/>
            <a:endParaRPr lang="en-US" sz="105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53173" y="4143380"/>
            <a:ext cx="3837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Hue ≈ 60% Green + 40% Blue</a:t>
            </a:r>
          </a:p>
        </p:txBody>
      </p:sp>
      <p:sp>
        <p:nvSpPr>
          <p:cNvPr id="12" name="Flowchart: Alternate Process 11"/>
          <p:cNvSpPr/>
          <p:nvPr/>
        </p:nvSpPr>
        <p:spPr bwMode="auto">
          <a:xfrm>
            <a:off x="2107389" y="2643182"/>
            <a:ext cx="4929223" cy="1928826"/>
          </a:xfrm>
          <a:prstGeom prst="flowChartAlternateProcess">
            <a:avLst/>
          </a:prstGeom>
          <a:solidFill>
            <a:srgbClr val="FFC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algn="ctr" latinLnBrk="0">
              <a:spcBef>
                <a:spcPct val="20000"/>
              </a:spcBef>
            </a:pPr>
            <a:r>
              <a:rPr kumimoji="0" lang="en-GB" dirty="0" smtClean="0"/>
              <a:t>Perceptual Quantities</a:t>
            </a:r>
            <a:endParaRPr kumimoji="0"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/>
          <p:cNvGraphicFramePr/>
          <p:nvPr/>
        </p:nvGraphicFramePr>
        <p:xfrm>
          <a:off x="2285984" y="1857364"/>
          <a:ext cx="4786346" cy="364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Content Placeholder 4" descr="colorcubeHDR-sWB-scaled(1,391cdm)_crop.hdr_hdrcam(QMh,noCAT)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14282" y="1000108"/>
            <a:ext cx="3286397" cy="285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/>
              <a:pPr>
                <a:defRPr/>
              </a:pPr>
              <a:t>8</a:t>
            </a:fld>
            <a:endParaRPr lang="en-US" altLang="ko-KR" dirty="0"/>
          </a:p>
        </p:txBody>
      </p:sp>
      <p:pic>
        <p:nvPicPr>
          <p:cNvPr id="13" name="Content Placeholder 8" descr="hue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6054" y="5749619"/>
            <a:ext cx="1221962" cy="96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Content Placeholder 8" descr="colorfulness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72" y="5749619"/>
            <a:ext cx="1189297" cy="95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Content Placeholder 11" descr="lightness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54" t="7692"/>
          <a:stretch>
            <a:fillRect/>
          </a:stretch>
        </p:blipFill>
        <p:spPr bwMode="auto">
          <a:xfrm>
            <a:off x="2500298" y="5749619"/>
            <a:ext cx="1238770" cy="96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850136" y="3929066"/>
            <a:ext cx="2124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Calibrated image</a:t>
            </a:r>
            <a:br>
              <a:rPr lang="en-GB" sz="20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GB" sz="20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(e.g., CIEXYZ)</a:t>
            </a:r>
            <a:endParaRPr lang="en-GB" sz="20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7224" y="5786454"/>
            <a:ext cx="1410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b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Perceptual</a:t>
            </a:r>
          </a:p>
          <a:p>
            <a:pPr algn="r"/>
            <a:r>
              <a:rPr lang="en-GB" sz="2000" b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uniform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428860" y="5357826"/>
            <a:ext cx="1282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0" dirty="0" smtClean="0">
                <a:solidFill>
                  <a:schemeClr val="bg1"/>
                </a:solidFill>
              </a:rPr>
              <a:t>Lightness</a:t>
            </a:r>
            <a:endParaRPr lang="en-GB" sz="2000" dirty="0"/>
          </a:p>
        </p:txBody>
      </p:sp>
      <p:sp>
        <p:nvSpPr>
          <p:cNvPr id="22" name="Rectangle 21"/>
          <p:cNvSpPr/>
          <p:nvPr/>
        </p:nvSpPr>
        <p:spPr>
          <a:xfrm>
            <a:off x="3929058" y="5357826"/>
            <a:ext cx="16113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</a:rPr>
              <a:t>Colorfulness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5857884" y="5357826"/>
            <a:ext cx="6559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0" dirty="0" smtClean="0">
                <a:solidFill>
                  <a:schemeClr val="bg1"/>
                </a:solidFill>
              </a:rPr>
              <a:t>Hue</a:t>
            </a:r>
            <a:endParaRPr lang="en-GB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6786578" y="5500702"/>
            <a:ext cx="761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...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29058" y="3071810"/>
            <a:ext cx="1569660" cy="1132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GB" sz="18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Color</a:t>
            </a:r>
          </a:p>
          <a:p>
            <a:pPr algn="ctr">
              <a:lnSpc>
                <a:spcPts val="2800"/>
              </a:lnSpc>
            </a:pPr>
            <a:r>
              <a:rPr lang="en-GB" sz="18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Appearance </a:t>
            </a:r>
          </a:p>
          <a:p>
            <a:pPr algn="ctr">
              <a:lnSpc>
                <a:spcPts val="2800"/>
              </a:lnSpc>
            </a:pPr>
            <a:r>
              <a:rPr lang="en-GB" sz="18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Model</a:t>
            </a:r>
            <a:endParaRPr lang="en-GB" sz="18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20" name="Diagram 19"/>
          <p:cNvGraphicFramePr/>
          <p:nvPr/>
        </p:nvGraphicFramePr>
        <p:xfrm>
          <a:off x="5500694" y="3000372"/>
          <a:ext cx="3500430" cy="1682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6500826" y="2928934"/>
            <a:ext cx="2364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Viewing Conditions</a:t>
            </a:r>
            <a:endParaRPr lang="en-GB" sz="2000" b="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 idx="4294967295"/>
          </p:nvPr>
        </p:nvSpPr>
        <p:spPr>
          <a:xfrm>
            <a:off x="323850" y="228600"/>
            <a:ext cx="7410450" cy="504825"/>
          </a:xfrm>
        </p:spPr>
        <p:txBody>
          <a:bodyPr/>
          <a:lstStyle/>
          <a:p>
            <a:r>
              <a:rPr lang="en-US" dirty="0" smtClean="0"/>
              <a:t>Color</a:t>
            </a:r>
            <a:r>
              <a:rPr lang="en-GB" dirty="0" smtClean="0"/>
              <a:t> Appearance Model</a:t>
            </a:r>
            <a:endParaRPr lang="en-GB" dirty="0"/>
          </a:p>
        </p:txBody>
      </p:sp>
      <p:grpSp>
        <p:nvGrpSpPr>
          <p:cNvPr id="25" name="Group 24"/>
          <p:cNvGrpSpPr/>
          <p:nvPr/>
        </p:nvGrpSpPr>
        <p:grpSpPr>
          <a:xfrm>
            <a:off x="5929322" y="3500438"/>
            <a:ext cx="920258" cy="673159"/>
            <a:chOff x="428633" y="500063"/>
            <a:chExt cx="920258" cy="673159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6" name="Rounded Rectangle 25"/>
            <p:cNvSpPr/>
            <p:nvPr/>
          </p:nvSpPr>
          <p:spPr>
            <a:xfrm>
              <a:off x="428633" y="500063"/>
              <a:ext cx="920258" cy="67315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1789999"/>
                <a:satOff val="-47619"/>
                <a:lumOff val="49412"/>
                <a:alphaOff val="0"/>
              </a:schemeClr>
            </a:fillRef>
            <a:effectRef idx="3">
              <a:schemeClr val="accent2">
                <a:hueOff val="-11789999"/>
                <a:satOff val="-47619"/>
                <a:lumOff val="4941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461494" y="532924"/>
              <a:ext cx="854536" cy="6074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b="1" kern="1200" dirty="0" err="1" smtClean="0">
                  <a:solidFill>
                    <a:schemeClr val="tx1"/>
                  </a:solidFill>
                </a:rPr>
                <a:t>ReferenceWhite</a:t>
              </a:r>
              <a:endParaRPr lang="en-US" sz="16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929454" y="3500438"/>
            <a:ext cx="1058011" cy="673159"/>
            <a:chOff x="1428764" y="500063"/>
            <a:chExt cx="1058011" cy="673159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30" name="Rounded Rectangle 29"/>
            <p:cNvSpPr/>
            <p:nvPr/>
          </p:nvSpPr>
          <p:spPr>
            <a:xfrm>
              <a:off x="1428764" y="500063"/>
              <a:ext cx="1058011" cy="67315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5895000"/>
                <a:satOff val="-23810"/>
                <a:lumOff val="24706"/>
                <a:alphaOff val="0"/>
              </a:schemeClr>
            </a:fillRef>
            <a:effectRef idx="3">
              <a:schemeClr val="accent2">
                <a:hueOff val="-5895000"/>
                <a:satOff val="-23810"/>
                <a:lumOff val="2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ounded Rectangle 4"/>
            <p:cNvSpPr/>
            <p:nvPr/>
          </p:nvSpPr>
          <p:spPr>
            <a:xfrm>
              <a:off x="1461625" y="532924"/>
              <a:ext cx="992289" cy="6074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b="1" kern="1200" dirty="0" smtClean="0">
                  <a:solidFill>
                    <a:schemeClr val="tx1"/>
                  </a:solidFill>
                </a:rPr>
                <a:t>Luminance</a:t>
              </a:r>
              <a:br>
                <a:rPr lang="en-GB" sz="1600" b="1" kern="1200" dirty="0" smtClean="0">
                  <a:solidFill>
                    <a:schemeClr val="tx1"/>
                  </a:solidFill>
                </a:rPr>
              </a:br>
              <a:r>
                <a:rPr lang="en-GB" sz="1600" b="1" kern="1200" dirty="0" smtClean="0">
                  <a:solidFill>
                    <a:schemeClr val="tx1"/>
                  </a:solidFill>
                </a:rPr>
                <a:t>Adaptation</a:t>
              </a:r>
              <a:endParaRPr lang="en-US" sz="16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072462" y="3500438"/>
            <a:ext cx="840748" cy="673159"/>
            <a:chOff x="2571774" y="500063"/>
            <a:chExt cx="840748" cy="673159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33" name="Rounded Rectangle 32"/>
            <p:cNvSpPr/>
            <p:nvPr/>
          </p:nvSpPr>
          <p:spPr>
            <a:xfrm>
              <a:off x="2571774" y="500063"/>
              <a:ext cx="840748" cy="67315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ounded Rectangle 4"/>
            <p:cNvSpPr/>
            <p:nvPr/>
          </p:nvSpPr>
          <p:spPr>
            <a:xfrm>
              <a:off x="2604635" y="532924"/>
              <a:ext cx="775026" cy="6074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>
                  <a:solidFill>
                    <a:schemeClr val="tx1"/>
                  </a:solidFill>
                </a:rPr>
                <a:t>Medium</a:t>
              </a:r>
              <a:br>
                <a:rPr lang="en-US" sz="1600" b="1" kern="1200" dirty="0" smtClean="0">
                  <a:solidFill>
                    <a:schemeClr val="tx1"/>
                  </a:solidFill>
                </a:rPr>
              </a:br>
              <a:r>
                <a:rPr lang="en-US" sz="1600" b="1" kern="1200" dirty="0" smtClean="0">
                  <a:solidFill>
                    <a:schemeClr val="tx1"/>
                  </a:solidFill>
                </a:rPr>
                <a:t>Type</a:t>
              </a:r>
              <a:endParaRPr lang="en-US" sz="1600" b="1" kern="1200" dirty="0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ransition xmlns:p14="http://schemas.microsoft.com/office/powerpoint/2010/main" advTm="4629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15608 3.33333E-6 C 0.22622 3.33333E-6 0.31268 0.01689 0.31268 0.03078 L 0.31268 0.0618 " pathEditMode="relative" rAng="0" ptsTypes="FfFF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3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7.03053E-7 L -0.00069 -0.20837 C -0.00069 -0.30227 0.08299 -0.41767 0.14913 -0.41767 L 0.29844 -0.41767 " pathEditMode="relative" rAng="-82" ptsTypes="FfFF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2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11" grpId="1"/>
      <p:bldP spid="12" grpId="0"/>
      <p:bldP spid="21" grpId="0"/>
      <p:bldP spid="22" grpId="0"/>
      <p:bldP spid="23" grpId="0"/>
      <p:bldP spid="27" grpId="0"/>
      <p:bldP spid="17" grpId="0"/>
      <p:bldGraphic spid="20" grpId="1">
        <p:bldAsOne/>
      </p:bldGraphic>
      <p:bldP spid="2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1" descr="Z:\research\talks\2009\XLRCAM\figs\hdrdisplay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097380"/>
            <a:ext cx="3184764" cy="2617744"/>
          </a:xfrm>
          <a:prstGeom prst="rect">
            <a:avLst/>
          </a:prstGeom>
          <a:noFill/>
        </p:spPr>
      </p:pic>
      <p:graphicFrame>
        <p:nvGraphicFramePr>
          <p:cNvPr id="16" name="Diagram 15"/>
          <p:cNvGraphicFramePr/>
          <p:nvPr/>
        </p:nvGraphicFramePr>
        <p:xfrm>
          <a:off x="2285984" y="1285860"/>
          <a:ext cx="4786346" cy="364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9" name="Content Placeholder 18" descr="LCD hdr.png"/>
          <p:cNvPicPr>
            <a:picLocks noGrp="1" noChangeAspect="1"/>
          </p:cNvPicPr>
          <p:nvPr>
            <p:ph idx="1"/>
          </p:nvPr>
        </p:nvPicPr>
        <p:blipFill>
          <a:blip r:embed="rId10" cstate="print"/>
          <a:stretch>
            <a:fillRect/>
          </a:stretch>
        </p:blipFill>
        <p:spPr>
          <a:xfrm>
            <a:off x="0" y="4214818"/>
            <a:ext cx="2762269" cy="207170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Appearance Model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88898-B8ED-42F9-82B4-0FBFCB2C91DA}" type="slidenum">
              <a:rPr lang="ko-KR" altLang="en-US" smtClean="0"/>
              <a:pPr>
                <a:defRPr/>
              </a:pPr>
              <a:t>9</a:t>
            </a:fld>
            <a:endParaRPr lang="en-US" altLang="ko-KR" dirty="0"/>
          </a:p>
        </p:txBody>
      </p:sp>
      <p:pic>
        <p:nvPicPr>
          <p:cNvPr id="13" name="Content Placeholder 8" descr="hue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931478">
            <a:off x="3841568" y="1797040"/>
            <a:ext cx="950432" cy="75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Content Placeholder 8" descr="colorfulness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500000">
            <a:off x="4375417" y="1285456"/>
            <a:ext cx="1145602" cy="91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Content Placeholder 11" descr="lightness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54" t="7692"/>
          <a:stretch>
            <a:fillRect/>
          </a:stretch>
        </p:blipFill>
        <p:spPr bwMode="auto">
          <a:xfrm rot="2845407">
            <a:off x="3260974" y="508273"/>
            <a:ext cx="1510220" cy="117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5" descr="Z:\research\talks\2009\XLRCAM\figs\paper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00826" y="4214818"/>
            <a:ext cx="2500330" cy="2170967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452025" y="4729001"/>
            <a:ext cx="6912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 smtClean="0">
                <a:solidFill>
                  <a:schemeClr val="bg1"/>
                </a:solidFill>
              </a:rPr>
              <a:t>≈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23925" y="4729001"/>
            <a:ext cx="6912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 smtClean="0">
                <a:solidFill>
                  <a:schemeClr val="bg1"/>
                </a:solidFill>
              </a:rPr>
              <a:t>≈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57818" y="4071942"/>
            <a:ext cx="1598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0" dirty="0" smtClean="0">
                <a:solidFill>
                  <a:srgbClr val="FFC000"/>
                </a:solidFill>
              </a:rPr>
              <a:t>High Fidelity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5786" y="6357958"/>
            <a:ext cx="1369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0" dirty="0" smtClean="0">
                <a:solidFill>
                  <a:schemeClr val="bg1"/>
                </a:solidFill>
                <a:latin typeface="+mn-lt"/>
              </a:rPr>
              <a:t>LDR display</a:t>
            </a:r>
            <a:endParaRPr lang="en-GB" sz="20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00496" y="6357958"/>
            <a:ext cx="1422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0" dirty="0" smtClean="0">
                <a:solidFill>
                  <a:schemeClr val="bg1"/>
                </a:solidFill>
                <a:latin typeface="+mn-lt"/>
              </a:rPr>
              <a:t>HDR display</a:t>
            </a:r>
            <a:endParaRPr lang="en-GB" sz="20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05074" y="6357958"/>
            <a:ext cx="685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0" dirty="0" smtClean="0">
                <a:solidFill>
                  <a:schemeClr val="bg1"/>
                </a:solidFill>
                <a:latin typeface="+mn-lt"/>
              </a:rPr>
              <a:t>Print</a:t>
            </a:r>
            <a:endParaRPr lang="en-GB" sz="2000" b="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24" name="Diagram 23"/>
          <p:cNvGraphicFramePr/>
          <p:nvPr/>
        </p:nvGraphicFramePr>
        <p:xfrm>
          <a:off x="5643570" y="2214554"/>
          <a:ext cx="3500430" cy="1682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6500826" y="1928802"/>
            <a:ext cx="2364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New Viewing</a:t>
            </a:r>
          </a:p>
          <a:p>
            <a:pPr algn="ctr"/>
            <a:r>
              <a:rPr lang="en-GB" sz="2000" b="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Conditions</a:t>
            </a:r>
            <a:endParaRPr lang="en-GB" sz="2000" b="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6" name="Diagram 25"/>
          <p:cNvGraphicFramePr/>
          <p:nvPr/>
        </p:nvGraphicFramePr>
        <p:xfrm>
          <a:off x="5643570" y="2214554"/>
          <a:ext cx="3500430" cy="1682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929058" y="2643182"/>
            <a:ext cx="16594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Inverse</a:t>
            </a:r>
            <a:r>
              <a:rPr lang="en-GB" sz="18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Color</a:t>
            </a:r>
          </a:p>
          <a:p>
            <a:pPr algn="ctr"/>
            <a:r>
              <a:rPr lang="en-GB" sz="18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Appearance </a:t>
            </a:r>
          </a:p>
          <a:p>
            <a:pPr algn="ctr"/>
            <a:r>
              <a:rPr lang="en-GB" sz="18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Model</a:t>
            </a:r>
            <a:endParaRPr lang="en-GB" sz="18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57290" y="857232"/>
            <a:ext cx="1937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Perceptual</a:t>
            </a:r>
            <a:br>
              <a:rPr lang="en-GB" sz="20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GB" sz="20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Color Attributes</a:t>
            </a:r>
            <a:endParaRPr lang="en-GB" sz="20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4064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4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21" grpId="0"/>
      <p:bldP spid="22" grpId="0"/>
      <p:bldP spid="11" grpId="1"/>
      <p:bldP spid="18" grpId="0"/>
      <p:bldP spid="20" grpId="0"/>
      <p:bldP spid="23" grpId="0"/>
      <p:bldGraphic spid="24" grpId="1">
        <p:bldAsOne/>
      </p:bldGraphic>
      <p:bldP spid="25" grpId="1"/>
      <p:bldGraphic spid="26" grpId="0">
        <p:bldAsOne/>
      </p:bldGraphic>
      <p:bldP spid="17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12|6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17.3|18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6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1|1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|19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|1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13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7.9|12.6|12.3|2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9.3|11.7|11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3.1|9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12.6|10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8|8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2.4|1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8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8.3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8.5|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0.2|6.3|7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28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8|11.8|5.7|4.7"/>
</p:tagLst>
</file>

<file path=ppt/theme/theme1.xml><?xml version="1.0" encoding="utf-8"?>
<a:theme xmlns:a="http://schemas.openxmlformats.org/drawingml/2006/main" name="Custom Design">
  <a:themeElements>
    <a:clrScheme name="Custom Design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FA1AC"/>
      </a:accent1>
      <a:accent2>
        <a:srgbClr val="459CBD"/>
      </a:accent2>
      <a:accent3>
        <a:srgbClr val="FFFFFF"/>
      </a:accent3>
      <a:accent4>
        <a:srgbClr val="000000"/>
      </a:accent4>
      <a:accent5>
        <a:srgbClr val="C0CDD2"/>
      </a:accent5>
      <a:accent6>
        <a:srgbClr val="3E8DAB"/>
      </a:accent6>
      <a:hlink>
        <a:srgbClr val="A8C0D1"/>
      </a:hlink>
      <a:folHlink>
        <a:srgbClr val="C88B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C000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scene3d>
          <a:camera prst="orthographicFront"/>
          <a:lightRig rig="threePt" dir="t"/>
        </a:scene3d>
        <a:sp3d>
          <a:bevelT/>
        </a:sp3d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342900" indent="-342900" algn="ctr" latinLnBrk="0">
          <a:spcBef>
            <a:spcPct val="20000"/>
          </a:spcBef>
          <a:defRPr kumimoji="0" sz="2000" b="0" dirty="0" smtClean="0"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chemeClr val="bg1"/>
            </a:solidFill>
            <a:latin typeface="+mn-lt"/>
          </a:defRPr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459CBD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3E8DAB"/>
        </a:accent6>
        <a:hlink>
          <a:srgbClr val="A8C0D1"/>
        </a:hlink>
        <a:folHlink>
          <a:srgbClr val="C88B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Design 15">
    <a:dk1>
      <a:srgbClr val="000000"/>
    </a:dk1>
    <a:lt1>
      <a:srgbClr val="FFFFFF"/>
    </a:lt1>
    <a:dk2>
      <a:srgbClr val="000000"/>
    </a:dk2>
    <a:lt2>
      <a:srgbClr val="808080"/>
    </a:lt2>
    <a:accent1>
      <a:srgbClr val="7FA1AC"/>
    </a:accent1>
    <a:accent2>
      <a:srgbClr val="459CBD"/>
    </a:accent2>
    <a:accent3>
      <a:srgbClr val="FFFFFF"/>
    </a:accent3>
    <a:accent4>
      <a:srgbClr val="000000"/>
    </a:accent4>
    <a:accent5>
      <a:srgbClr val="C0CDD2"/>
    </a:accent5>
    <a:accent6>
      <a:srgbClr val="3E8DAB"/>
    </a:accent6>
    <a:hlink>
      <a:srgbClr val="A8C0D1"/>
    </a:hlink>
    <a:folHlink>
      <a:srgbClr val="C88BA9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Design 15">
    <a:dk1>
      <a:srgbClr val="000000"/>
    </a:dk1>
    <a:lt1>
      <a:srgbClr val="FFFFFF"/>
    </a:lt1>
    <a:dk2>
      <a:srgbClr val="000000"/>
    </a:dk2>
    <a:lt2>
      <a:srgbClr val="808080"/>
    </a:lt2>
    <a:accent1>
      <a:srgbClr val="7FA1AC"/>
    </a:accent1>
    <a:accent2>
      <a:srgbClr val="459CBD"/>
    </a:accent2>
    <a:accent3>
      <a:srgbClr val="FFFFFF"/>
    </a:accent3>
    <a:accent4>
      <a:srgbClr val="000000"/>
    </a:accent4>
    <a:accent5>
      <a:srgbClr val="C0CDD2"/>
    </a:accent5>
    <a:accent6>
      <a:srgbClr val="3E8DAB"/>
    </a:accent6>
    <a:hlink>
      <a:srgbClr val="A8C0D1"/>
    </a:hlink>
    <a:folHlink>
      <a:srgbClr val="C88BA9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Design 15">
    <a:dk1>
      <a:srgbClr val="000000"/>
    </a:dk1>
    <a:lt1>
      <a:srgbClr val="FFFFFF"/>
    </a:lt1>
    <a:dk2>
      <a:srgbClr val="000000"/>
    </a:dk2>
    <a:lt2>
      <a:srgbClr val="808080"/>
    </a:lt2>
    <a:accent1>
      <a:srgbClr val="7FA1AC"/>
    </a:accent1>
    <a:accent2>
      <a:srgbClr val="459CBD"/>
    </a:accent2>
    <a:accent3>
      <a:srgbClr val="FFFFFF"/>
    </a:accent3>
    <a:accent4>
      <a:srgbClr val="000000"/>
    </a:accent4>
    <a:accent5>
      <a:srgbClr val="C0CDD2"/>
    </a:accent5>
    <a:accent6>
      <a:srgbClr val="3E8DAB"/>
    </a:accent6>
    <a:hlink>
      <a:srgbClr val="A8C0D1"/>
    </a:hlink>
    <a:folHlink>
      <a:srgbClr val="C88BA9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Custom Design 15">
    <a:dk1>
      <a:srgbClr val="000000"/>
    </a:dk1>
    <a:lt1>
      <a:srgbClr val="FFFFFF"/>
    </a:lt1>
    <a:dk2>
      <a:srgbClr val="000000"/>
    </a:dk2>
    <a:lt2>
      <a:srgbClr val="808080"/>
    </a:lt2>
    <a:accent1>
      <a:srgbClr val="7FA1AC"/>
    </a:accent1>
    <a:accent2>
      <a:srgbClr val="459CBD"/>
    </a:accent2>
    <a:accent3>
      <a:srgbClr val="FFFFFF"/>
    </a:accent3>
    <a:accent4>
      <a:srgbClr val="000000"/>
    </a:accent4>
    <a:accent5>
      <a:srgbClr val="C0CDD2"/>
    </a:accent5>
    <a:accent6>
      <a:srgbClr val="3E8DAB"/>
    </a:accent6>
    <a:hlink>
      <a:srgbClr val="A8C0D1"/>
    </a:hlink>
    <a:folHlink>
      <a:srgbClr val="C88BA9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Custom Design 15">
    <a:dk1>
      <a:srgbClr val="000000"/>
    </a:dk1>
    <a:lt1>
      <a:srgbClr val="FFFFFF"/>
    </a:lt1>
    <a:dk2>
      <a:srgbClr val="000000"/>
    </a:dk2>
    <a:lt2>
      <a:srgbClr val="808080"/>
    </a:lt2>
    <a:accent1>
      <a:srgbClr val="7FA1AC"/>
    </a:accent1>
    <a:accent2>
      <a:srgbClr val="459CBD"/>
    </a:accent2>
    <a:accent3>
      <a:srgbClr val="FFFFFF"/>
    </a:accent3>
    <a:accent4>
      <a:srgbClr val="000000"/>
    </a:accent4>
    <a:accent5>
      <a:srgbClr val="C0CDD2"/>
    </a:accent5>
    <a:accent6>
      <a:srgbClr val="3E8DAB"/>
    </a:accent6>
    <a:hlink>
      <a:srgbClr val="A8C0D1"/>
    </a:hlink>
    <a:folHlink>
      <a:srgbClr val="C88BA9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Custom Design 15">
    <a:dk1>
      <a:srgbClr val="000000"/>
    </a:dk1>
    <a:lt1>
      <a:srgbClr val="FFFFFF"/>
    </a:lt1>
    <a:dk2>
      <a:srgbClr val="000000"/>
    </a:dk2>
    <a:lt2>
      <a:srgbClr val="808080"/>
    </a:lt2>
    <a:accent1>
      <a:srgbClr val="7FA1AC"/>
    </a:accent1>
    <a:accent2>
      <a:srgbClr val="459CBD"/>
    </a:accent2>
    <a:accent3>
      <a:srgbClr val="FFFFFF"/>
    </a:accent3>
    <a:accent4>
      <a:srgbClr val="000000"/>
    </a:accent4>
    <a:accent5>
      <a:srgbClr val="C0CDD2"/>
    </a:accent5>
    <a:accent6>
      <a:srgbClr val="3E8DAB"/>
    </a:accent6>
    <a:hlink>
      <a:srgbClr val="A8C0D1"/>
    </a:hlink>
    <a:folHlink>
      <a:srgbClr val="C88BA9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Custom Design 15">
    <a:dk1>
      <a:srgbClr val="000000"/>
    </a:dk1>
    <a:lt1>
      <a:srgbClr val="FFFFFF"/>
    </a:lt1>
    <a:dk2>
      <a:srgbClr val="000000"/>
    </a:dk2>
    <a:lt2>
      <a:srgbClr val="808080"/>
    </a:lt2>
    <a:accent1>
      <a:srgbClr val="7FA1AC"/>
    </a:accent1>
    <a:accent2>
      <a:srgbClr val="459CBD"/>
    </a:accent2>
    <a:accent3>
      <a:srgbClr val="FFFFFF"/>
    </a:accent3>
    <a:accent4>
      <a:srgbClr val="000000"/>
    </a:accent4>
    <a:accent5>
      <a:srgbClr val="C0CDD2"/>
    </a:accent5>
    <a:accent6>
      <a:srgbClr val="3E8DAB"/>
    </a:accent6>
    <a:hlink>
      <a:srgbClr val="A8C0D1"/>
    </a:hlink>
    <a:folHlink>
      <a:srgbClr val="C88BA9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Custom Design 15">
    <a:dk1>
      <a:srgbClr val="000000"/>
    </a:dk1>
    <a:lt1>
      <a:srgbClr val="FFFFFF"/>
    </a:lt1>
    <a:dk2>
      <a:srgbClr val="000000"/>
    </a:dk2>
    <a:lt2>
      <a:srgbClr val="808080"/>
    </a:lt2>
    <a:accent1>
      <a:srgbClr val="7FA1AC"/>
    </a:accent1>
    <a:accent2>
      <a:srgbClr val="459CBD"/>
    </a:accent2>
    <a:accent3>
      <a:srgbClr val="FFFFFF"/>
    </a:accent3>
    <a:accent4>
      <a:srgbClr val="000000"/>
    </a:accent4>
    <a:accent5>
      <a:srgbClr val="C0CDD2"/>
    </a:accent5>
    <a:accent6>
      <a:srgbClr val="3E8DAB"/>
    </a:accent6>
    <a:hlink>
      <a:srgbClr val="A8C0D1"/>
    </a:hlink>
    <a:folHlink>
      <a:srgbClr val="C88BA9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Custom Design 15">
    <a:dk1>
      <a:srgbClr val="000000"/>
    </a:dk1>
    <a:lt1>
      <a:srgbClr val="FFFFFF"/>
    </a:lt1>
    <a:dk2>
      <a:srgbClr val="000000"/>
    </a:dk2>
    <a:lt2>
      <a:srgbClr val="808080"/>
    </a:lt2>
    <a:accent1>
      <a:srgbClr val="7FA1AC"/>
    </a:accent1>
    <a:accent2>
      <a:srgbClr val="459CBD"/>
    </a:accent2>
    <a:accent3>
      <a:srgbClr val="FFFFFF"/>
    </a:accent3>
    <a:accent4>
      <a:srgbClr val="000000"/>
    </a:accent4>
    <a:accent5>
      <a:srgbClr val="C0CDD2"/>
    </a:accent5>
    <a:accent6>
      <a:srgbClr val="3E8DAB"/>
    </a:accent6>
    <a:hlink>
      <a:srgbClr val="A8C0D1"/>
    </a:hlink>
    <a:folHlink>
      <a:srgbClr val="C88BA9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28691</TotalTime>
  <Words>4271</Words>
  <Application>Microsoft Macintosh PowerPoint</Application>
  <PresentationFormat>On-screen Show (4:3)</PresentationFormat>
  <Paragraphs>786</Paragraphs>
  <Slides>37</Slides>
  <Notes>37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Custom Design</vt:lpstr>
      <vt:lpstr>Equation</vt:lpstr>
      <vt:lpstr>Modeling Human Color Perception under Extended Luminance Levels</vt:lpstr>
      <vt:lpstr>Advances in Display Technology</vt:lpstr>
      <vt:lpstr>Luminance Impacts Color Perception?</vt:lpstr>
      <vt:lpstr>Human Eye</vt:lpstr>
      <vt:lpstr>Lightness</vt:lpstr>
      <vt:lpstr>Colorfulness</vt:lpstr>
      <vt:lpstr>Hue</vt:lpstr>
      <vt:lpstr>Color Appearance Model</vt:lpstr>
      <vt:lpstr>Color Appearance Model</vt:lpstr>
      <vt:lpstr>Color Appearance Models</vt:lpstr>
      <vt:lpstr>LUTCHI Experiments</vt:lpstr>
      <vt:lpstr>Goal</vt:lpstr>
      <vt:lpstr>Contribution</vt:lpstr>
      <vt:lpstr>Overview</vt:lpstr>
      <vt:lpstr>High-Luminance Display</vt:lpstr>
      <vt:lpstr>High-Luminance Display</vt:lpstr>
      <vt:lpstr>PowerPoint Presentation</vt:lpstr>
      <vt:lpstr>Experiment</vt:lpstr>
      <vt:lpstr>Findings</vt:lpstr>
      <vt:lpstr>Overview</vt:lpstr>
      <vt:lpstr>Our Color Appearance Model</vt:lpstr>
      <vt:lpstr>Our Color Appearance Model</vt:lpstr>
      <vt:lpstr>Our Color Appearance Model</vt:lpstr>
      <vt:lpstr>Results</vt:lpstr>
      <vt:lpstr>Results</vt:lpstr>
      <vt:lpstr>Results</vt:lpstr>
      <vt:lpstr>Overview</vt:lpstr>
      <vt:lpstr>Color Reproduction</vt:lpstr>
      <vt:lpstr>Results</vt:lpstr>
      <vt:lpstr>Results</vt:lpstr>
      <vt:lpstr>Results</vt:lpstr>
      <vt:lpstr>Results</vt:lpstr>
      <vt:lpstr>Results</vt:lpstr>
      <vt:lpstr>Results</vt:lpstr>
      <vt:lpstr>Discussion</vt:lpstr>
      <vt:lpstr>Conclusions</vt:lpstr>
      <vt:lpstr>Acknowledgements</vt:lpstr>
    </vt:vector>
  </TitlesOfParts>
  <Company>CS-UCL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Human Color Perception under Extended Luminance Levels</dc:title>
  <dc:subject>SIGGRAPH2009 Talk</dc:subject>
  <dc:creator> Min H. Kim</dc:creator>
  <dc:description>High-Dynamic Range (HDR) Imaging</dc:description>
  <cp:lastModifiedBy>Min Hyuk Kim</cp:lastModifiedBy>
  <cp:revision>2341</cp:revision>
  <dcterms:created xsi:type="dcterms:W3CDTF">2010-03-16T17:01:24Z</dcterms:created>
  <dcterms:modified xsi:type="dcterms:W3CDTF">2016-01-11T14:41:04Z</dcterms:modified>
</cp:coreProperties>
</file>