
<file path=[Content_Types].xml><?xml version="1.0" encoding="utf-8"?>
<Types xmlns="http://schemas.openxmlformats.org/package/2006/content-types">
  <Default Extension="xml" ContentType="application/xml"/>
  <Default Extension="wmf" ContentType="image/x-wmf"/>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tags/tag8.xml" ContentType="application/vnd.openxmlformats-officedocument.presentationml.tags+xml"/>
  <Override PartName="/ppt/notesSlides/notesSlide11.xml" ContentType="application/vnd.openxmlformats-officedocument.presentationml.notesSlide+xml"/>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charts/chart1.xml" ContentType="application/vnd.openxmlformats-officedocument.drawingml.chart+xml"/>
  <Override PartName="/ppt/tags/tag11.xml" ContentType="application/vnd.openxmlformats-officedocument.presentationml.tags+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charts/chart3.xml" ContentType="application/vnd.openxmlformats-officedocument.drawingml.chart+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377" r:id="rId3"/>
    <p:sldId id="296" r:id="rId4"/>
    <p:sldId id="351" r:id="rId5"/>
    <p:sldId id="346" r:id="rId6"/>
    <p:sldId id="304" r:id="rId7"/>
    <p:sldId id="305" r:id="rId8"/>
    <p:sldId id="307" r:id="rId9"/>
    <p:sldId id="331" r:id="rId10"/>
    <p:sldId id="334" r:id="rId11"/>
    <p:sldId id="363" r:id="rId12"/>
    <p:sldId id="372" r:id="rId13"/>
    <p:sldId id="364" r:id="rId14"/>
    <p:sldId id="358" r:id="rId15"/>
    <p:sldId id="349" r:id="rId16"/>
    <p:sldId id="356" r:id="rId17"/>
    <p:sldId id="366" r:id="rId18"/>
    <p:sldId id="347" r:id="rId19"/>
    <p:sldId id="375" r:id="rId20"/>
    <p:sldId id="35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B073D"/>
    <a:srgbClr val="FF0000"/>
    <a:srgbClr val="1CFF4A"/>
    <a:srgbClr val="0A0837"/>
    <a:srgbClr val="090A2E"/>
    <a:srgbClr val="070059"/>
    <a:srgbClr val="0B0053"/>
    <a:srgbClr val="0A0A32"/>
    <a:srgbClr val="080B2B"/>
    <a:srgbClr val="050F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46" autoAdjust="0"/>
    <p:restoredTop sz="99323" autoAdjust="0"/>
  </p:normalViewPr>
  <p:slideViewPr>
    <p:cSldViewPr snapToGrid="0" snapToObjects="1">
      <p:cViewPr>
        <p:scale>
          <a:sx n="103" d="100"/>
          <a:sy n="103" d="100"/>
        </p:scale>
        <p:origin x="-1544" y="-1320"/>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 Id="rId2" Type="http://schemas.microsoft.com/office/2011/relationships/chartStyle" Target="style1.xml"/><Relationship Id="rId3" Type="http://schemas.microsoft.com/office/2011/relationships/chartColorStyle" Target="colors1.xm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 Id="rId2" Type="http://schemas.microsoft.com/office/2011/relationships/chartStyle" Target="style2.xml"/><Relationship Id="rId3" Type="http://schemas.microsoft.com/office/2011/relationships/chartColorStyle" Target="colors2.xml"/></Relationships>
</file>

<file path=ppt/charts/_rels/chart3.xml.rels><?xml version="1.0" encoding="UTF-8" standalone="yes"?>
<Relationships xmlns="http://schemas.openxmlformats.org/package/2006/relationships"><Relationship Id="rId1" Type="http://schemas.openxmlformats.org/officeDocument/2006/relationships/oleObject" Target="file:///D:\workspace\codes\mycodes\Refraction_based_stereo\MSE\graph.xlsx" TargetMode="External"/><Relationship Id="rId2" Type="http://schemas.microsoft.com/office/2011/relationships/chartStyle" Target="style3.xml"/><Relationship Id="rId3" Type="http://schemas.microsoft.com/office/2011/relationships/chartColorStyle" Target="colors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numRef>
              <c:f>Sheet1!$A$5:$A$160</c:f>
              <c:numCache>
                <c:formatCode>General</c:formatCode>
                <c:ptCount val="156"/>
                <c:pt idx="0">
                  <c:v>142.0</c:v>
                </c:pt>
                <c:pt idx="1">
                  <c:v>143.0</c:v>
                </c:pt>
                <c:pt idx="2">
                  <c:v>144.0</c:v>
                </c:pt>
                <c:pt idx="3">
                  <c:v>145.0</c:v>
                </c:pt>
                <c:pt idx="4">
                  <c:v>146.0</c:v>
                </c:pt>
                <c:pt idx="5">
                  <c:v>147.0</c:v>
                </c:pt>
                <c:pt idx="6">
                  <c:v>148.0</c:v>
                </c:pt>
                <c:pt idx="7">
                  <c:v>149.0</c:v>
                </c:pt>
                <c:pt idx="8">
                  <c:v>150.0</c:v>
                </c:pt>
                <c:pt idx="9">
                  <c:v>151.0</c:v>
                </c:pt>
                <c:pt idx="10">
                  <c:v>152.0</c:v>
                </c:pt>
                <c:pt idx="11">
                  <c:v>153.0</c:v>
                </c:pt>
                <c:pt idx="12">
                  <c:v>154.0</c:v>
                </c:pt>
                <c:pt idx="13">
                  <c:v>155.0</c:v>
                </c:pt>
                <c:pt idx="14">
                  <c:v>156.0</c:v>
                </c:pt>
                <c:pt idx="15">
                  <c:v>157.0</c:v>
                </c:pt>
                <c:pt idx="16">
                  <c:v>158.0</c:v>
                </c:pt>
                <c:pt idx="17">
                  <c:v>159.0</c:v>
                </c:pt>
                <c:pt idx="18">
                  <c:v>160.0</c:v>
                </c:pt>
                <c:pt idx="19">
                  <c:v>161.0</c:v>
                </c:pt>
                <c:pt idx="20">
                  <c:v>162.0</c:v>
                </c:pt>
                <c:pt idx="21">
                  <c:v>163.0</c:v>
                </c:pt>
                <c:pt idx="22">
                  <c:v>164.0</c:v>
                </c:pt>
                <c:pt idx="23">
                  <c:v>165.0</c:v>
                </c:pt>
                <c:pt idx="24">
                  <c:v>166.0</c:v>
                </c:pt>
                <c:pt idx="25">
                  <c:v>167.0</c:v>
                </c:pt>
                <c:pt idx="26">
                  <c:v>168.0</c:v>
                </c:pt>
                <c:pt idx="27">
                  <c:v>169.0</c:v>
                </c:pt>
                <c:pt idx="28">
                  <c:v>170.0</c:v>
                </c:pt>
                <c:pt idx="29">
                  <c:v>171.0</c:v>
                </c:pt>
                <c:pt idx="30">
                  <c:v>172.0</c:v>
                </c:pt>
                <c:pt idx="31">
                  <c:v>173.0</c:v>
                </c:pt>
                <c:pt idx="32">
                  <c:v>174.0</c:v>
                </c:pt>
                <c:pt idx="33">
                  <c:v>175.0</c:v>
                </c:pt>
                <c:pt idx="34">
                  <c:v>176.0</c:v>
                </c:pt>
                <c:pt idx="35">
                  <c:v>177.0</c:v>
                </c:pt>
                <c:pt idx="36">
                  <c:v>178.0</c:v>
                </c:pt>
                <c:pt idx="37">
                  <c:v>179.0</c:v>
                </c:pt>
                <c:pt idx="38">
                  <c:v>180.0</c:v>
                </c:pt>
                <c:pt idx="39">
                  <c:v>181.0</c:v>
                </c:pt>
                <c:pt idx="40">
                  <c:v>182.0</c:v>
                </c:pt>
                <c:pt idx="41">
                  <c:v>183.0</c:v>
                </c:pt>
                <c:pt idx="42">
                  <c:v>184.0</c:v>
                </c:pt>
                <c:pt idx="43">
                  <c:v>185.0</c:v>
                </c:pt>
                <c:pt idx="44">
                  <c:v>186.0</c:v>
                </c:pt>
                <c:pt idx="45">
                  <c:v>187.0</c:v>
                </c:pt>
                <c:pt idx="46">
                  <c:v>188.0</c:v>
                </c:pt>
                <c:pt idx="47">
                  <c:v>189.0</c:v>
                </c:pt>
                <c:pt idx="48">
                  <c:v>190.0</c:v>
                </c:pt>
                <c:pt idx="49">
                  <c:v>191.0</c:v>
                </c:pt>
                <c:pt idx="50">
                  <c:v>192.0</c:v>
                </c:pt>
                <c:pt idx="51">
                  <c:v>193.0</c:v>
                </c:pt>
                <c:pt idx="52">
                  <c:v>194.0</c:v>
                </c:pt>
                <c:pt idx="53">
                  <c:v>195.0</c:v>
                </c:pt>
                <c:pt idx="54">
                  <c:v>196.0</c:v>
                </c:pt>
                <c:pt idx="55">
                  <c:v>197.0</c:v>
                </c:pt>
                <c:pt idx="56">
                  <c:v>198.0</c:v>
                </c:pt>
                <c:pt idx="57">
                  <c:v>199.0</c:v>
                </c:pt>
                <c:pt idx="58">
                  <c:v>200.0</c:v>
                </c:pt>
                <c:pt idx="59">
                  <c:v>201.0</c:v>
                </c:pt>
                <c:pt idx="60">
                  <c:v>202.0</c:v>
                </c:pt>
                <c:pt idx="61">
                  <c:v>203.0</c:v>
                </c:pt>
                <c:pt idx="62">
                  <c:v>204.0</c:v>
                </c:pt>
                <c:pt idx="63">
                  <c:v>205.0</c:v>
                </c:pt>
                <c:pt idx="64">
                  <c:v>206.0</c:v>
                </c:pt>
                <c:pt idx="65">
                  <c:v>207.0</c:v>
                </c:pt>
                <c:pt idx="66">
                  <c:v>208.0</c:v>
                </c:pt>
                <c:pt idx="67">
                  <c:v>209.0</c:v>
                </c:pt>
                <c:pt idx="68">
                  <c:v>210.0</c:v>
                </c:pt>
                <c:pt idx="69">
                  <c:v>211.0</c:v>
                </c:pt>
                <c:pt idx="70">
                  <c:v>212.0</c:v>
                </c:pt>
                <c:pt idx="71">
                  <c:v>213.0</c:v>
                </c:pt>
                <c:pt idx="72">
                  <c:v>214.0</c:v>
                </c:pt>
                <c:pt idx="73">
                  <c:v>215.0</c:v>
                </c:pt>
                <c:pt idx="74">
                  <c:v>216.0</c:v>
                </c:pt>
                <c:pt idx="75">
                  <c:v>217.0</c:v>
                </c:pt>
                <c:pt idx="76">
                  <c:v>218.0</c:v>
                </c:pt>
                <c:pt idx="77">
                  <c:v>219.0</c:v>
                </c:pt>
                <c:pt idx="78">
                  <c:v>220.0</c:v>
                </c:pt>
                <c:pt idx="79">
                  <c:v>221.0</c:v>
                </c:pt>
                <c:pt idx="80">
                  <c:v>222.0</c:v>
                </c:pt>
                <c:pt idx="81">
                  <c:v>223.0</c:v>
                </c:pt>
                <c:pt idx="82">
                  <c:v>224.0</c:v>
                </c:pt>
                <c:pt idx="83">
                  <c:v>225.0</c:v>
                </c:pt>
                <c:pt idx="84">
                  <c:v>226.0</c:v>
                </c:pt>
                <c:pt idx="85">
                  <c:v>227.0</c:v>
                </c:pt>
                <c:pt idx="86">
                  <c:v>228.0</c:v>
                </c:pt>
                <c:pt idx="87">
                  <c:v>229.0</c:v>
                </c:pt>
                <c:pt idx="88">
                  <c:v>230.0</c:v>
                </c:pt>
                <c:pt idx="89">
                  <c:v>231.0</c:v>
                </c:pt>
                <c:pt idx="90">
                  <c:v>232.0</c:v>
                </c:pt>
                <c:pt idx="91">
                  <c:v>233.0</c:v>
                </c:pt>
                <c:pt idx="92">
                  <c:v>234.0</c:v>
                </c:pt>
                <c:pt idx="93">
                  <c:v>235.0</c:v>
                </c:pt>
                <c:pt idx="94">
                  <c:v>236.0</c:v>
                </c:pt>
                <c:pt idx="95">
                  <c:v>237.0</c:v>
                </c:pt>
                <c:pt idx="96">
                  <c:v>238.0</c:v>
                </c:pt>
                <c:pt idx="97">
                  <c:v>239.0</c:v>
                </c:pt>
                <c:pt idx="98">
                  <c:v>240.0</c:v>
                </c:pt>
                <c:pt idx="99">
                  <c:v>241.0</c:v>
                </c:pt>
                <c:pt idx="100">
                  <c:v>242.0</c:v>
                </c:pt>
                <c:pt idx="101">
                  <c:v>243.0</c:v>
                </c:pt>
                <c:pt idx="102">
                  <c:v>244.0</c:v>
                </c:pt>
                <c:pt idx="103">
                  <c:v>245.0</c:v>
                </c:pt>
                <c:pt idx="104">
                  <c:v>246.0</c:v>
                </c:pt>
                <c:pt idx="105">
                  <c:v>247.0</c:v>
                </c:pt>
                <c:pt idx="106">
                  <c:v>248.0</c:v>
                </c:pt>
                <c:pt idx="107">
                  <c:v>249.0</c:v>
                </c:pt>
                <c:pt idx="108">
                  <c:v>250.0</c:v>
                </c:pt>
                <c:pt idx="109">
                  <c:v>251.0</c:v>
                </c:pt>
                <c:pt idx="110">
                  <c:v>252.0</c:v>
                </c:pt>
                <c:pt idx="111">
                  <c:v>253.0</c:v>
                </c:pt>
                <c:pt idx="112">
                  <c:v>254.0</c:v>
                </c:pt>
                <c:pt idx="113">
                  <c:v>255.0</c:v>
                </c:pt>
                <c:pt idx="114">
                  <c:v>256.0</c:v>
                </c:pt>
                <c:pt idx="115">
                  <c:v>257.0</c:v>
                </c:pt>
                <c:pt idx="116">
                  <c:v>258.0</c:v>
                </c:pt>
                <c:pt idx="117">
                  <c:v>259.0</c:v>
                </c:pt>
                <c:pt idx="118">
                  <c:v>260.0</c:v>
                </c:pt>
                <c:pt idx="119">
                  <c:v>261.0</c:v>
                </c:pt>
                <c:pt idx="120">
                  <c:v>262.0</c:v>
                </c:pt>
                <c:pt idx="121">
                  <c:v>263.0</c:v>
                </c:pt>
                <c:pt idx="122">
                  <c:v>264.0</c:v>
                </c:pt>
                <c:pt idx="123">
                  <c:v>265.0</c:v>
                </c:pt>
                <c:pt idx="124">
                  <c:v>266.0</c:v>
                </c:pt>
                <c:pt idx="125">
                  <c:v>267.0</c:v>
                </c:pt>
                <c:pt idx="126">
                  <c:v>268.0</c:v>
                </c:pt>
                <c:pt idx="127">
                  <c:v>269.0</c:v>
                </c:pt>
                <c:pt idx="128">
                  <c:v>270.0</c:v>
                </c:pt>
                <c:pt idx="129">
                  <c:v>271.0</c:v>
                </c:pt>
                <c:pt idx="130">
                  <c:v>272.0</c:v>
                </c:pt>
                <c:pt idx="131">
                  <c:v>273.0</c:v>
                </c:pt>
                <c:pt idx="132">
                  <c:v>274.0</c:v>
                </c:pt>
                <c:pt idx="133">
                  <c:v>275.0</c:v>
                </c:pt>
                <c:pt idx="134">
                  <c:v>276.0</c:v>
                </c:pt>
                <c:pt idx="135">
                  <c:v>277.0</c:v>
                </c:pt>
                <c:pt idx="136">
                  <c:v>278.0</c:v>
                </c:pt>
                <c:pt idx="137">
                  <c:v>279.0</c:v>
                </c:pt>
                <c:pt idx="138">
                  <c:v>280.0</c:v>
                </c:pt>
                <c:pt idx="139">
                  <c:v>281.0</c:v>
                </c:pt>
                <c:pt idx="140">
                  <c:v>282.0</c:v>
                </c:pt>
                <c:pt idx="141">
                  <c:v>283.0</c:v>
                </c:pt>
                <c:pt idx="142">
                  <c:v>284.0</c:v>
                </c:pt>
                <c:pt idx="143">
                  <c:v>285.0</c:v>
                </c:pt>
                <c:pt idx="144">
                  <c:v>286.0</c:v>
                </c:pt>
                <c:pt idx="145">
                  <c:v>287.0</c:v>
                </c:pt>
                <c:pt idx="146">
                  <c:v>288.0</c:v>
                </c:pt>
                <c:pt idx="147">
                  <c:v>289.0</c:v>
                </c:pt>
                <c:pt idx="148">
                  <c:v>290.0</c:v>
                </c:pt>
                <c:pt idx="149">
                  <c:v>291.0</c:v>
                </c:pt>
                <c:pt idx="150">
                  <c:v>292.0</c:v>
                </c:pt>
                <c:pt idx="151">
                  <c:v>293.0</c:v>
                </c:pt>
                <c:pt idx="152">
                  <c:v>294.0</c:v>
                </c:pt>
                <c:pt idx="153">
                  <c:v>295.0</c:v>
                </c:pt>
                <c:pt idx="154">
                  <c:v>296.0</c:v>
                </c:pt>
                <c:pt idx="155">
                  <c:v>297.0</c:v>
                </c:pt>
              </c:numCache>
            </c:numRef>
          </c:cat>
          <c:val>
            <c:numRef>
              <c:f>Sheet1!$B$5:$B$160</c:f>
              <c:numCache>
                <c:formatCode>General</c:formatCode>
                <c:ptCount val="156"/>
                <c:pt idx="0">
                  <c:v>0.247919</c:v>
                </c:pt>
                <c:pt idx="1">
                  <c:v>0.225756</c:v>
                </c:pt>
                <c:pt idx="2">
                  <c:v>0.203322</c:v>
                </c:pt>
                <c:pt idx="3">
                  <c:v>0.181168</c:v>
                </c:pt>
                <c:pt idx="4">
                  <c:v>0.160499</c:v>
                </c:pt>
                <c:pt idx="5">
                  <c:v>0.142471</c:v>
                </c:pt>
                <c:pt idx="6">
                  <c:v>0.12663</c:v>
                </c:pt>
                <c:pt idx="7">
                  <c:v>0.11262</c:v>
                </c:pt>
                <c:pt idx="8">
                  <c:v>0.099688</c:v>
                </c:pt>
                <c:pt idx="9">
                  <c:v>0.087448</c:v>
                </c:pt>
                <c:pt idx="10">
                  <c:v>0.07605</c:v>
                </c:pt>
                <c:pt idx="11">
                  <c:v>0.065653</c:v>
                </c:pt>
                <c:pt idx="12">
                  <c:v>0.056286</c:v>
                </c:pt>
                <c:pt idx="13">
                  <c:v>0.047938</c:v>
                </c:pt>
                <c:pt idx="14">
                  <c:v>0.040751</c:v>
                </c:pt>
                <c:pt idx="15">
                  <c:v>0.034821</c:v>
                </c:pt>
                <c:pt idx="16">
                  <c:v>0.03013</c:v>
                </c:pt>
                <c:pt idx="17">
                  <c:v>0.026623</c:v>
                </c:pt>
                <c:pt idx="18">
                  <c:v>0.024108</c:v>
                </c:pt>
                <c:pt idx="19">
                  <c:v>0.022491</c:v>
                </c:pt>
                <c:pt idx="20">
                  <c:v>0.02161</c:v>
                </c:pt>
                <c:pt idx="21">
                  <c:v>0.02136</c:v>
                </c:pt>
                <c:pt idx="22">
                  <c:v>0.021653</c:v>
                </c:pt>
                <c:pt idx="23">
                  <c:v>0.022366</c:v>
                </c:pt>
                <c:pt idx="24">
                  <c:v>0.023305</c:v>
                </c:pt>
                <c:pt idx="25">
                  <c:v>0.024287</c:v>
                </c:pt>
                <c:pt idx="26">
                  <c:v>0.025509</c:v>
                </c:pt>
                <c:pt idx="27">
                  <c:v>0.02703</c:v>
                </c:pt>
                <c:pt idx="28">
                  <c:v>0.028788</c:v>
                </c:pt>
                <c:pt idx="29">
                  <c:v>0.030654</c:v>
                </c:pt>
                <c:pt idx="30">
                  <c:v>0.03272</c:v>
                </c:pt>
                <c:pt idx="31">
                  <c:v>0.034537</c:v>
                </c:pt>
                <c:pt idx="32">
                  <c:v>0.035418</c:v>
                </c:pt>
                <c:pt idx="33">
                  <c:v>0.03503</c:v>
                </c:pt>
                <c:pt idx="34">
                  <c:v>0.03364</c:v>
                </c:pt>
                <c:pt idx="35">
                  <c:v>0.032116</c:v>
                </c:pt>
                <c:pt idx="36">
                  <c:v>0.031062</c:v>
                </c:pt>
                <c:pt idx="37">
                  <c:v>0.031127</c:v>
                </c:pt>
                <c:pt idx="38">
                  <c:v>0.034685</c:v>
                </c:pt>
                <c:pt idx="39">
                  <c:v>0.043378</c:v>
                </c:pt>
                <c:pt idx="40">
                  <c:v>0.054051</c:v>
                </c:pt>
                <c:pt idx="41">
                  <c:v>0.065693</c:v>
                </c:pt>
                <c:pt idx="42">
                  <c:v>0.076843</c:v>
                </c:pt>
                <c:pt idx="43">
                  <c:v>0.086043</c:v>
                </c:pt>
                <c:pt idx="44">
                  <c:v>0.09148</c:v>
                </c:pt>
                <c:pt idx="45">
                  <c:v>0.092584</c:v>
                </c:pt>
                <c:pt idx="46">
                  <c:v>0.090329</c:v>
                </c:pt>
                <c:pt idx="47">
                  <c:v>0.086023</c:v>
                </c:pt>
                <c:pt idx="48">
                  <c:v>0.081033</c:v>
                </c:pt>
                <c:pt idx="49">
                  <c:v>0.076262</c:v>
                </c:pt>
                <c:pt idx="50">
                  <c:v>0.072275</c:v>
                </c:pt>
                <c:pt idx="51">
                  <c:v>0.069909</c:v>
                </c:pt>
                <c:pt idx="52">
                  <c:v>0.06907</c:v>
                </c:pt>
                <c:pt idx="53">
                  <c:v>0.069746</c:v>
                </c:pt>
                <c:pt idx="54">
                  <c:v>0.07089</c:v>
                </c:pt>
                <c:pt idx="55">
                  <c:v>0.071623</c:v>
                </c:pt>
                <c:pt idx="56">
                  <c:v>0.069883</c:v>
                </c:pt>
                <c:pt idx="57">
                  <c:v>0.064854</c:v>
                </c:pt>
                <c:pt idx="58">
                  <c:v>0.056836</c:v>
                </c:pt>
                <c:pt idx="59">
                  <c:v>0.047213</c:v>
                </c:pt>
                <c:pt idx="60">
                  <c:v>0.037636</c:v>
                </c:pt>
                <c:pt idx="61">
                  <c:v>0.028926</c:v>
                </c:pt>
                <c:pt idx="62">
                  <c:v>0.02224</c:v>
                </c:pt>
                <c:pt idx="63">
                  <c:v>0.028709</c:v>
                </c:pt>
                <c:pt idx="64">
                  <c:v>0.045015</c:v>
                </c:pt>
                <c:pt idx="65">
                  <c:v>0.065854</c:v>
                </c:pt>
                <c:pt idx="66">
                  <c:v>0.088899</c:v>
                </c:pt>
                <c:pt idx="67">
                  <c:v>0.111465</c:v>
                </c:pt>
                <c:pt idx="68">
                  <c:v>0.130711</c:v>
                </c:pt>
                <c:pt idx="69">
                  <c:v>0.145516</c:v>
                </c:pt>
                <c:pt idx="70">
                  <c:v>0.155917</c:v>
                </c:pt>
                <c:pt idx="71">
                  <c:v>0.162249</c:v>
                </c:pt>
                <c:pt idx="72">
                  <c:v>0.165846</c:v>
                </c:pt>
                <c:pt idx="73">
                  <c:v>0.168712</c:v>
                </c:pt>
                <c:pt idx="74">
                  <c:v>0.17137</c:v>
                </c:pt>
                <c:pt idx="75">
                  <c:v>0.174035</c:v>
                </c:pt>
                <c:pt idx="76">
                  <c:v>0.176596</c:v>
                </c:pt>
                <c:pt idx="77">
                  <c:v>0.179928</c:v>
                </c:pt>
                <c:pt idx="78">
                  <c:v>0.184731</c:v>
                </c:pt>
                <c:pt idx="79">
                  <c:v>0.189807</c:v>
                </c:pt>
                <c:pt idx="80">
                  <c:v>0.193745</c:v>
                </c:pt>
                <c:pt idx="81">
                  <c:v>0.195628</c:v>
                </c:pt>
                <c:pt idx="82">
                  <c:v>0.193827</c:v>
                </c:pt>
                <c:pt idx="83">
                  <c:v>0.187322</c:v>
                </c:pt>
                <c:pt idx="84">
                  <c:v>0.17659</c:v>
                </c:pt>
                <c:pt idx="85">
                  <c:v>0.163762</c:v>
                </c:pt>
                <c:pt idx="86">
                  <c:v>0.151603</c:v>
                </c:pt>
                <c:pt idx="87">
                  <c:v>0.143524</c:v>
                </c:pt>
                <c:pt idx="88">
                  <c:v>0.140024</c:v>
                </c:pt>
                <c:pt idx="89">
                  <c:v>0.140088</c:v>
                </c:pt>
                <c:pt idx="90">
                  <c:v>0.142156</c:v>
                </c:pt>
                <c:pt idx="91">
                  <c:v>0.144127</c:v>
                </c:pt>
                <c:pt idx="92">
                  <c:v>0.144328</c:v>
                </c:pt>
                <c:pt idx="93">
                  <c:v>0.141428</c:v>
                </c:pt>
                <c:pt idx="94">
                  <c:v>0.135309</c:v>
                </c:pt>
                <c:pt idx="95">
                  <c:v>0.127429</c:v>
                </c:pt>
                <c:pt idx="96">
                  <c:v>0.1185</c:v>
                </c:pt>
                <c:pt idx="97">
                  <c:v>0.108987</c:v>
                </c:pt>
                <c:pt idx="98">
                  <c:v>0.100026</c:v>
                </c:pt>
                <c:pt idx="99">
                  <c:v>0.091591</c:v>
                </c:pt>
                <c:pt idx="100">
                  <c:v>0.084393</c:v>
                </c:pt>
                <c:pt idx="101">
                  <c:v>0.078506</c:v>
                </c:pt>
                <c:pt idx="102">
                  <c:v>0.076802</c:v>
                </c:pt>
                <c:pt idx="103">
                  <c:v>0.080461</c:v>
                </c:pt>
                <c:pt idx="104">
                  <c:v>0.087755</c:v>
                </c:pt>
                <c:pt idx="105">
                  <c:v>0.096053</c:v>
                </c:pt>
                <c:pt idx="106">
                  <c:v>0.103175</c:v>
                </c:pt>
                <c:pt idx="107">
                  <c:v>0.107302</c:v>
                </c:pt>
                <c:pt idx="108">
                  <c:v>0.108121</c:v>
                </c:pt>
                <c:pt idx="109">
                  <c:v>0.105356</c:v>
                </c:pt>
                <c:pt idx="110">
                  <c:v>0.099966</c:v>
                </c:pt>
                <c:pt idx="111">
                  <c:v>0.094166</c:v>
                </c:pt>
                <c:pt idx="112">
                  <c:v>0.089357</c:v>
                </c:pt>
                <c:pt idx="113">
                  <c:v>0.087162</c:v>
                </c:pt>
                <c:pt idx="114">
                  <c:v>0.089382</c:v>
                </c:pt>
                <c:pt idx="115">
                  <c:v>0.09547</c:v>
                </c:pt>
                <c:pt idx="116">
                  <c:v>0.103758</c:v>
                </c:pt>
                <c:pt idx="117">
                  <c:v>0.113021</c:v>
                </c:pt>
                <c:pt idx="118">
                  <c:v>0.122082</c:v>
                </c:pt>
                <c:pt idx="119">
                  <c:v>0.129839</c:v>
                </c:pt>
                <c:pt idx="120">
                  <c:v>0.135412</c:v>
                </c:pt>
                <c:pt idx="121">
                  <c:v>0.138808</c:v>
                </c:pt>
                <c:pt idx="122">
                  <c:v>0.140081</c:v>
                </c:pt>
                <c:pt idx="123">
                  <c:v>0.13971</c:v>
                </c:pt>
                <c:pt idx="124">
                  <c:v>0.137796</c:v>
                </c:pt>
                <c:pt idx="125">
                  <c:v>0.135096</c:v>
                </c:pt>
                <c:pt idx="126">
                  <c:v>0.13255</c:v>
                </c:pt>
                <c:pt idx="127">
                  <c:v>0.132253</c:v>
                </c:pt>
                <c:pt idx="128">
                  <c:v>0.135034</c:v>
                </c:pt>
                <c:pt idx="129">
                  <c:v>0.140088</c:v>
                </c:pt>
                <c:pt idx="130">
                  <c:v>0.145529</c:v>
                </c:pt>
                <c:pt idx="131">
                  <c:v>0.14979</c:v>
                </c:pt>
                <c:pt idx="132">
                  <c:v>0.151721</c:v>
                </c:pt>
                <c:pt idx="133">
                  <c:v>0.150643</c:v>
                </c:pt>
                <c:pt idx="134">
                  <c:v>0.145903</c:v>
                </c:pt>
                <c:pt idx="135">
                  <c:v>0.137333</c:v>
                </c:pt>
                <c:pt idx="136">
                  <c:v>0.128052</c:v>
                </c:pt>
                <c:pt idx="137">
                  <c:v>0.122557</c:v>
                </c:pt>
                <c:pt idx="138">
                  <c:v>0.122096</c:v>
                </c:pt>
                <c:pt idx="139">
                  <c:v>0.126186</c:v>
                </c:pt>
                <c:pt idx="140">
                  <c:v>0.132735</c:v>
                </c:pt>
                <c:pt idx="141">
                  <c:v>0.139543</c:v>
                </c:pt>
                <c:pt idx="142">
                  <c:v>0.145585</c:v>
                </c:pt>
                <c:pt idx="143">
                  <c:v>0.149111</c:v>
                </c:pt>
                <c:pt idx="144">
                  <c:v>0.150578</c:v>
                </c:pt>
                <c:pt idx="145">
                  <c:v>0.149797</c:v>
                </c:pt>
                <c:pt idx="146">
                  <c:v>0.147242</c:v>
                </c:pt>
                <c:pt idx="147">
                  <c:v>0.142602</c:v>
                </c:pt>
                <c:pt idx="148">
                  <c:v>0.137242</c:v>
                </c:pt>
                <c:pt idx="149">
                  <c:v>0.132872</c:v>
                </c:pt>
                <c:pt idx="150">
                  <c:v>0.13085</c:v>
                </c:pt>
                <c:pt idx="151">
                  <c:v>0.132407</c:v>
                </c:pt>
                <c:pt idx="152">
                  <c:v>0.137017</c:v>
                </c:pt>
                <c:pt idx="153">
                  <c:v>0.143824</c:v>
                </c:pt>
                <c:pt idx="154">
                  <c:v>0.150243</c:v>
                </c:pt>
                <c:pt idx="155">
                  <c:v>0.153528</c:v>
                </c:pt>
              </c:numCache>
            </c:numRef>
          </c:val>
          <c:smooth val="0"/>
        </c:ser>
        <c:dLbls>
          <c:showLegendKey val="0"/>
          <c:showVal val="0"/>
          <c:showCatName val="0"/>
          <c:showSerName val="0"/>
          <c:showPercent val="0"/>
          <c:showBubbleSize val="0"/>
        </c:dLbls>
        <c:marker val="1"/>
        <c:smooth val="0"/>
        <c:axId val="1777899176"/>
        <c:axId val="1777898232"/>
      </c:lineChart>
      <c:catAx>
        <c:axId val="1777899176"/>
        <c:scaling>
          <c:orientation val="minMax"/>
        </c:scaling>
        <c:delete val="0"/>
        <c:axPos val="b"/>
        <c:numFmt formatCode="#,##0" sourceLinked="0"/>
        <c:majorTickMark val="in"/>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777898232"/>
        <c:crosses val="autoZero"/>
        <c:auto val="1"/>
        <c:lblAlgn val="ctr"/>
        <c:lblOffset val="100"/>
        <c:tickLblSkip val="10"/>
        <c:tickMarkSkip val="10"/>
        <c:noMultiLvlLbl val="0"/>
      </c:catAx>
      <c:valAx>
        <c:axId val="1777898232"/>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0.00" sourceLinked="0"/>
        <c:majorTickMark val="in"/>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77899176"/>
        <c:crosses val="autoZero"/>
        <c:crossBetween val="between"/>
      </c:valAx>
      <c:spPr>
        <a:noFill/>
        <a:ln w="15875">
          <a:solidFill>
            <a:schemeClr val="tx1">
              <a:lumMod val="50000"/>
              <a:lumOff val="50000"/>
            </a:schemeClr>
          </a:solid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numRef>
              <c:f>Sheet1!$A$5:$A$160</c:f>
              <c:numCache>
                <c:formatCode>General</c:formatCode>
                <c:ptCount val="156"/>
                <c:pt idx="0">
                  <c:v>142.0</c:v>
                </c:pt>
                <c:pt idx="1">
                  <c:v>143.0</c:v>
                </c:pt>
                <c:pt idx="2">
                  <c:v>144.0</c:v>
                </c:pt>
                <c:pt idx="3">
                  <c:v>145.0</c:v>
                </c:pt>
                <c:pt idx="4">
                  <c:v>146.0</c:v>
                </c:pt>
                <c:pt idx="5">
                  <c:v>147.0</c:v>
                </c:pt>
                <c:pt idx="6">
                  <c:v>148.0</c:v>
                </c:pt>
                <c:pt idx="7">
                  <c:v>149.0</c:v>
                </c:pt>
                <c:pt idx="8">
                  <c:v>150.0</c:v>
                </c:pt>
                <c:pt idx="9">
                  <c:v>151.0</c:v>
                </c:pt>
                <c:pt idx="10">
                  <c:v>152.0</c:v>
                </c:pt>
                <c:pt idx="11">
                  <c:v>153.0</c:v>
                </c:pt>
                <c:pt idx="12">
                  <c:v>154.0</c:v>
                </c:pt>
                <c:pt idx="13">
                  <c:v>155.0</c:v>
                </c:pt>
                <c:pt idx="14">
                  <c:v>156.0</c:v>
                </c:pt>
                <c:pt idx="15">
                  <c:v>157.0</c:v>
                </c:pt>
                <c:pt idx="16">
                  <c:v>158.0</c:v>
                </c:pt>
                <c:pt idx="17">
                  <c:v>159.0</c:v>
                </c:pt>
                <c:pt idx="18">
                  <c:v>160.0</c:v>
                </c:pt>
                <c:pt idx="19">
                  <c:v>161.0</c:v>
                </c:pt>
                <c:pt idx="20">
                  <c:v>162.0</c:v>
                </c:pt>
                <c:pt idx="21">
                  <c:v>163.0</c:v>
                </c:pt>
                <c:pt idx="22">
                  <c:v>164.0</c:v>
                </c:pt>
                <c:pt idx="23">
                  <c:v>165.0</c:v>
                </c:pt>
                <c:pt idx="24">
                  <c:v>166.0</c:v>
                </c:pt>
                <c:pt idx="25">
                  <c:v>167.0</c:v>
                </c:pt>
                <c:pt idx="26">
                  <c:v>168.0</c:v>
                </c:pt>
                <c:pt idx="27">
                  <c:v>169.0</c:v>
                </c:pt>
                <c:pt idx="28">
                  <c:v>170.0</c:v>
                </c:pt>
                <c:pt idx="29">
                  <c:v>171.0</c:v>
                </c:pt>
                <c:pt idx="30">
                  <c:v>172.0</c:v>
                </c:pt>
                <c:pt idx="31">
                  <c:v>173.0</c:v>
                </c:pt>
                <c:pt idx="32">
                  <c:v>174.0</c:v>
                </c:pt>
                <c:pt idx="33">
                  <c:v>175.0</c:v>
                </c:pt>
                <c:pt idx="34">
                  <c:v>176.0</c:v>
                </c:pt>
                <c:pt idx="35">
                  <c:v>177.0</c:v>
                </c:pt>
                <c:pt idx="36">
                  <c:v>178.0</c:v>
                </c:pt>
                <c:pt idx="37">
                  <c:v>179.0</c:v>
                </c:pt>
                <c:pt idx="38">
                  <c:v>180.0</c:v>
                </c:pt>
                <c:pt idx="39">
                  <c:v>181.0</c:v>
                </c:pt>
                <c:pt idx="40">
                  <c:v>182.0</c:v>
                </c:pt>
                <c:pt idx="41">
                  <c:v>183.0</c:v>
                </c:pt>
                <c:pt idx="42">
                  <c:v>184.0</c:v>
                </c:pt>
                <c:pt idx="43">
                  <c:v>185.0</c:v>
                </c:pt>
                <c:pt idx="44">
                  <c:v>186.0</c:v>
                </c:pt>
                <c:pt idx="45">
                  <c:v>187.0</c:v>
                </c:pt>
                <c:pt idx="46">
                  <c:v>188.0</c:v>
                </c:pt>
                <c:pt idx="47">
                  <c:v>189.0</c:v>
                </c:pt>
                <c:pt idx="48">
                  <c:v>190.0</c:v>
                </c:pt>
                <c:pt idx="49">
                  <c:v>191.0</c:v>
                </c:pt>
                <c:pt idx="50">
                  <c:v>192.0</c:v>
                </c:pt>
                <c:pt idx="51">
                  <c:v>193.0</c:v>
                </c:pt>
                <c:pt idx="52">
                  <c:v>194.0</c:v>
                </c:pt>
                <c:pt idx="53">
                  <c:v>195.0</c:v>
                </c:pt>
                <c:pt idx="54">
                  <c:v>196.0</c:v>
                </c:pt>
                <c:pt idx="55">
                  <c:v>197.0</c:v>
                </c:pt>
                <c:pt idx="56">
                  <c:v>198.0</c:v>
                </c:pt>
                <c:pt idx="57">
                  <c:v>199.0</c:v>
                </c:pt>
                <c:pt idx="58">
                  <c:v>200.0</c:v>
                </c:pt>
                <c:pt idx="59">
                  <c:v>201.0</c:v>
                </c:pt>
                <c:pt idx="60">
                  <c:v>202.0</c:v>
                </c:pt>
                <c:pt idx="61">
                  <c:v>203.0</c:v>
                </c:pt>
                <c:pt idx="62">
                  <c:v>204.0</c:v>
                </c:pt>
                <c:pt idx="63">
                  <c:v>205.0</c:v>
                </c:pt>
                <c:pt idx="64">
                  <c:v>206.0</c:v>
                </c:pt>
                <c:pt idx="65">
                  <c:v>207.0</c:v>
                </c:pt>
                <c:pt idx="66">
                  <c:v>208.0</c:v>
                </c:pt>
                <c:pt idx="67">
                  <c:v>209.0</c:v>
                </c:pt>
                <c:pt idx="68">
                  <c:v>210.0</c:v>
                </c:pt>
                <c:pt idx="69">
                  <c:v>211.0</c:v>
                </c:pt>
                <c:pt idx="70">
                  <c:v>212.0</c:v>
                </c:pt>
                <c:pt idx="71">
                  <c:v>213.0</c:v>
                </c:pt>
                <c:pt idx="72">
                  <c:v>214.0</c:v>
                </c:pt>
                <c:pt idx="73">
                  <c:v>215.0</c:v>
                </c:pt>
                <c:pt idx="74">
                  <c:v>216.0</c:v>
                </c:pt>
                <c:pt idx="75">
                  <c:v>217.0</c:v>
                </c:pt>
                <c:pt idx="76">
                  <c:v>218.0</c:v>
                </c:pt>
                <c:pt idx="77">
                  <c:v>219.0</c:v>
                </c:pt>
                <c:pt idx="78">
                  <c:v>220.0</c:v>
                </c:pt>
                <c:pt idx="79">
                  <c:v>221.0</c:v>
                </c:pt>
                <c:pt idx="80">
                  <c:v>222.0</c:v>
                </c:pt>
                <c:pt idx="81">
                  <c:v>223.0</c:v>
                </c:pt>
                <c:pt idx="82">
                  <c:v>224.0</c:v>
                </c:pt>
                <c:pt idx="83">
                  <c:v>225.0</c:v>
                </c:pt>
                <c:pt idx="84">
                  <c:v>226.0</c:v>
                </c:pt>
                <c:pt idx="85">
                  <c:v>227.0</c:v>
                </c:pt>
                <c:pt idx="86">
                  <c:v>228.0</c:v>
                </c:pt>
                <c:pt idx="87">
                  <c:v>229.0</c:v>
                </c:pt>
                <c:pt idx="88">
                  <c:v>230.0</c:v>
                </c:pt>
                <c:pt idx="89">
                  <c:v>231.0</c:v>
                </c:pt>
                <c:pt idx="90">
                  <c:v>232.0</c:v>
                </c:pt>
                <c:pt idx="91">
                  <c:v>233.0</c:v>
                </c:pt>
                <c:pt idx="92">
                  <c:v>234.0</c:v>
                </c:pt>
                <c:pt idx="93">
                  <c:v>235.0</c:v>
                </c:pt>
                <c:pt idx="94">
                  <c:v>236.0</c:v>
                </c:pt>
                <c:pt idx="95">
                  <c:v>237.0</c:v>
                </c:pt>
                <c:pt idx="96">
                  <c:v>238.0</c:v>
                </c:pt>
                <c:pt idx="97">
                  <c:v>239.0</c:v>
                </c:pt>
                <c:pt idx="98">
                  <c:v>240.0</c:v>
                </c:pt>
                <c:pt idx="99">
                  <c:v>241.0</c:v>
                </c:pt>
                <c:pt idx="100">
                  <c:v>242.0</c:v>
                </c:pt>
                <c:pt idx="101">
                  <c:v>243.0</c:v>
                </c:pt>
                <c:pt idx="102">
                  <c:v>244.0</c:v>
                </c:pt>
                <c:pt idx="103">
                  <c:v>245.0</c:v>
                </c:pt>
                <c:pt idx="104">
                  <c:v>246.0</c:v>
                </c:pt>
                <c:pt idx="105">
                  <c:v>247.0</c:v>
                </c:pt>
                <c:pt idx="106">
                  <c:v>248.0</c:v>
                </c:pt>
                <c:pt idx="107">
                  <c:v>249.0</c:v>
                </c:pt>
                <c:pt idx="108">
                  <c:v>250.0</c:v>
                </c:pt>
                <c:pt idx="109">
                  <c:v>251.0</c:v>
                </c:pt>
                <c:pt idx="110">
                  <c:v>252.0</c:v>
                </c:pt>
                <c:pt idx="111">
                  <c:v>253.0</c:v>
                </c:pt>
                <c:pt idx="112">
                  <c:v>254.0</c:v>
                </c:pt>
                <c:pt idx="113">
                  <c:v>255.0</c:v>
                </c:pt>
                <c:pt idx="114">
                  <c:v>256.0</c:v>
                </c:pt>
                <c:pt idx="115">
                  <c:v>257.0</c:v>
                </c:pt>
                <c:pt idx="116">
                  <c:v>258.0</c:v>
                </c:pt>
                <c:pt idx="117">
                  <c:v>259.0</c:v>
                </c:pt>
                <c:pt idx="118">
                  <c:v>260.0</c:v>
                </c:pt>
                <c:pt idx="119">
                  <c:v>261.0</c:v>
                </c:pt>
                <c:pt idx="120">
                  <c:v>262.0</c:v>
                </c:pt>
                <c:pt idx="121">
                  <c:v>263.0</c:v>
                </c:pt>
                <c:pt idx="122">
                  <c:v>264.0</c:v>
                </c:pt>
                <c:pt idx="123">
                  <c:v>265.0</c:v>
                </c:pt>
                <c:pt idx="124">
                  <c:v>266.0</c:v>
                </c:pt>
                <c:pt idx="125">
                  <c:v>267.0</c:v>
                </c:pt>
                <c:pt idx="126">
                  <c:v>268.0</c:v>
                </c:pt>
                <c:pt idx="127">
                  <c:v>269.0</c:v>
                </c:pt>
                <c:pt idx="128">
                  <c:v>270.0</c:v>
                </c:pt>
                <c:pt idx="129">
                  <c:v>271.0</c:v>
                </c:pt>
                <c:pt idx="130">
                  <c:v>272.0</c:v>
                </c:pt>
                <c:pt idx="131">
                  <c:v>273.0</c:v>
                </c:pt>
                <c:pt idx="132">
                  <c:v>274.0</c:v>
                </c:pt>
                <c:pt idx="133">
                  <c:v>275.0</c:v>
                </c:pt>
                <c:pt idx="134">
                  <c:v>276.0</c:v>
                </c:pt>
                <c:pt idx="135">
                  <c:v>277.0</c:v>
                </c:pt>
                <c:pt idx="136">
                  <c:v>278.0</c:v>
                </c:pt>
                <c:pt idx="137">
                  <c:v>279.0</c:v>
                </c:pt>
                <c:pt idx="138">
                  <c:v>280.0</c:v>
                </c:pt>
                <c:pt idx="139">
                  <c:v>281.0</c:v>
                </c:pt>
                <c:pt idx="140">
                  <c:v>282.0</c:v>
                </c:pt>
                <c:pt idx="141">
                  <c:v>283.0</c:v>
                </c:pt>
                <c:pt idx="142">
                  <c:v>284.0</c:v>
                </c:pt>
                <c:pt idx="143">
                  <c:v>285.0</c:v>
                </c:pt>
                <c:pt idx="144">
                  <c:v>286.0</c:v>
                </c:pt>
                <c:pt idx="145">
                  <c:v>287.0</c:v>
                </c:pt>
                <c:pt idx="146">
                  <c:v>288.0</c:v>
                </c:pt>
                <c:pt idx="147">
                  <c:v>289.0</c:v>
                </c:pt>
                <c:pt idx="148">
                  <c:v>290.0</c:v>
                </c:pt>
                <c:pt idx="149">
                  <c:v>291.0</c:v>
                </c:pt>
                <c:pt idx="150">
                  <c:v>292.0</c:v>
                </c:pt>
                <c:pt idx="151">
                  <c:v>293.0</c:v>
                </c:pt>
                <c:pt idx="152">
                  <c:v>294.0</c:v>
                </c:pt>
                <c:pt idx="153">
                  <c:v>295.0</c:v>
                </c:pt>
                <c:pt idx="154">
                  <c:v>296.0</c:v>
                </c:pt>
                <c:pt idx="155">
                  <c:v>297.0</c:v>
                </c:pt>
              </c:numCache>
            </c:numRef>
          </c:cat>
          <c:val>
            <c:numRef>
              <c:f>Sheet1!$B$5:$B$160</c:f>
              <c:numCache>
                <c:formatCode>General</c:formatCode>
                <c:ptCount val="156"/>
                <c:pt idx="0">
                  <c:v>0.247919</c:v>
                </c:pt>
                <c:pt idx="1">
                  <c:v>0.225756</c:v>
                </c:pt>
                <c:pt idx="2">
                  <c:v>0.203322</c:v>
                </c:pt>
                <c:pt idx="3">
                  <c:v>0.181168</c:v>
                </c:pt>
                <c:pt idx="4">
                  <c:v>0.160499</c:v>
                </c:pt>
                <c:pt idx="5">
                  <c:v>0.142471</c:v>
                </c:pt>
                <c:pt idx="6">
                  <c:v>0.12663</c:v>
                </c:pt>
                <c:pt idx="7">
                  <c:v>0.11262</c:v>
                </c:pt>
                <c:pt idx="8">
                  <c:v>0.099688</c:v>
                </c:pt>
                <c:pt idx="9">
                  <c:v>0.087448</c:v>
                </c:pt>
                <c:pt idx="10">
                  <c:v>0.07605</c:v>
                </c:pt>
                <c:pt idx="11">
                  <c:v>0.065653</c:v>
                </c:pt>
                <c:pt idx="12">
                  <c:v>0.056286</c:v>
                </c:pt>
                <c:pt idx="13">
                  <c:v>0.047938</c:v>
                </c:pt>
                <c:pt idx="14">
                  <c:v>0.040751</c:v>
                </c:pt>
                <c:pt idx="15">
                  <c:v>0.034821</c:v>
                </c:pt>
                <c:pt idx="16">
                  <c:v>0.03013</c:v>
                </c:pt>
                <c:pt idx="17">
                  <c:v>0.026623</c:v>
                </c:pt>
                <c:pt idx="18">
                  <c:v>0.024108</c:v>
                </c:pt>
                <c:pt idx="19">
                  <c:v>0.022491</c:v>
                </c:pt>
                <c:pt idx="20">
                  <c:v>0.02161</c:v>
                </c:pt>
                <c:pt idx="21">
                  <c:v>0.02136</c:v>
                </c:pt>
                <c:pt idx="22">
                  <c:v>0.021653</c:v>
                </c:pt>
                <c:pt idx="23">
                  <c:v>0.022366</c:v>
                </c:pt>
                <c:pt idx="24">
                  <c:v>0.023305</c:v>
                </c:pt>
                <c:pt idx="25">
                  <c:v>0.024287</c:v>
                </c:pt>
                <c:pt idx="26">
                  <c:v>0.025509</c:v>
                </c:pt>
                <c:pt idx="27">
                  <c:v>0.02703</c:v>
                </c:pt>
                <c:pt idx="28">
                  <c:v>0.028788</c:v>
                </c:pt>
                <c:pt idx="29">
                  <c:v>0.030654</c:v>
                </c:pt>
                <c:pt idx="30">
                  <c:v>0.03272</c:v>
                </c:pt>
                <c:pt idx="31">
                  <c:v>0.034537</c:v>
                </c:pt>
                <c:pt idx="32">
                  <c:v>0.035418</c:v>
                </c:pt>
                <c:pt idx="33">
                  <c:v>0.03503</c:v>
                </c:pt>
                <c:pt idx="34">
                  <c:v>0.03364</c:v>
                </c:pt>
                <c:pt idx="35">
                  <c:v>0.032116</c:v>
                </c:pt>
                <c:pt idx="36">
                  <c:v>0.031062</c:v>
                </c:pt>
                <c:pt idx="37">
                  <c:v>0.031127</c:v>
                </c:pt>
                <c:pt idx="38">
                  <c:v>0.034685</c:v>
                </c:pt>
                <c:pt idx="39">
                  <c:v>0.043378</c:v>
                </c:pt>
                <c:pt idx="40">
                  <c:v>0.054051</c:v>
                </c:pt>
                <c:pt idx="41">
                  <c:v>0.065693</c:v>
                </c:pt>
                <c:pt idx="42">
                  <c:v>0.076843</c:v>
                </c:pt>
                <c:pt idx="43">
                  <c:v>0.086043</c:v>
                </c:pt>
                <c:pt idx="44">
                  <c:v>0.09148</c:v>
                </c:pt>
                <c:pt idx="45">
                  <c:v>0.092584</c:v>
                </c:pt>
                <c:pt idx="46">
                  <c:v>0.090329</c:v>
                </c:pt>
                <c:pt idx="47">
                  <c:v>0.086023</c:v>
                </c:pt>
                <c:pt idx="48">
                  <c:v>0.081033</c:v>
                </c:pt>
                <c:pt idx="49">
                  <c:v>0.076262</c:v>
                </c:pt>
                <c:pt idx="50">
                  <c:v>0.072275</c:v>
                </c:pt>
                <c:pt idx="51">
                  <c:v>0.069909</c:v>
                </c:pt>
                <c:pt idx="52">
                  <c:v>0.06907</c:v>
                </c:pt>
                <c:pt idx="53">
                  <c:v>0.069746</c:v>
                </c:pt>
                <c:pt idx="54">
                  <c:v>0.07089</c:v>
                </c:pt>
                <c:pt idx="55">
                  <c:v>0.071623</c:v>
                </c:pt>
                <c:pt idx="56">
                  <c:v>0.069883</c:v>
                </c:pt>
                <c:pt idx="57">
                  <c:v>0.064854</c:v>
                </c:pt>
                <c:pt idx="58">
                  <c:v>0.056836</c:v>
                </c:pt>
                <c:pt idx="59">
                  <c:v>0.047213</c:v>
                </c:pt>
                <c:pt idx="60">
                  <c:v>0.037636</c:v>
                </c:pt>
                <c:pt idx="61">
                  <c:v>0.028926</c:v>
                </c:pt>
                <c:pt idx="62">
                  <c:v>0.02224</c:v>
                </c:pt>
                <c:pt idx="63">
                  <c:v>0.028709</c:v>
                </c:pt>
                <c:pt idx="64">
                  <c:v>0.045015</c:v>
                </c:pt>
                <c:pt idx="65">
                  <c:v>0.065854</c:v>
                </c:pt>
                <c:pt idx="66">
                  <c:v>0.088899</c:v>
                </c:pt>
                <c:pt idx="67">
                  <c:v>0.111465</c:v>
                </c:pt>
                <c:pt idx="68">
                  <c:v>0.130711</c:v>
                </c:pt>
                <c:pt idx="69">
                  <c:v>0.145516</c:v>
                </c:pt>
                <c:pt idx="70">
                  <c:v>0.155917</c:v>
                </c:pt>
                <c:pt idx="71">
                  <c:v>0.162249</c:v>
                </c:pt>
                <c:pt idx="72">
                  <c:v>0.165846</c:v>
                </c:pt>
                <c:pt idx="73">
                  <c:v>0.168712</c:v>
                </c:pt>
                <c:pt idx="74">
                  <c:v>0.17137</c:v>
                </c:pt>
                <c:pt idx="75">
                  <c:v>0.174035</c:v>
                </c:pt>
                <c:pt idx="76">
                  <c:v>0.176596</c:v>
                </c:pt>
                <c:pt idx="77">
                  <c:v>0.179928</c:v>
                </c:pt>
                <c:pt idx="78">
                  <c:v>0.184731</c:v>
                </c:pt>
                <c:pt idx="79">
                  <c:v>0.189807</c:v>
                </c:pt>
                <c:pt idx="80">
                  <c:v>0.193745</c:v>
                </c:pt>
                <c:pt idx="81">
                  <c:v>0.195628</c:v>
                </c:pt>
                <c:pt idx="82">
                  <c:v>0.193827</c:v>
                </c:pt>
                <c:pt idx="83">
                  <c:v>0.187322</c:v>
                </c:pt>
                <c:pt idx="84">
                  <c:v>0.17659</c:v>
                </c:pt>
                <c:pt idx="85">
                  <c:v>0.163762</c:v>
                </c:pt>
                <c:pt idx="86">
                  <c:v>0.151603</c:v>
                </c:pt>
                <c:pt idx="87">
                  <c:v>0.143524</c:v>
                </c:pt>
                <c:pt idx="88">
                  <c:v>0.140024</c:v>
                </c:pt>
                <c:pt idx="89">
                  <c:v>0.140088</c:v>
                </c:pt>
                <c:pt idx="90">
                  <c:v>0.142156</c:v>
                </c:pt>
                <c:pt idx="91">
                  <c:v>0.144127</c:v>
                </c:pt>
                <c:pt idx="92">
                  <c:v>0.144328</c:v>
                </c:pt>
                <c:pt idx="93">
                  <c:v>0.141428</c:v>
                </c:pt>
                <c:pt idx="94">
                  <c:v>0.135309</c:v>
                </c:pt>
                <c:pt idx="95">
                  <c:v>0.127429</c:v>
                </c:pt>
                <c:pt idx="96">
                  <c:v>0.1185</c:v>
                </c:pt>
                <c:pt idx="97">
                  <c:v>0.108987</c:v>
                </c:pt>
                <c:pt idx="98">
                  <c:v>0.100026</c:v>
                </c:pt>
                <c:pt idx="99">
                  <c:v>0.091591</c:v>
                </c:pt>
                <c:pt idx="100">
                  <c:v>0.084393</c:v>
                </c:pt>
                <c:pt idx="101">
                  <c:v>0.078506</c:v>
                </c:pt>
                <c:pt idx="102">
                  <c:v>0.076802</c:v>
                </c:pt>
                <c:pt idx="103">
                  <c:v>0.080461</c:v>
                </c:pt>
                <c:pt idx="104">
                  <c:v>0.087755</c:v>
                </c:pt>
                <c:pt idx="105">
                  <c:v>0.096053</c:v>
                </c:pt>
                <c:pt idx="106">
                  <c:v>0.103175</c:v>
                </c:pt>
                <c:pt idx="107">
                  <c:v>0.107302</c:v>
                </c:pt>
                <c:pt idx="108">
                  <c:v>0.108121</c:v>
                </c:pt>
                <c:pt idx="109">
                  <c:v>0.105356</c:v>
                </c:pt>
                <c:pt idx="110">
                  <c:v>0.099966</c:v>
                </c:pt>
                <c:pt idx="111">
                  <c:v>0.094166</c:v>
                </c:pt>
                <c:pt idx="112">
                  <c:v>0.089357</c:v>
                </c:pt>
                <c:pt idx="113">
                  <c:v>0.087162</c:v>
                </c:pt>
                <c:pt idx="114">
                  <c:v>0.089382</c:v>
                </c:pt>
                <c:pt idx="115">
                  <c:v>0.09547</c:v>
                </c:pt>
                <c:pt idx="116">
                  <c:v>0.103758</c:v>
                </c:pt>
                <c:pt idx="117">
                  <c:v>0.113021</c:v>
                </c:pt>
                <c:pt idx="118">
                  <c:v>0.122082</c:v>
                </c:pt>
                <c:pt idx="119">
                  <c:v>0.129839</c:v>
                </c:pt>
                <c:pt idx="120">
                  <c:v>0.135412</c:v>
                </c:pt>
                <c:pt idx="121">
                  <c:v>0.138808</c:v>
                </c:pt>
                <c:pt idx="122">
                  <c:v>0.140081</c:v>
                </c:pt>
                <c:pt idx="123">
                  <c:v>0.13971</c:v>
                </c:pt>
                <c:pt idx="124">
                  <c:v>0.137796</c:v>
                </c:pt>
                <c:pt idx="125">
                  <c:v>0.135096</c:v>
                </c:pt>
                <c:pt idx="126">
                  <c:v>0.13255</c:v>
                </c:pt>
                <c:pt idx="127">
                  <c:v>0.132253</c:v>
                </c:pt>
                <c:pt idx="128">
                  <c:v>0.135034</c:v>
                </c:pt>
                <c:pt idx="129">
                  <c:v>0.140088</c:v>
                </c:pt>
                <c:pt idx="130">
                  <c:v>0.145529</c:v>
                </c:pt>
                <c:pt idx="131">
                  <c:v>0.14979</c:v>
                </c:pt>
                <c:pt idx="132">
                  <c:v>0.151721</c:v>
                </c:pt>
                <c:pt idx="133">
                  <c:v>0.150643</c:v>
                </c:pt>
                <c:pt idx="134">
                  <c:v>0.145903</c:v>
                </c:pt>
                <c:pt idx="135">
                  <c:v>0.137333</c:v>
                </c:pt>
                <c:pt idx="136">
                  <c:v>0.128052</c:v>
                </c:pt>
                <c:pt idx="137">
                  <c:v>0.122557</c:v>
                </c:pt>
                <c:pt idx="138">
                  <c:v>0.122096</c:v>
                </c:pt>
                <c:pt idx="139">
                  <c:v>0.126186</c:v>
                </c:pt>
                <c:pt idx="140">
                  <c:v>0.132735</c:v>
                </c:pt>
                <c:pt idx="141">
                  <c:v>0.139543</c:v>
                </c:pt>
                <c:pt idx="142">
                  <c:v>0.145585</c:v>
                </c:pt>
                <c:pt idx="143">
                  <c:v>0.149111</c:v>
                </c:pt>
                <c:pt idx="144">
                  <c:v>0.150578</c:v>
                </c:pt>
                <c:pt idx="145">
                  <c:v>0.149797</c:v>
                </c:pt>
                <c:pt idx="146">
                  <c:v>0.147242</c:v>
                </c:pt>
                <c:pt idx="147">
                  <c:v>0.142602</c:v>
                </c:pt>
                <c:pt idx="148">
                  <c:v>0.137242</c:v>
                </c:pt>
                <c:pt idx="149">
                  <c:v>0.132872</c:v>
                </c:pt>
                <c:pt idx="150">
                  <c:v>0.13085</c:v>
                </c:pt>
                <c:pt idx="151">
                  <c:v>0.132407</c:v>
                </c:pt>
                <c:pt idx="152">
                  <c:v>0.137017</c:v>
                </c:pt>
                <c:pt idx="153">
                  <c:v>0.143824</c:v>
                </c:pt>
                <c:pt idx="154">
                  <c:v>0.150243</c:v>
                </c:pt>
                <c:pt idx="155">
                  <c:v>0.153528</c:v>
                </c:pt>
              </c:numCache>
            </c:numRef>
          </c:val>
          <c:smooth val="0"/>
        </c:ser>
        <c:dLbls>
          <c:showLegendKey val="0"/>
          <c:showVal val="0"/>
          <c:showCatName val="0"/>
          <c:showSerName val="0"/>
          <c:showPercent val="0"/>
          <c:showBubbleSize val="0"/>
        </c:dLbls>
        <c:marker val="1"/>
        <c:smooth val="0"/>
        <c:axId val="2090179800"/>
        <c:axId val="2090244728"/>
      </c:lineChart>
      <c:catAx>
        <c:axId val="2090179800"/>
        <c:scaling>
          <c:orientation val="minMax"/>
        </c:scaling>
        <c:delete val="0"/>
        <c:axPos val="b"/>
        <c:numFmt formatCode="#,##0" sourceLinked="0"/>
        <c:majorTickMark val="in"/>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90244728"/>
        <c:crosses val="autoZero"/>
        <c:auto val="1"/>
        <c:lblAlgn val="ctr"/>
        <c:lblOffset val="100"/>
        <c:tickLblSkip val="10"/>
        <c:tickMarkSkip val="10"/>
        <c:noMultiLvlLbl val="0"/>
      </c:catAx>
      <c:valAx>
        <c:axId val="2090244728"/>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0.00" sourceLinked="0"/>
        <c:majorTickMark val="in"/>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90179800"/>
        <c:crosses val="autoZero"/>
        <c:crossBetween val="between"/>
      </c:valAx>
      <c:spPr>
        <a:noFill/>
        <a:ln w="15875">
          <a:solidFill>
            <a:schemeClr val="tx1">
              <a:lumMod val="50000"/>
              <a:lumOff val="50000"/>
            </a:schemeClr>
          </a:solid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2"/>
          <c:order val="0"/>
          <c:spPr>
            <a:ln w="19050" cap="rnd">
              <a:solidFill>
                <a:schemeClr val="accent3"/>
              </a:solidFill>
              <a:round/>
            </a:ln>
            <a:effectLst/>
          </c:spPr>
          <c:marker>
            <c:symbol val="circle"/>
            <c:size val="5"/>
            <c:spPr>
              <a:solidFill>
                <a:schemeClr val="accent6"/>
              </a:solidFill>
              <a:ln w="9525">
                <a:solidFill>
                  <a:schemeClr val="accent3"/>
                </a:solidFill>
              </a:ln>
              <a:effectLst/>
            </c:spPr>
          </c:marker>
          <c:xVal>
            <c:numRef>
              <c:f>Sheet1!$A$2:$A$9</c:f>
              <c:numCache>
                <c:formatCode>General</c:formatCode>
                <c:ptCount val="8"/>
                <c:pt idx="0">
                  <c:v>2.0</c:v>
                </c:pt>
                <c:pt idx="1">
                  <c:v>3.0</c:v>
                </c:pt>
                <c:pt idx="2">
                  <c:v>4.0</c:v>
                </c:pt>
                <c:pt idx="3">
                  <c:v>6.0</c:v>
                </c:pt>
                <c:pt idx="4">
                  <c:v>9.0</c:v>
                </c:pt>
                <c:pt idx="5">
                  <c:v>12.0</c:v>
                </c:pt>
                <c:pt idx="6">
                  <c:v>18.0</c:v>
                </c:pt>
                <c:pt idx="7">
                  <c:v>36.0</c:v>
                </c:pt>
              </c:numCache>
            </c:numRef>
          </c:xVal>
          <c:yVal>
            <c:numRef>
              <c:f>Sheet1!$C$2:$C$9</c:f>
              <c:numCache>
                <c:formatCode>General</c:formatCode>
                <c:ptCount val="8"/>
                <c:pt idx="0">
                  <c:v>0.125698050899765</c:v>
                </c:pt>
                <c:pt idx="1">
                  <c:v>0.0714142842854285</c:v>
                </c:pt>
                <c:pt idx="2">
                  <c:v>0.0574456264653803</c:v>
                </c:pt>
                <c:pt idx="3">
                  <c:v>0.0267035578153923</c:v>
                </c:pt>
                <c:pt idx="4">
                  <c:v>0.0203167418647774</c:v>
                </c:pt>
                <c:pt idx="5">
                  <c:v>0.0180216536422161</c:v>
                </c:pt>
                <c:pt idx="6">
                  <c:v>0.0184859406036047</c:v>
                </c:pt>
                <c:pt idx="7">
                  <c:v>0.0191371366719267</c:v>
                </c:pt>
              </c:numCache>
            </c:numRef>
          </c:yVal>
          <c:smooth val="0"/>
        </c:ser>
        <c:dLbls>
          <c:showLegendKey val="0"/>
          <c:showVal val="0"/>
          <c:showCatName val="0"/>
          <c:showSerName val="0"/>
          <c:showPercent val="0"/>
          <c:showBubbleSize val="0"/>
        </c:dLbls>
        <c:axId val="1824045848"/>
        <c:axId val="1823679592"/>
        <c:extLst>
          <c:ext xmlns:c15="http://schemas.microsoft.com/office/drawing/2012/chart" uri="{02D57815-91ED-43cb-92C2-25804820EDAC}">
            <c15:filteredScatterSeries>
              <c15:ser>
                <c:idx val="3"/>
                <c:order val="1"/>
                <c:spPr>
                  <a:ln w="19050" cap="rnd">
                    <a:solidFill>
                      <a:schemeClr val="accent1"/>
                    </a:solidFill>
                    <a:round/>
                  </a:ln>
                  <a:effectLst/>
                </c:spPr>
                <c:marker>
                  <c:symbol val="circle"/>
                  <c:size val="5"/>
                  <c:spPr>
                    <a:solidFill>
                      <a:schemeClr val="accent4"/>
                    </a:solidFill>
                    <a:ln w="9525">
                      <a:solidFill>
                        <a:schemeClr val="accent4"/>
                      </a:solidFill>
                    </a:ln>
                    <a:effectLst/>
                  </c:spPr>
                </c:marker>
                <c:xVal>
                  <c:numRef>
                    <c:extLst>
                      <c:ext uri="{02D57815-91ED-43cb-92C2-25804820EDAC}">
                        <c15:formulaRef>
                          <c15:sqref>Sheet1!$A$2:$A$9</c15:sqref>
                        </c15:formulaRef>
                      </c:ext>
                    </c:extLst>
                    <c:numCache>
                      <c:formatCode>General</c:formatCode>
                      <c:ptCount val="8"/>
                      <c:pt idx="0">
                        <c:v>2</c:v>
                      </c:pt>
                      <c:pt idx="1">
                        <c:v>3</c:v>
                      </c:pt>
                      <c:pt idx="2">
                        <c:v>4</c:v>
                      </c:pt>
                      <c:pt idx="3">
                        <c:v>6</c:v>
                      </c:pt>
                      <c:pt idx="4">
                        <c:v>9</c:v>
                      </c:pt>
                      <c:pt idx="5">
                        <c:v>12</c:v>
                      </c:pt>
                      <c:pt idx="6">
                        <c:v>18</c:v>
                      </c:pt>
                      <c:pt idx="7">
                        <c:v>36</c:v>
                      </c:pt>
                    </c:numCache>
                  </c:numRef>
                </c:xVal>
                <c:yVal>
                  <c:numRef>
                    <c:extLst>
                      <c:ext uri="{02D57815-91ED-43cb-92C2-25804820EDAC}">
                        <c15:formulaRef>
                          <c15:sqref>Sheet1!$B$2:$B$9</c15:sqref>
                        </c15:formulaRef>
                      </c:ext>
                    </c:extLst>
                    <c:numCache>
                      <c:formatCode>General</c:formatCode>
                      <c:ptCount val="8"/>
                      <c:pt idx="0">
                        <c:v>1.5800000000000002E-2</c:v>
                      </c:pt>
                      <c:pt idx="1">
                        <c:v>5.1000000000000004E-3</c:v>
                      </c:pt>
                      <c:pt idx="2">
                        <c:v>3.3E-3</c:v>
                      </c:pt>
                      <c:pt idx="3" formatCode="0.00E+00">
                        <c:v>7.1308000000000005E-4</c:v>
                      </c:pt>
                      <c:pt idx="4" formatCode="0.00E+00">
                        <c:v>4.1277000000000002E-4</c:v>
                      </c:pt>
                      <c:pt idx="5" formatCode="0.00E+00">
                        <c:v>3.2477999999999999E-4</c:v>
                      </c:pt>
                      <c:pt idx="6" formatCode="0.00E+00">
                        <c:v>3.4173E-4</c:v>
                      </c:pt>
                      <c:pt idx="7" formatCode="0.00E+00">
                        <c:v>3.6623E-4</c:v>
                      </c:pt>
                    </c:numCache>
                  </c:numRef>
                </c:yVal>
                <c:smooth val="0"/>
              </c15:ser>
            </c15:filteredScatterSeries>
            <c15:filteredScatterSeries>
              <c15:ser>
                <c:idx val="1"/>
                <c:order val="2"/>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extLst xmlns:c15="http://schemas.microsoft.com/office/drawing/2012/chart">
                      <c:ext xmlns:c15="http://schemas.microsoft.com/office/drawing/2012/chart" uri="{02D57815-91ED-43cb-92C2-25804820EDAC}">
                        <c15:formulaRef>
                          <c15:sqref>Sheet1!$A$2:$A$9</c15:sqref>
                        </c15:formulaRef>
                      </c:ext>
                    </c:extLst>
                    <c:numCache>
                      <c:formatCode>General</c:formatCode>
                      <c:ptCount val="8"/>
                      <c:pt idx="0">
                        <c:v>2</c:v>
                      </c:pt>
                      <c:pt idx="1">
                        <c:v>3</c:v>
                      </c:pt>
                      <c:pt idx="2">
                        <c:v>4</c:v>
                      </c:pt>
                      <c:pt idx="3">
                        <c:v>6</c:v>
                      </c:pt>
                      <c:pt idx="4">
                        <c:v>9</c:v>
                      </c:pt>
                      <c:pt idx="5">
                        <c:v>12</c:v>
                      </c:pt>
                      <c:pt idx="6">
                        <c:v>18</c:v>
                      </c:pt>
                      <c:pt idx="7">
                        <c:v>36</c:v>
                      </c:pt>
                    </c:numCache>
                  </c:numRef>
                </c:xVal>
                <c:yVal>
                  <c:numRef>
                    <c:extLst xmlns:c15="http://schemas.microsoft.com/office/drawing/2012/chart">
                      <c:ext xmlns:c15="http://schemas.microsoft.com/office/drawing/2012/chart" uri="{02D57815-91ED-43cb-92C2-25804820EDAC}">
                        <c15:formulaRef>
                          <c15:sqref>Sheet1!$B$2:$B$9</c15:sqref>
                        </c15:formulaRef>
                      </c:ext>
                    </c:extLst>
                    <c:numCache>
                      <c:formatCode>General</c:formatCode>
                      <c:ptCount val="8"/>
                      <c:pt idx="0">
                        <c:v>1.5800000000000002E-2</c:v>
                      </c:pt>
                      <c:pt idx="1">
                        <c:v>5.1000000000000004E-3</c:v>
                      </c:pt>
                      <c:pt idx="2">
                        <c:v>3.3E-3</c:v>
                      </c:pt>
                      <c:pt idx="3" formatCode="0.00E+00">
                        <c:v>7.1308000000000005E-4</c:v>
                      </c:pt>
                      <c:pt idx="4" formatCode="0.00E+00">
                        <c:v>4.1277000000000002E-4</c:v>
                      </c:pt>
                      <c:pt idx="5" formatCode="0.00E+00">
                        <c:v>3.2477999999999999E-4</c:v>
                      </c:pt>
                      <c:pt idx="6" formatCode="0.00E+00">
                        <c:v>3.4173E-4</c:v>
                      </c:pt>
                      <c:pt idx="7" formatCode="0.00E+00">
                        <c:v>3.6623E-4</c:v>
                      </c:pt>
                    </c:numCache>
                  </c:numRef>
                </c:yVal>
                <c:smooth val="0"/>
              </c15:ser>
            </c15:filteredScatterSeries>
            <c15:filteredScatterSeries>
              <c15:ser>
                <c:idx val="0"/>
                <c:order val="3"/>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extLst xmlns:c15="http://schemas.microsoft.com/office/drawing/2012/chart">
                      <c:ext xmlns:c15="http://schemas.microsoft.com/office/drawing/2012/chart" uri="{02D57815-91ED-43cb-92C2-25804820EDAC}">
                        <c15:formulaRef>
                          <c15:sqref>Sheet1!$A$2:$A$9</c15:sqref>
                        </c15:formulaRef>
                      </c:ext>
                    </c:extLst>
                    <c:numCache>
                      <c:formatCode>General</c:formatCode>
                      <c:ptCount val="8"/>
                      <c:pt idx="0">
                        <c:v>2</c:v>
                      </c:pt>
                      <c:pt idx="1">
                        <c:v>3</c:v>
                      </c:pt>
                      <c:pt idx="2">
                        <c:v>4</c:v>
                      </c:pt>
                      <c:pt idx="3">
                        <c:v>6</c:v>
                      </c:pt>
                      <c:pt idx="4">
                        <c:v>9</c:v>
                      </c:pt>
                      <c:pt idx="5">
                        <c:v>12</c:v>
                      </c:pt>
                      <c:pt idx="6">
                        <c:v>18</c:v>
                      </c:pt>
                      <c:pt idx="7">
                        <c:v>36</c:v>
                      </c:pt>
                    </c:numCache>
                  </c:numRef>
                </c:xVal>
                <c:yVal>
                  <c:numRef>
                    <c:extLst xmlns:c15="http://schemas.microsoft.com/office/drawing/2012/chart">
                      <c:ext xmlns:c15="http://schemas.microsoft.com/office/drawing/2012/chart" uri="{02D57815-91ED-43cb-92C2-25804820EDAC}">
                        <c15:formulaRef>
                          <c15:sqref>Sheet1!$B$2:$B$9</c15:sqref>
                        </c15:formulaRef>
                      </c:ext>
                    </c:extLst>
                    <c:numCache>
                      <c:formatCode>General</c:formatCode>
                      <c:ptCount val="8"/>
                      <c:pt idx="0">
                        <c:v>1.5800000000000002E-2</c:v>
                      </c:pt>
                      <c:pt idx="1">
                        <c:v>5.1000000000000004E-3</c:v>
                      </c:pt>
                      <c:pt idx="2">
                        <c:v>3.3E-3</c:v>
                      </c:pt>
                      <c:pt idx="3" formatCode="0.00E+00">
                        <c:v>7.1308000000000005E-4</c:v>
                      </c:pt>
                      <c:pt idx="4" formatCode="0.00E+00">
                        <c:v>4.1277000000000002E-4</c:v>
                      </c:pt>
                      <c:pt idx="5" formatCode="0.00E+00">
                        <c:v>3.2477999999999999E-4</c:v>
                      </c:pt>
                      <c:pt idx="6" formatCode="0.00E+00">
                        <c:v>3.4173E-4</c:v>
                      </c:pt>
                      <c:pt idx="7" formatCode="0.00E+00">
                        <c:v>3.6623E-4</c:v>
                      </c:pt>
                    </c:numCache>
                  </c:numRef>
                </c:yVal>
                <c:smooth val="0"/>
              </c15:ser>
            </c15:filteredScatterSeries>
          </c:ext>
        </c:extLst>
      </c:scatterChart>
      <c:valAx>
        <c:axId val="182404584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US"/>
                  <a:t>Number of refracted images</a:t>
                </a:r>
              </a:p>
            </c:rich>
          </c:tx>
          <c:layout/>
          <c:overlay val="0"/>
          <c:spPr>
            <a:noFill/>
            <a:ln>
              <a:noFill/>
            </a:ln>
            <a:effectLst/>
          </c:spPr>
        </c:title>
        <c:numFmt formatCode="General" sourceLinked="1"/>
        <c:majorTickMark val="out"/>
        <c:minorTickMark val="out"/>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23679592"/>
        <c:crosses val="autoZero"/>
        <c:crossBetween val="midCat"/>
      </c:valAx>
      <c:valAx>
        <c:axId val="1823679592"/>
        <c:scaling>
          <c:orientation val="minMax"/>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US"/>
                  <a:t>Root mean square error </a:t>
                </a:r>
              </a:p>
            </c:rich>
          </c:tx>
          <c:layout/>
          <c:overlay val="0"/>
          <c:spPr>
            <a:noFill/>
            <a:ln>
              <a:noFill/>
            </a:ln>
            <a:effectLst/>
          </c:spPr>
        </c:title>
        <c:numFmt formatCode="General" sourceLinked="1"/>
        <c:majorTickMark val="in"/>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24045848"/>
        <c:crosses val="autoZero"/>
        <c:crossBetween val="midCat"/>
      </c:valAx>
      <c:spPr>
        <a:noFill/>
        <a:ln w="12700">
          <a:solidFill>
            <a:schemeClr val="tx1"/>
          </a:solidFill>
        </a:ln>
        <a:effectLst/>
      </c:spPr>
    </c:plotArea>
    <c:plotVisOnly val="1"/>
    <c:dispBlanksAs val="gap"/>
    <c:showDLblsOverMax val="0"/>
  </c:chart>
  <c:spPr>
    <a:noFill/>
    <a:ln w="9525" cap="flat" cmpd="sng" algn="ctr">
      <a:noFill/>
      <a:round/>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4" Type="http://schemas.openxmlformats.org/officeDocument/2006/relationships/image" Target="../media/image9.wmf"/><Relationship Id="rId5" Type="http://schemas.openxmlformats.org/officeDocument/2006/relationships/image" Target="../media/image10.wmf"/><Relationship Id="rId6" Type="http://schemas.openxmlformats.org/officeDocument/2006/relationships/image" Target="../media/image11.wmf"/><Relationship Id="rId7" Type="http://schemas.openxmlformats.org/officeDocument/2006/relationships/image" Target="../media/image12.wmf"/><Relationship Id="rId1" Type="http://schemas.openxmlformats.org/officeDocument/2006/relationships/image" Target="../media/image6.wmf"/><Relationship Id="rId2"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1.wmf"/><Relationship Id="rId4" Type="http://schemas.openxmlformats.org/officeDocument/2006/relationships/image" Target="../media/image32.wmf"/><Relationship Id="rId5" Type="http://schemas.openxmlformats.org/officeDocument/2006/relationships/image" Target="../media/image33.wmf"/><Relationship Id="rId6" Type="http://schemas.openxmlformats.org/officeDocument/2006/relationships/image" Target="../media/image34.wmf"/><Relationship Id="rId1" Type="http://schemas.openxmlformats.org/officeDocument/2006/relationships/image" Target="../media/image29.wmf"/><Relationship Id="rId2"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9.wmf"/><Relationship Id="rId4" Type="http://schemas.openxmlformats.org/officeDocument/2006/relationships/image" Target="../media/image30.wmf"/><Relationship Id="rId5" Type="http://schemas.openxmlformats.org/officeDocument/2006/relationships/image" Target="../media/image31.wmf"/><Relationship Id="rId6" Type="http://schemas.openxmlformats.org/officeDocument/2006/relationships/image" Target="../media/image32.wmf"/><Relationship Id="rId7" Type="http://schemas.openxmlformats.org/officeDocument/2006/relationships/image" Target="../media/image37.wmf"/><Relationship Id="rId8" Type="http://schemas.openxmlformats.org/officeDocument/2006/relationships/image" Target="../media/image34.wmf"/><Relationship Id="rId9" Type="http://schemas.openxmlformats.org/officeDocument/2006/relationships/image" Target="../media/image38.wmf"/><Relationship Id="rId1" Type="http://schemas.openxmlformats.org/officeDocument/2006/relationships/image" Target="../media/image35.wmf"/><Relationship Id="rId2"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Helvetica"/>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Helvetica"/>
              </a:defRPr>
            </a:lvl1pPr>
          </a:lstStyle>
          <a:p>
            <a:fld id="{3F8E05E7-94C8-F449-BCF6-9EC33877D50C}" type="datetimeFigureOut">
              <a:rPr lang="en-US" smtClean="0"/>
              <a:pPr/>
              <a:t>2015. 1. 11.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Helvetica"/>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Helvetica"/>
              </a:defRPr>
            </a:lvl1pPr>
          </a:lstStyle>
          <a:p>
            <a:fld id="{C3F0DC99-B757-D641-94CF-8737A3ADB467}" type="slidenum">
              <a:rPr lang="en-US" smtClean="0"/>
              <a:pPr/>
              <a:t>‹#›</a:t>
            </a:fld>
            <a:endParaRPr lang="en-US" dirty="0"/>
          </a:p>
        </p:txBody>
      </p:sp>
    </p:spTree>
    <p:extLst>
      <p:ext uri="{BB962C8B-B14F-4D97-AF65-F5344CB8AC3E}">
        <p14:creationId xmlns:p14="http://schemas.microsoft.com/office/powerpoint/2010/main" val="30977882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Helvetica"/>
        <a:ea typeface="+mn-ea"/>
        <a:cs typeface="+mn-cs"/>
      </a:defRPr>
    </a:lvl1pPr>
    <a:lvl2pPr marL="457200" algn="l" defTabSz="457200" rtl="0" eaLnBrk="1" latinLnBrk="0" hangingPunct="1">
      <a:defRPr sz="1200" kern="1200">
        <a:solidFill>
          <a:schemeClr val="tx1"/>
        </a:solidFill>
        <a:latin typeface="Helvetica"/>
        <a:ea typeface="+mn-ea"/>
        <a:cs typeface="+mn-cs"/>
      </a:defRPr>
    </a:lvl2pPr>
    <a:lvl3pPr marL="914400" algn="l" defTabSz="457200" rtl="0" eaLnBrk="1" latinLnBrk="0" hangingPunct="1">
      <a:defRPr sz="1200" kern="1200">
        <a:solidFill>
          <a:schemeClr val="tx1"/>
        </a:solidFill>
        <a:latin typeface="Helvetica"/>
        <a:ea typeface="+mn-ea"/>
        <a:cs typeface="+mn-cs"/>
      </a:defRPr>
    </a:lvl3pPr>
    <a:lvl4pPr marL="1371600" algn="l" defTabSz="457200" rtl="0" eaLnBrk="1" latinLnBrk="0" hangingPunct="1">
      <a:defRPr sz="1200" kern="1200">
        <a:solidFill>
          <a:schemeClr val="tx1"/>
        </a:solidFill>
        <a:latin typeface="Helvetica"/>
        <a:ea typeface="+mn-ea"/>
        <a:cs typeface="+mn-cs"/>
      </a:defRPr>
    </a:lvl4pPr>
    <a:lvl5pPr marL="1828800" algn="l" defTabSz="457200" rtl="0" eaLnBrk="1" latinLnBrk="0" hangingPunct="1">
      <a:defRPr sz="1200" kern="1200">
        <a:solidFill>
          <a:schemeClr val="tx1"/>
        </a:solidFill>
        <a:latin typeface="Helvetica"/>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dirty="0" smtClean="0"/>
              <a:t>Hi,</a:t>
            </a:r>
            <a:endParaRPr lang="en-US" altLang="ko-KR" baseline="0" dirty="0" smtClean="0"/>
          </a:p>
          <a:p>
            <a:r>
              <a:rPr lang="en-US" altLang="ko-KR" baseline="0" dirty="0" smtClean="0"/>
              <a:t>My name is </a:t>
            </a:r>
            <a:r>
              <a:rPr lang="en-US" altLang="ko-KR" baseline="0" dirty="0" err="1" smtClean="0"/>
              <a:t>seung-hwan</a:t>
            </a:r>
            <a:r>
              <a:rPr lang="en-US" altLang="ko-KR" baseline="0" dirty="0" smtClean="0"/>
              <a:t> </a:t>
            </a:r>
            <a:r>
              <a:rPr lang="en-US" altLang="ko-KR" baseline="0" dirty="0" err="1" smtClean="0"/>
              <a:t>baek</a:t>
            </a:r>
            <a:r>
              <a:rPr lang="en-US" altLang="ko-KR" baseline="0" dirty="0" smtClean="0"/>
              <a:t>, and I’m going to present a talk “stereo fusion using a refractive medium on a binocular </a:t>
            </a:r>
            <a:r>
              <a:rPr lang="en-US" altLang="ko-KR" sz="1200" dirty="0" smtClean="0"/>
              <a:t>Base</a:t>
            </a:r>
            <a:r>
              <a:rPr lang="en-US" altLang="ko-KR" baseline="0" dirty="0" smtClean="0"/>
              <a:t>.”</a:t>
            </a:r>
          </a:p>
          <a:p>
            <a:endParaRPr lang="en-US" altLang="ko-KR" baseline="0" dirty="0" smtClean="0"/>
          </a:p>
          <a:p>
            <a:endParaRPr lang="en-US" altLang="ko-KR" baseline="0" dirty="0" smtClean="0"/>
          </a:p>
        </p:txBody>
      </p:sp>
      <p:sp>
        <p:nvSpPr>
          <p:cNvPr id="4" name="Slide Number Placeholder 3"/>
          <p:cNvSpPr>
            <a:spLocks noGrp="1"/>
          </p:cNvSpPr>
          <p:nvPr>
            <p:ph type="sldNum" sz="quarter" idx="10"/>
          </p:nvPr>
        </p:nvSpPr>
        <p:spPr/>
        <p:txBody>
          <a:bodyPr/>
          <a:lstStyle/>
          <a:p>
            <a:fld id="{C3F0DC99-B757-D641-94CF-8737A3ADB467}" type="slidenum">
              <a:rPr lang="en-US" smtClean="0"/>
              <a:pPr/>
              <a:t>1</a:t>
            </a:fld>
            <a:endParaRPr lang="en-US" dirty="0"/>
          </a:p>
        </p:txBody>
      </p:sp>
    </p:spTree>
    <p:extLst>
      <p:ext uri="{BB962C8B-B14F-4D97-AF65-F5344CB8AC3E}">
        <p14:creationId xmlns:p14="http://schemas.microsoft.com/office/powerpoint/2010/main" val="2490480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ko-KR" baseline="0" dirty="0" smtClean="0"/>
              <a:t>Lets assume that the object for the pixel </a:t>
            </a:r>
            <a:r>
              <a:rPr lang="en-US" altLang="ko-KR" baseline="0" dirty="0" err="1" smtClean="0"/>
              <a:t>pd</a:t>
            </a:r>
            <a:r>
              <a:rPr lang="en-US" altLang="ko-KR" baseline="0" dirty="0" smtClean="0"/>
              <a:t> has a depth z.</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ko-KR"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altLang="ko-KR" dirty="0" smtClean="0"/>
              <a:t>When there is a medium for a</a:t>
            </a:r>
            <a:r>
              <a:rPr lang="en-US" altLang="ko-KR" baseline="0" dirty="0" smtClean="0"/>
              <a:t> </a:t>
            </a:r>
            <a:r>
              <a:rPr lang="en-US" altLang="ko-KR" dirty="0" smtClean="0"/>
              <a:t>pose with essential point e1</a:t>
            </a:r>
            <a:r>
              <a:rPr lang="en-US" altLang="ko-KR" baseline="0" dirty="0" smtClean="0"/>
              <a:t>, the ray from the object is refracted, and projects into the essential line connecting the e1 and the pd.</a:t>
            </a:r>
          </a:p>
          <a:p>
            <a:endParaRPr lang="en-US" altLang="ko-KR" baseline="0" dirty="0" smtClean="0"/>
          </a:p>
          <a:p>
            <a:r>
              <a:rPr lang="en-US" altLang="ko-KR" baseline="0" dirty="0" smtClean="0"/>
              <a:t>For the calibrated essential points, the colors of the refracted points are collected, then the similarity of the colors would high when the </a:t>
            </a:r>
            <a:r>
              <a:rPr lang="en-US" altLang="ko-KR" baseline="0" dirty="0" err="1" smtClean="0"/>
              <a:t>lambertian</a:t>
            </a:r>
            <a:r>
              <a:rPr lang="en-US" altLang="ko-KR" baseline="0" dirty="0" smtClean="0"/>
              <a:t> surface assumption holds.</a:t>
            </a:r>
          </a:p>
          <a:p>
            <a:endParaRPr lang="en-US" dirty="0" smtClean="0"/>
          </a:p>
        </p:txBody>
      </p:sp>
      <p:sp>
        <p:nvSpPr>
          <p:cNvPr id="4" name="Slide Number Placeholder 3"/>
          <p:cNvSpPr>
            <a:spLocks noGrp="1"/>
          </p:cNvSpPr>
          <p:nvPr>
            <p:ph type="sldNum" sz="quarter" idx="10"/>
          </p:nvPr>
        </p:nvSpPr>
        <p:spPr/>
        <p:txBody>
          <a:bodyPr/>
          <a:lstStyle/>
          <a:p>
            <a:fld id="{C3F0DC99-B757-D641-94CF-8737A3ADB467}" type="slidenum">
              <a:rPr lang="en-US" smtClean="0"/>
              <a:pPr/>
              <a:t>10</a:t>
            </a:fld>
            <a:endParaRPr lang="en-US" dirty="0"/>
          </a:p>
        </p:txBody>
      </p:sp>
    </p:spTree>
    <p:extLst>
      <p:ext uri="{BB962C8B-B14F-4D97-AF65-F5344CB8AC3E}">
        <p14:creationId xmlns:p14="http://schemas.microsoft.com/office/powerpoint/2010/main" val="3920520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baseline="0" dirty="0" smtClean="0"/>
              <a:t>When we test pixel </a:t>
            </a:r>
            <a:r>
              <a:rPr lang="en-US" altLang="ko-KR" baseline="0" dirty="0" err="1" smtClean="0"/>
              <a:t>pd</a:t>
            </a:r>
            <a:r>
              <a:rPr lang="en-US" altLang="ko-KR" baseline="0" dirty="0" smtClean="0"/>
              <a:t> has a depth z prime, which is different from the true depth, the colors of the corresponding refracted pixels have low similarity.</a:t>
            </a:r>
          </a:p>
          <a:p>
            <a:endParaRPr lang="en-US" altLang="ko-KR" baseline="0" dirty="0" smtClean="0"/>
          </a:p>
          <a:p>
            <a:r>
              <a:rPr lang="en-US" altLang="ko-KR" baseline="0" dirty="0" smtClean="0"/>
              <a:t>We set the </a:t>
            </a:r>
            <a:r>
              <a:rPr lang="en-US" altLang="ko-KR" baseline="0" dirty="0" err="1" smtClean="0"/>
              <a:t>similiarty</a:t>
            </a:r>
            <a:r>
              <a:rPr lang="en-US" altLang="ko-KR" baseline="0" dirty="0" smtClean="0"/>
              <a:t> cost as a sum of </a:t>
            </a:r>
            <a:r>
              <a:rPr lang="en-US" altLang="ko-KR" baseline="0" dirty="0" err="1" smtClean="0"/>
              <a:t>epanechnikov</a:t>
            </a:r>
            <a:r>
              <a:rPr lang="en-US" altLang="ko-KR" baseline="0" dirty="0" smtClean="0"/>
              <a:t> kernels of deviations.</a:t>
            </a:r>
          </a:p>
          <a:p>
            <a:endParaRPr lang="en-US" altLang="ko-KR" baseline="0" dirty="0" smtClean="0"/>
          </a:p>
          <a:p>
            <a:r>
              <a:rPr lang="en-US" altLang="ko-KR" dirty="0" smtClean="0"/>
              <a:t>By selecting the</a:t>
            </a:r>
            <a:r>
              <a:rPr lang="en-US" altLang="ko-KR" baseline="0" dirty="0" smtClean="0"/>
              <a:t> best depth z which maximizes the similarity cost, we estimate the refractive depth map.</a:t>
            </a:r>
            <a:endParaRPr lang="en-US" altLang="ko-KR" dirty="0" smtClean="0"/>
          </a:p>
          <a:p>
            <a:endParaRPr lang="en-US" altLang="ko-KR" baseline="0" dirty="0" smtClean="0"/>
          </a:p>
        </p:txBody>
      </p:sp>
      <p:sp>
        <p:nvSpPr>
          <p:cNvPr id="4" name="Slide Number Placeholder 3"/>
          <p:cNvSpPr>
            <a:spLocks noGrp="1"/>
          </p:cNvSpPr>
          <p:nvPr>
            <p:ph type="sldNum" sz="quarter" idx="10"/>
          </p:nvPr>
        </p:nvSpPr>
        <p:spPr/>
        <p:txBody>
          <a:bodyPr/>
          <a:lstStyle/>
          <a:p>
            <a:fld id="{C3F0DC99-B757-D641-94CF-8737A3ADB467}" type="slidenum">
              <a:rPr lang="en-US" smtClean="0"/>
              <a:pPr/>
              <a:t>11</a:t>
            </a:fld>
            <a:endParaRPr lang="en-US" dirty="0"/>
          </a:p>
        </p:txBody>
      </p:sp>
    </p:spTree>
    <p:extLst>
      <p:ext uri="{BB962C8B-B14F-4D97-AF65-F5344CB8AC3E}">
        <p14:creationId xmlns:p14="http://schemas.microsoft.com/office/powerpoint/2010/main" val="73738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dirty="0" smtClean="0"/>
              <a:t>Note that we do not capture scene without the medium on the refractive</a:t>
            </a:r>
            <a:r>
              <a:rPr lang="en-US" altLang="ko-KR" baseline="0" dirty="0" smtClean="0"/>
              <a:t> module.</a:t>
            </a:r>
          </a:p>
          <a:p>
            <a:r>
              <a:rPr lang="en-US" altLang="ko-KR" baseline="0" dirty="0" smtClean="0"/>
              <a:t>In order to utilize the binocular setting, we need to recover the synthetic direct image using the refractive depth map and refracted images.</a:t>
            </a:r>
          </a:p>
          <a:p>
            <a:endParaRPr lang="en-US" altLang="ko-KR" baseline="0" dirty="0" smtClean="0"/>
          </a:p>
          <a:p>
            <a:r>
              <a:rPr lang="en-US" altLang="ko-KR" baseline="0" dirty="0" smtClean="0"/>
              <a:t>For each pixel on a refractive depth map, we compute the positions of the refracted points for target essential points with the estimated refractive depth.</a:t>
            </a:r>
          </a:p>
          <a:p>
            <a:endParaRPr lang="en-US" altLang="ko-KR" baseline="0" dirty="0" smtClean="0"/>
          </a:p>
          <a:p>
            <a:r>
              <a:rPr lang="en-US" altLang="ko-KR" baseline="0" dirty="0" smtClean="0"/>
              <a:t>Then, we compute the average color of the refracted pixels on the refracted images, and create </a:t>
            </a:r>
          </a:p>
          <a:p>
            <a:endParaRPr lang="en-US" altLang="ko-KR" baseline="0" dirty="0" smtClean="0"/>
          </a:p>
          <a:p>
            <a:r>
              <a:rPr lang="en-US" altLang="ko-KR" baseline="0" dirty="0" smtClean="0"/>
              <a:t>------------------------</a:t>
            </a:r>
          </a:p>
          <a:p>
            <a:endParaRPr lang="en-US" altLang="ko-KR" baseline="0" dirty="0" smtClean="0"/>
          </a:p>
          <a:p>
            <a:r>
              <a:rPr lang="en-US" altLang="ko-KR" baseline="0" dirty="0" smtClean="0"/>
              <a:t>Final refractive depth map and synthetic direct image are computed using weighted median filter.</a:t>
            </a:r>
          </a:p>
          <a:p>
            <a:endParaRPr lang="en-US" altLang="ko-KR" baseline="0" dirty="0" smtClean="0"/>
          </a:p>
          <a:p>
            <a:endParaRPr lang="en-US" altLang="ko-KR" baseline="0" dirty="0" smtClean="0"/>
          </a:p>
          <a:p>
            <a:r>
              <a:rPr lang="ko-KR" altLang="en-US" baseline="0" dirty="0" smtClean="0"/>
              <a:t>밑에꺼 한줄만 남기고</a:t>
            </a:r>
            <a:endParaRPr lang="en-US" altLang="ko-KR" baseline="0" dirty="0" smtClean="0"/>
          </a:p>
        </p:txBody>
      </p:sp>
      <p:sp>
        <p:nvSpPr>
          <p:cNvPr id="4" name="Slide Number Placeholder 3"/>
          <p:cNvSpPr>
            <a:spLocks noGrp="1"/>
          </p:cNvSpPr>
          <p:nvPr>
            <p:ph type="sldNum" sz="quarter" idx="10"/>
          </p:nvPr>
        </p:nvSpPr>
        <p:spPr/>
        <p:txBody>
          <a:bodyPr/>
          <a:lstStyle/>
          <a:p>
            <a:fld id="{C3F0DC99-B757-D641-94CF-8737A3ADB467}" type="slidenum">
              <a:rPr lang="en-US" smtClean="0"/>
              <a:pPr/>
              <a:t>12</a:t>
            </a:fld>
            <a:endParaRPr lang="en-US" dirty="0"/>
          </a:p>
        </p:txBody>
      </p:sp>
    </p:spTree>
    <p:extLst>
      <p:ext uri="{BB962C8B-B14F-4D97-AF65-F5344CB8AC3E}">
        <p14:creationId xmlns:p14="http://schemas.microsoft.com/office/powerpoint/2010/main" val="4113117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baseline="0" dirty="0" smtClean="0"/>
              <a:t>Now we have two stereo images, one is synthetic direct image generated by the refractive stereo, and an image from the other camera.</a:t>
            </a:r>
          </a:p>
          <a:p>
            <a:r>
              <a:rPr lang="en-US" altLang="ko-KR" baseline="0" dirty="0" smtClean="0"/>
              <a:t>the traditional binocular stereo method can be applied.</a:t>
            </a:r>
          </a:p>
          <a:p>
            <a:endParaRPr lang="en-US" altLang="ko-KR" baseline="0" dirty="0" smtClean="0"/>
          </a:p>
          <a:p>
            <a:r>
              <a:rPr lang="en-US" altLang="ko-KR" baseline="0" dirty="0" smtClean="0"/>
              <a:t>In local binocular stereo, the aggregated costs are computed for the all target disparity candidates</a:t>
            </a:r>
          </a:p>
        </p:txBody>
      </p:sp>
      <p:sp>
        <p:nvSpPr>
          <p:cNvPr id="4" name="Slide Number Placeholder 3"/>
          <p:cNvSpPr>
            <a:spLocks noGrp="1"/>
          </p:cNvSpPr>
          <p:nvPr>
            <p:ph type="sldNum" sz="quarter" idx="10"/>
          </p:nvPr>
        </p:nvSpPr>
        <p:spPr/>
        <p:txBody>
          <a:bodyPr/>
          <a:lstStyle/>
          <a:p>
            <a:fld id="{C3F0DC99-B757-D641-94CF-8737A3ADB467}" type="slidenum">
              <a:rPr lang="en-US" smtClean="0"/>
              <a:pPr/>
              <a:t>13</a:t>
            </a:fld>
            <a:endParaRPr lang="en-US" dirty="0"/>
          </a:p>
        </p:txBody>
      </p:sp>
    </p:spTree>
    <p:extLst>
      <p:ext uri="{BB962C8B-B14F-4D97-AF65-F5344CB8AC3E}">
        <p14:creationId xmlns:p14="http://schemas.microsoft.com/office/powerpoint/2010/main" val="3622614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dirty="0" smtClean="0"/>
              <a:t>However,</a:t>
            </a:r>
            <a:r>
              <a:rPr lang="en-US" altLang="ko-KR" baseline="0" dirty="0" smtClean="0"/>
              <a:t> as we mentioned, i</a:t>
            </a:r>
            <a:r>
              <a:rPr lang="en-US" altLang="ko-KR" dirty="0" smtClean="0"/>
              <a:t>n the case of wide-baseline system, </a:t>
            </a:r>
            <a:r>
              <a:rPr lang="en-US" altLang="ko-KR" baseline="0" dirty="0" smtClean="0"/>
              <a:t>there are some spatial artifacts caused by false </a:t>
            </a:r>
            <a:r>
              <a:rPr lang="en-US" altLang="ko-KR" baseline="0" dirty="0" err="1" smtClean="0"/>
              <a:t>matchings</a:t>
            </a:r>
            <a:r>
              <a:rPr lang="en-US" altLang="ko-KR" baseline="0" dirty="0" smtClean="0"/>
              <a:t>.</a:t>
            </a:r>
          </a:p>
          <a:p>
            <a:endParaRPr lang="en-US" altLang="ko-KR" baseline="0" dirty="0" smtClean="0"/>
          </a:p>
          <a:p>
            <a:r>
              <a:rPr lang="en-US" altLang="ko-KR" baseline="0" dirty="0" smtClean="0"/>
              <a:t>the true disparity for this pixel is around 200</a:t>
            </a:r>
            <a:r>
              <a:rPr lang="en-US" altLang="ko-KR" baseline="0" smtClean="0"/>
              <a:t>, however the </a:t>
            </a:r>
            <a:r>
              <a:rPr lang="en-US" altLang="ko-KR" baseline="0" dirty="0" smtClean="0"/>
              <a:t>estimated disparity for this red pixel is 160.</a:t>
            </a:r>
          </a:p>
          <a:p>
            <a:endParaRPr lang="en-US" altLang="ko-KR" baseline="0" dirty="0" smtClean="0"/>
          </a:p>
          <a:p>
            <a:r>
              <a:rPr lang="en-US" altLang="ko-KR" dirty="0" smtClean="0"/>
              <a:t>In order</a:t>
            </a:r>
            <a:r>
              <a:rPr lang="en-US" altLang="ko-KR" baseline="0" dirty="0" smtClean="0"/>
              <a:t> to solve this problem, we take coarse-to-fine approach to guide the range of correspondence search based on the refractive depth estimate.</a:t>
            </a:r>
          </a:p>
          <a:p>
            <a:endParaRPr lang="en-US" altLang="ko-KR" baseline="0" dirty="0" smtClean="0"/>
          </a:p>
          <a:p>
            <a:r>
              <a:rPr lang="en-US" altLang="ko-KR" dirty="0" smtClean="0"/>
              <a:t>In</a:t>
            </a:r>
            <a:r>
              <a:rPr lang="en-US" altLang="ko-KR" baseline="0" dirty="0" smtClean="0"/>
              <a:t> the end, o</a:t>
            </a:r>
            <a:r>
              <a:rPr lang="en-US" altLang="ko-KR" dirty="0" smtClean="0"/>
              <a:t>ur final</a:t>
            </a:r>
            <a:r>
              <a:rPr lang="en-US" altLang="ko-KR" baseline="0" dirty="0" smtClean="0"/>
              <a:t> results </a:t>
            </a:r>
            <a:r>
              <a:rPr lang="en-US" altLang="ko-KR" dirty="0" smtClean="0"/>
              <a:t>avoid</a:t>
            </a:r>
            <a:r>
              <a:rPr lang="en-US" altLang="ko-KR" baseline="0" dirty="0" smtClean="0"/>
              <a:t> such false matching problem, and estimate the correct depth.</a:t>
            </a:r>
          </a:p>
        </p:txBody>
      </p:sp>
      <p:sp>
        <p:nvSpPr>
          <p:cNvPr id="4" name="Slide Number Placeholder 3"/>
          <p:cNvSpPr>
            <a:spLocks noGrp="1"/>
          </p:cNvSpPr>
          <p:nvPr>
            <p:ph type="sldNum" sz="quarter" idx="10"/>
          </p:nvPr>
        </p:nvSpPr>
        <p:spPr/>
        <p:txBody>
          <a:bodyPr/>
          <a:lstStyle/>
          <a:p>
            <a:fld id="{C3F0DC99-B757-D641-94CF-8737A3ADB467}" type="slidenum">
              <a:rPr lang="en-US" smtClean="0"/>
              <a:pPr/>
              <a:t>14</a:t>
            </a:fld>
            <a:endParaRPr lang="en-US" dirty="0"/>
          </a:p>
        </p:txBody>
      </p:sp>
    </p:spTree>
    <p:extLst>
      <p:ext uri="{BB962C8B-B14F-4D97-AF65-F5344CB8AC3E}">
        <p14:creationId xmlns:p14="http://schemas.microsoft.com/office/powerpoint/2010/main" val="1364109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dirty="0" smtClean="0"/>
              <a:t>Compared</a:t>
            </a:r>
            <a:r>
              <a:rPr lang="en-US" altLang="ko-KR" baseline="0" dirty="0" smtClean="0"/>
              <a:t> to the local binocular stereo, our method achieves a depth map with less spatial artifacts</a:t>
            </a:r>
            <a:endParaRPr lang="ko-KR" altLang="en-US" dirty="0"/>
          </a:p>
        </p:txBody>
      </p:sp>
      <p:sp>
        <p:nvSpPr>
          <p:cNvPr id="4" name="Slide Number Placeholder 3"/>
          <p:cNvSpPr>
            <a:spLocks noGrp="1"/>
          </p:cNvSpPr>
          <p:nvPr>
            <p:ph type="sldNum" sz="quarter" idx="10"/>
          </p:nvPr>
        </p:nvSpPr>
        <p:spPr/>
        <p:txBody>
          <a:bodyPr/>
          <a:lstStyle/>
          <a:p>
            <a:fld id="{C3F0DC99-B757-D641-94CF-8737A3ADB467}" type="slidenum">
              <a:rPr lang="en-US" smtClean="0"/>
              <a:pPr/>
              <a:t>15</a:t>
            </a:fld>
            <a:endParaRPr lang="en-US" dirty="0"/>
          </a:p>
        </p:txBody>
      </p:sp>
    </p:spTree>
    <p:extLst>
      <p:ext uri="{BB962C8B-B14F-4D97-AF65-F5344CB8AC3E}">
        <p14:creationId xmlns:p14="http://schemas.microsoft.com/office/powerpoint/2010/main" val="474705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ko-KR" dirty="0" smtClean="0"/>
              <a:t>Also, our</a:t>
            </a:r>
            <a:r>
              <a:rPr lang="en-US" altLang="ko-KR" baseline="0" dirty="0" smtClean="0"/>
              <a:t> method shows 8 times faster than the global binocular stereo with the same depth and spatial resolution while the global stereo algorithm produces elaborate depth map.</a:t>
            </a:r>
          </a:p>
          <a:p>
            <a:pPr marL="0" marR="0" indent="0" algn="l" defTabSz="457200" rtl="0" eaLnBrk="1" fontAlgn="auto" latinLnBrk="0" hangingPunct="1">
              <a:lnSpc>
                <a:spcPct val="100000"/>
              </a:lnSpc>
              <a:spcBef>
                <a:spcPts val="0"/>
              </a:spcBef>
              <a:spcAft>
                <a:spcPts val="0"/>
              </a:spcAft>
              <a:buClrTx/>
              <a:buSzTx/>
              <a:buFontTx/>
              <a:buNone/>
              <a:tabLst/>
              <a:defRPr/>
            </a:pPr>
            <a:endParaRPr lang="ko-KR" altLang="en-US" dirty="0"/>
          </a:p>
        </p:txBody>
      </p:sp>
      <p:sp>
        <p:nvSpPr>
          <p:cNvPr id="4" name="Slide Number Placeholder 3"/>
          <p:cNvSpPr>
            <a:spLocks noGrp="1"/>
          </p:cNvSpPr>
          <p:nvPr>
            <p:ph type="sldNum" sz="quarter" idx="10"/>
          </p:nvPr>
        </p:nvSpPr>
        <p:spPr/>
        <p:txBody>
          <a:bodyPr/>
          <a:lstStyle/>
          <a:p>
            <a:fld id="{C3F0DC99-B757-D641-94CF-8737A3ADB467}" type="slidenum">
              <a:rPr lang="en-US" smtClean="0"/>
              <a:pPr/>
              <a:t>16</a:t>
            </a:fld>
            <a:endParaRPr lang="en-US" dirty="0"/>
          </a:p>
        </p:txBody>
      </p:sp>
    </p:spTree>
    <p:extLst>
      <p:ext uri="{BB962C8B-B14F-4D97-AF65-F5344CB8AC3E}">
        <p14:creationId xmlns:p14="http://schemas.microsoft.com/office/powerpoint/2010/main" val="4195070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ko-KR" dirty="0" smtClean="0"/>
              <a:t>Refractive</a:t>
            </a:r>
            <a:r>
              <a:rPr lang="en-US" altLang="ko-KR" baseline="0" dirty="0" smtClean="0"/>
              <a:t> stereo using SIFT suffers from  </a:t>
            </a:r>
            <a:r>
              <a:rPr lang="en-US" altLang="ko-KR" dirty="0" smtClean="0"/>
              <a:t>wavy artifacts</a:t>
            </a:r>
            <a:r>
              <a:rPr lang="en-US" altLang="ko-KR" baseline="0" dirty="0" smtClean="0"/>
              <a:t> and have low depth resolution.</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ko-KR" baseline="0" dirty="0" smtClean="0"/>
              <a:t>Our method exhibits high depth resolution </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ko-KR" baseline="0" dirty="0" smtClean="0"/>
              <a:t>----- Meeting Notes (10/28/14 12:54) -----</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ko-KR" baseline="0" dirty="0" smtClean="0"/>
              <a:t>Wavy artifacts가 어디에서 나오나?</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ko-KR" baseline="0" dirty="0" smtClean="0"/>
              <a:t>Workflow가 없다</a:t>
            </a:r>
            <a:endParaRPr lang="ko-KR" altLang="en-US" dirty="0"/>
          </a:p>
        </p:txBody>
      </p:sp>
      <p:sp>
        <p:nvSpPr>
          <p:cNvPr id="4" name="Slide Number Placeholder 3"/>
          <p:cNvSpPr>
            <a:spLocks noGrp="1"/>
          </p:cNvSpPr>
          <p:nvPr>
            <p:ph type="sldNum" sz="quarter" idx="10"/>
          </p:nvPr>
        </p:nvSpPr>
        <p:spPr/>
        <p:txBody>
          <a:bodyPr/>
          <a:lstStyle/>
          <a:p>
            <a:fld id="{C3F0DC99-B757-D641-94CF-8737A3ADB467}" type="slidenum">
              <a:rPr lang="en-US" smtClean="0"/>
              <a:pPr/>
              <a:t>17</a:t>
            </a:fld>
            <a:endParaRPr lang="en-US" dirty="0"/>
          </a:p>
        </p:txBody>
      </p:sp>
    </p:spTree>
    <p:extLst>
      <p:ext uri="{BB962C8B-B14F-4D97-AF65-F5344CB8AC3E}">
        <p14:creationId xmlns:p14="http://schemas.microsoft.com/office/powerpoint/2010/main" val="2279662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baseline="0" dirty="0" smtClean="0"/>
              <a:t>In order to analysis the optimal number of input refracted image, we evaluated RMSE of </a:t>
            </a:r>
            <a:r>
              <a:rPr lang="en-US" altLang="ko-KR" baseline="0" dirty="0" err="1" smtClean="0"/>
              <a:t>estimted</a:t>
            </a:r>
            <a:r>
              <a:rPr lang="en-US" altLang="ko-KR" baseline="0" dirty="0" smtClean="0"/>
              <a:t> depths on a planar surface.</a:t>
            </a:r>
          </a:p>
          <a:p>
            <a:r>
              <a:rPr lang="en-US" altLang="ko-KR" baseline="0" dirty="0" smtClean="0"/>
              <a:t>RMSE error decreases fast up to six refracted images.</a:t>
            </a:r>
          </a:p>
          <a:p>
            <a:r>
              <a:rPr lang="en-US" altLang="ko-KR" baseline="0" dirty="0" smtClean="0"/>
              <a:t>Therefore, we choose the optimal number of refracted images as six.</a:t>
            </a:r>
          </a:p>
          <a:p>
            <a:endParaRPr lang="en-US" altLang="ko-KR" baseline="0" dirty="0" smtClean="0"/>
          </a:p>
          <a:p>
            <a:r>
              <a:rPr lang="en-US" altLang="ko-KR" baseline="0" dirty="0" smtClean="0"/>
              <a:t>There are some limitations in our work.</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ko-KR" baseline="0" dirty="0" smtClean="0"/>
              <a:t>Now our method requires at least one rotation of the medium, and error can be transferred from the refractive depth to the final depth.</a:t>
            </a:r>
          </a:p>
          <a:p>
            <a:endParaRPr lang="ko-KR" altLang="en-US" dirty="0"/>
          </a:p>
          <a:p>
            <a:r>
              <a:rPr lang="ko-KR" altLang="en-US" dirty="0"/>
              <a:t>----- Meeting Notes (10/28/14 12:44) -----</a:t>
            </a:r>
          </a:p>
          <a:p>
            <a:r>
              <a:rPr lang="ko-KR" altLang="en-US" dirty="0"/>
              <a:t>refracted images</a:t>
            </a:r>
          </a:p>
          <a:p>
            <a:endParaRPr lang="ko-KR" altLang="en-US" dirty="0"/>
          </a:p>
        </p:txBody>
      </p:sp>
      <p:sp>
        <p:nvSpPr>
          <p:cNvPr id="4" name="Slide Number Placeholder 3"/>
          <p:cNvSpPr>
            <a:spLocks noGrp="1"/>
          </p:cNvSpPr>
          <p:nvPr>
            <p:ph type="sldNum" sz="quarter" idx="10"/>
          </p:nvPr>
        </p:nvSpPr>
        <p:spPr/>
        <p:txBody>
          <a:bodyPr/>
          <a:lstStyle/>
          <a:p>
            <a:fld id="{C3F0DC99-B757-D641-94CF-8737A3ADB467}" type="slidenum">
              <a:rPr lang="en-US" smtClean="0"/>
              <a:pPr/>
              <a:t>18</a:t>
            </a:fld>
            <a:endParaRPr lang="en-US" dirty="0"/>
          </a:p>
        </p:txBody>
      </p:sp>
    </p:spTree>
    <p:extLst>
      <p:ext uri="{BB962C8B-B14F-4D97-AF65-F5344CB8AC3E}">
        <p14:creationId xmlns:p14="http://schemas.microsoft.com/office/powerpoint/2010/main" val="176429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dirty="0" smtClean="0"/>
              <a:t>In conclusion,</a:t>
            </a:r>
            <a:r>
              <a:rPr lang="en-US" altLang="ko-KR" baseline="0" dirty="0" smtClean="0"/>
              <a:t> we presented a novel optical design on a binocular system with a refractive medium and </a:t>
            </a:r>
            <a:r>
              <a:rPr lang="en-US" altLang="ko-KR" baseline="0" smtClean="0"/>
              <a:t>corresponding worf</a:t>
            </a:r>
          </a:p>
          <a:p>
            <a:r>
              <a:rPr lang="en-US" altLang="ko-KR" baseline="0" smtClean="0"/>
              <a:t>And also proposed a stereo fusion workflow combining refractive and binocular stereo.</a:t>
            </a:r>
          </a:p>
          <a:p>
            <a:endParaRPr lang="en-US" altLang="ko-KR" baseline="0" smtClean="0"/>
          </a:p>
          <a:p>
            <a:r>
              <a:rPr lang="en-US" altLang="ko-KR" baseline="0" smtClean="0"/>
              <a:t>Thanks</a:t>
            </a:r>
            <a:r>
              <a:rPr lang="en-US" altLang="ko-KR" baseline="0" dirty="0" smtClean="0"/>
              <a:t>.</a:t>
            </a:r>
          </a:p>
          <a:p>
            <a:endParaRPr lang="en-US" altLang="ko-KR" baseline="0" dirty="0" smtClean="0"/>
          </a:p>
        </p:txBody>
      </p:sp>
      <p:sp>
        <p:nvSpPr>
          <p:cNvPr id="4" name="Slide Number Placeholder 3"/>
          <p:cNvSpPr>
            <a:spLocks noGrp="1"/>
          </p:cNvSpPr>
          <p:nvPr>
            <p:ph type="sldNum" sz="quarter" idx="10"/>
          </p:nvPr>
        </p:nvSpPr>
        <p:spPr/>
        <p:txBody>
          <a:bodyPr/>
          <a:lstStyle/>
          <a:p>
            <a:fld id="{C3F0DC99-B757-D641-94CF-8737A3ADB467}" type="slidenum">
              <a:rPr lang="en-US" smtClean="0"/>
              <a:pPr/>
              <a:t>20</a:t>
            </a:fld>
            <a:endParaRPr lang="en-US" dirty="0"/>
          </a:p>
        </p:txBody>
      </p:sp>
    </p:spTree>
    <p:extLst>
      <p:ext uri="{BB962C8B-B14F-4D97-AF65-F5344CB8AC3E}">
        <p14:creationId xmlns:p14="http://schemas.microsoft.com/office/powerpoint/2010/main" val="1499717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dirty="0" smtClean="0"/>
              <a:t>Binocular</a:t>
            </a:r>
            <a:r>
              <a:rPr lang="en-US" altLang="ko-KR" baseline="0" dirty="0" smtClean="0"/>
              <a:t> stereo, which is o</a:t>
            </a:r>
            <a:r>
              <a:rPr lang="en-US" altLang="ko-KR" dirty="0" smtClean="0"/>
              <a:t>ne</a:t>
            </a:r>
            <a:r>
              <a:rPr lang="en-US" altLang="ko-KR" baseline="0" dirty="0" smtClean="0"/>
              <a:t> of the most popular ways to estimate depth, utilizes two cameras</a:t>
            </a:r>
          </a:p>
          <a:p>
            <a:r>
              <a:rPr lang="en-US" altLang="ko-KR" baseline="0" dirty="0" smtClean="0"/>
              <a:t>Disparity is the displacement between the corresponding pixels projected from an object, and it depends on the depth of the object, the focal length of the camera, and the baseline, which is the distance between the cameras.</a:t>
            </a:r>
          </a:p>
          <a:p>
            <a:endParaRPr lang="en-US" altLang="ko-KR" baseline="0" dirty="0" smtClean="0"/>
          </a:p>
          <a:p>
            <a:r>
              <a:rPr lang="en-US" altLang="ko-KR" baseline="0" dirty="0" smtClean="0"/>
              <a:t>Wide-baseline reserves many pixels for disparity, therefore it enables us to estimate depth with high depth resolution, however it increases the probability of false matching due to the wide search range of correspondence.</a:t>
            </a:r>
          </a:p>
          <a:p>
            <a:r>
              <a:rPr lang="en-US" altLang="ko-KR" baseline="0" dirty="0" smtClean="0"/>
              <a:t>In contrast, narrow-baseline gives less false </a:t>
            </a:r>
            <a:r>
              <a:rPr lang="en-US" altLang="ko-KR" baseline="0" dirty="0" err="1" smtClean="0"/>
              <a:t>matchings</a:t>
            </a:r>
            <a:r>
              <a:rPr lang="en-US" altLang="ko-KR" baseline="0" dirty="0" smtClean="0"/>
              <a:t> while providing low depth resolution.</a:t>
            </a:r>
          </a:p>
          <a:p>
            <a:r>
              <a:rPr lang="en-US" altLang="ko-KR" baseline="0" dirty="0" smtClean="0"/>
              <a:t>----- Meeting Notes (11/2/14 23:26) -----</a:t>
            </a:r>
          </a:p>
          <a:p>
            <a:r>
              <a:rPr lang="en-US" altLang="ko-KR" baseline="0" dirty="0" smtClean="0"/>
              <a:t>공식 relation 설명</a:t>
            </a:r>
          </a:p>
          <a:p>
            <a:endParaRPr lang="en-US" altLang="ko-KR" baseline="0" dirty="0" smtClean="0"/>
          </a:p>
        </p:txBody>
      </p:sp>
      <p:sp>
        <p:nvSpPr>
          <p:cNvPr id="4" name="Slide Number Placeholder 3"/>
          <p:cNvSpPr>
            <a:spLocks noGrp="1"/>
          </p:cNvSpPr>
          <p:nvPr>
            <p:ph type="sldNum" sz="quarter" idx="10"/>
          </p:nvPr>
        </p:nvSpPr>
        <p:spPr/>
        <p:txBody>
          <a:bodyPr/>
          <a:lstStyle/>
          <a:p>
            <a:fld id="{C3F0DC99-B757-D641-94CF-8737A3ADB467}" type="slidenum">
              <a:rPr lang="en-US" smtClean="0"/>
              <a:pPr/>
              <a:t>2</a:t>
            </a:fld>
            <a:endParaRPr lang="en-US" dirty="0"/>
          </a:p>
        </p:txBody>
      </p:sp>
    </p:spTree>
    <p:extLst>
      <p:ext uri="{BB962C8B-B14F-4D97-AF65-F5344CB8AC3E}">
        <p14:creationId xmlns:p14="http://schemas.microsoft.com/office/powerpoint/2010/main" val="3336642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baseline="0" dirty="0" smtClean="0"/>
              <a:t>Wide-baseline binocular stereo system produces a depth map with high depth resolution.</a:t>
            </a:r>
          </a:p>
          <a:p>
            <a:r>
              <a:rPr lang="en-US" altLang="ko-KR" baseline="0" dirty="0" smtClean="0"/>
              <a:t>However, there are some spatial artifacts.</a:t>
            </a:r>
          </a:p>
        </p:txBody>
      </p:sp>
      <p:sp>
        <p:nvSpPr>
          <p:cNvPr id="4" name="Slide Number Placeholder 3"/>
          <p:cNvSpPr>
            <a:spLocks noGrp="1"/>
          </p:cNvSpPr>
          <p:nvPr>
            <p:ph type="sldNum" sz="quarter" idx="10"/>
          </p:nvPr>
        </p:nvSpPr>
        <p:spPr/>
        <p:txBody>
          <a:bodyPr/>
          <a:lstStyle/>
          <a:p>
            <a:fld id="{C3F0DC99-B757-D641-94CF-8737A3ADB467}" type="slidenum">
              <a:rPr lang="en-US" smtClean="0"/>
              <a:pPr/>
              <a:t>3</a:t>
            </a:fld>
            <a:endParaRPr lang="en-US" dirty="0"/>
          </a:p>
        </p:txBody>
      </p:sp>
    </p:spTree>
    <p:extLst>
      <p:ext uri="{BB962C8B-B14F-4D97-AF65-F5344CB8AC3E}">
        <p14:creationId xmlns:p14="http://schemas.microsoft.com/office/powerpoint/2010/main" val="1119403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baseline="0" dirty="0" smtClean="0"/>
              <a:t>Our goal is to mitigate the spatial artifacts problem while maintaining the high depth resolution.</a:t>
            </a:r>
            <a:endParaRPr lang="ko-KR" altLang="en-US" dirty="0"/>
          </a:p>
        </p:txBody>
      </p:sp>
      <p:sp>
        <p:nvSpPr>
          <p:cNvPr id="4" name="Slide Number Placeholder 3"/>
          <p:cNvSpPr>
            <a:spLocks noGrp="1"/>
          </p:cNvSpPr>
          <p:nvPr>
            <p:ph type="sldNum" sz="quarter" idx="10"/>
          </p:nvPr>
        </p:nvSpPr>
        <p:spPr/>
        <p:txBody>
          <a:bodyPr/>
          <a:lstStyle/>
          <a:p>
            <a:fld id="{C3F0DC99-B757-D641-94CF-8737A3ADB467}" type="slidenum">
              <a:rPr lang="en-US" smtClean="0"/>
              <a:pPr/>
              <a:t>4</a:t>
            </a:fld>
            <a:endParaRPr lang="en-US" dirty="0"/>
          </a:p>
        </p:txBody>
      </p:sp>
    </p:spTree>
    <p:extLst>
      <p:ext uri="{BB962C8B-B14F-4D97-AF65-F5344CB8AC3E}">
        <p14:creationId xmlns:p14="http://schemas.microsoft.com/office/powerpoint/2010/main" val="2413617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ko-KR" dirty="0" smtClean="0"/>
              <a:t>One</a:t>
            </a:r>
            <a:r>
              <a:rPr lang="en-US" altLang="ko-KR" baseline="0" dirty="0" smtClean="0"/>
              <a:t> other way to extract depth is refractive stereo which estimates depth from </a:t>
            </a:r>
            <a:r>
              <a:rPr lang="en-US" altLang="ko-KR" dirty="0" smtClean="0"/>
              <a:t>the change of the light direction by refraction</a:t>
            </a:r>
            <a:r>
              <a:rPr lang="en-US" altLang="ko-KR"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ko-KR"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altLang="ko-KR" baseline="0" dirty="0" smtClean="0"/>
              <a:t>The scene point p projects into a pixel </a:t>
            </a:r>
            <a:r>
              <a:rPr lang="en-US" altLang="ko-KR" baseline="0" dirty="0" err="1" smtClean="0"/>
              <a:t>pd</a:t>
            </a:r>
            <a:r>
              <a:rPr lang="en-US" altLang="ko-KR" baseline="0" dirty="0" smtClean="0"/>
              <a:t> on the image plane.</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ko-KR" baseline="0" dirty="0" smtClean="0"/>
              <a:t>Now, let’s assume that we place a refractive medium in front of the camera where the normal vector of the medium intersects with the image plane at a point e.</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ko-KR" baseline="0" dirty="0" smtClean="0"/>
              <a:t>E is called as an essential point.</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ko-KR" baseline="0" dirty="0" smtClean="0"/>
              <a:t>Now the ray from the object p is refracted by the medium and projects into a different pixel pr.</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ko-KR" baseline="0" dirty="0" smtClean="0"/>
              <a:t>One interesting point is that the </a:t>
            </a:r>
            <a:r>
              <a:rPr lang="en-US" altLang="ko-KR" baseline="0" dirty="0" err="1" smtClean="0"/>
              <a:t>pr</a:t>
            </a:r>
            <a:r>
              <a:rPr lang="en-US" altLang="ko-KR" baseline="0" dirty="0" smtClean="0"/>
              <a:t>, the </a:t>
            </a:r>
            <a:r>
              <a:rPr lang="en-US" altLang="ko-KR" baseline="0" dirty="0" err="1" smtClean="0"/>
              <a:t>pd</a:t>
            </a:r>
            <a:r>
              <a:rPr lang="en-US" altLang="ko-KR" baseline="0" dirty="0" smtClean="0"/>
              <a:t> and the e are collinear at a line called essential line.</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ko-KR" baseline="0" dirty="0" smtClean="0"/>
              <a:t>Then, the refractive disparity, which is the distance between the </a:t>
            </a:r>
            <a:r>
              <a:rPr lang="en-US" altLang="ko-KR" baseline="0" dirty="0" err="1" smtClean="0"/>
              <a:t>pd</a:t>
            </a:r>
            <a:r>
              <a:rPr lang="en-US" altLang="ko-KR" baseline="0" dirty="0" smtClean="0"/>
              <a:t> and pr.</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ko-KR" baseline="0" dirty="0" smtClean="0"/>
              <a:t>By estimating this refractive disparity we can recover the depth of p.</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ko-KR" dirty="0" smtClean="0"/>
              <a:t>Note that refractive stereo usually presents a smaller disparity than traditional binocular stereo.</a:t>
            </a:r>
          </a:p>
          <a:p>
            <a:endParaRPr lang="ko-KR" altLang="en-US" dirty="0"/>
          </a:p>
        </p:txBody>
      </p:sp>
      <p:sp>
        <p:nvSpPr>
          <p:cNvPr id="4" name="Slide Number Placeholder 3"/>
          <p:cNvSpPr>
            <a:spLocks noGrp="1"/>
          </p:cNvSpPr>
          <p:nvPr>
            <p:ph type="sldNum" sz="quarter" idx="10"/>
          </p:nvPr>
        </p:nvSpPr>
        <p:spPr/>
        <p:txBody>
          <a:bodyPr/>
          <a:lstStyle/>
          <a:p>
            <a:fld id="{C3F0DC99-B757-D641-94CF-8737A3ADB467}" type="slidenum">
              <a:rPr lang="en-US" smtClean="0"/>
              <a:pPr/>
              <a:t>5</a:t>
            </a:fld>
            <a:endParaRPr lang="en-US" dirty="0"/>
          </a:p>
        </p:txBody>
      </p:sp>
    </p:spTree>
    <p:extLst>
      <p:ext uri="{BB962C8B-B14F-4D97-AF65-F5344CB8AC3E}">
        <p14:creationId xmlns:p14="http://schemas.microsoft.com/office/powerpoint/2010/main" val="2341189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dirty="0" err="1" smtClean="0"/>
              <a:t>Okutomi</a:t>
            </a:r>
            <a:r>
              <a:rPr lang="en-US" altLang="ko-KR" baseline="0" dirty="0" smtClean="0"/>
              <a:t> and </a:t>
            </a:r>
            <a:r>
              <a:rPr lang="en-US" altLang="ko-KR" baseline="0" dirty="0" err="1" smtClean="0"/>
              <a:t>Kanade</a:t>
            </a:r>
            <a:r>
              <a:rPr lang="en-US" altLang="ko-KR" baseline="0" dirty="0" smtClean="0"/>
              <a:t> firstly proposed the multi-baseline stereo method, and cost volume design for this setup</a:t>
            </a:r>
          </a:p>
          <a:p>
            <a:r>
              <a:rPr lang="en-US" altLang="ko-KR" baseline="0" dirty="0" err="1" smtClean="0"/>
              <a:t>Nakabo</a:t>
            </a:r>
            <a:r>
              <a:rPr lang="en-US" altLang="ko-KR" baseline="0" dirty="0" smtClean="0"/>
              <a:t> et al. adjust the baseline interactively depending on the scene.</a:t>
            </a:r>
          </a:p>
          <a:p>
            <a:r>
              <a:rPr lang="en-US" altLang="ko-KR" baseline="0" dirty="0" err="1" smtClean="0"/>
              <a:t>Zilly</a:t>
            </a:r>
            <a:r>
              <a:rPr lang="en-US" altLang="ko-KR" baseline="0" dirty="0" smtClean="0"/>
              <a:t> et al.  Utilized four cameras to form a narrow- and a wide-baseline system producing 3D video data in real-time.</a:t>
            </a:r>
          </a:p>
        </p:txBody>
      </p:sp>
      <p:sp>
        <p:nvSpPr>
          <p:cNvPr id="4" name="Slide Number Placeholder 3"/>
          <p:cNvSpPr>
            <a:spLocks noGrp="1"/>
          </p:cNvSpPr>
          <p:nvPr>
            <p:ph type="sldNum" sz="quarter" idx="10"/>
          </p:nvPr>
        </p:nvSpPr>
        <p:spPr/>
        <p:txBody>
          <a:bodyPr/>
          <a:lstStyle/>
          <a:p>
            <a:fld id="{C3F0DC99-B757-D641-94CF-8737A3ADB467}" type="slidenum">
              <a:rPr lang="en-US" smtClean="0"/>
              <a:pPr/>
              <a:t>6</a:t>
            </a:fld>
            <a:endParaRPr lang="en-US" dirty="0"/>
          </a:p>
        </p:txBody>
      </p:sp>
    </p:spTree>
    <p:extLst>
      <p:ext uri="{BB962C8B-B14F-4D97-AF65-F5344CB8AC3E}">
        <p14:creationId xmlns:p14="http://schemas.microsoft.com/office/powerpoint/2010/main" val="1561596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dirty="0" smtClean="0"/>
              <a:t>Gao and </a:t>
            </a:r>
            <a:r>
              <a:rPr lang="en-US" altLang="ko-KR" dirty="0" err="1" smtClean="0"/>
              <a:t>Ahuja</a:t>
            </a:r>
            <a:r>
              <a:rPr lang="en-US" altLang="ko-KR" baseline="0" dirty="0" smtClean="0"/>
              <a:t> proposed a refractive stereo system which  rotates the medium </a:t>
            </a:r>
            <a:r>
              <a:rPr lang="en-US" altLang="ko-KR" dirty="0" smtClean="0"/>
              <a:t>in a vertical axis</a:t>
            </a:r>
            <a:r>
              <a:rPr lang="en-US" altLang="ko-KR" baseline="0" dirty="0" smtClean="0"/>
              <a:t> and they also proposed refractive calibration method to find essential points using optimization.</a:t>
            </a:r>
          </a:p>
          <a:p>
            <a:r>
              <a:rPr lang="en-US" altLang="ko-KR" dirty="0" err="1" smtClean="0"/>
              <a:t>Gao</a:t>
            </a:r>
            <a:r>
              <a:rPr lang="en-US" altLang="ko-KR" dirty="0" smtClean="0"/>
              <a:t> and Ahuja rotate a medium in</a:t>
            </a:r>
            <a:r>
              <a:rPr lang="en-US" altLang="ko-KR" baseline="0" dirty="0" smtClean="0"/>
              <a:t> front of a camera, and acquire elaborate depth information</a:t>
            </a:r>
          </a:p>
          <a:p>
            <a:r>
              <a:rPr lang="en-US" altLang="ko-KR" baseline="0" dirty="0" smtClean="0"/>
              <a:t>Chen et al. proposed a calibration method for the unstructured medium and compute depth using SIFT</a:t>
            </a:r>
          </a:p>
          <a:p>
            <a:endParaRPr lang="en-US" altLang="ko-KR" baseline="0" dirty="0" smtClean="0"/>
          </a:p>
          <a:p>
            <a:endParaRPr lang="ko-KR" altLang="en-US" dirty="0"/>
          </a:p>
        </p:txBody>
      </p:sp>
      <p:sp>
        <p:nvSpPr>
          <p:cNvPr id="4" name="Slide Number Placeholder 3"/>
          <p:cNvSpPr>
            <a:spLocks noGrp="1"/>
          </p:cNvSpPr>
          <p:nvPr>
            <p:ph type="sldNum" sz="quarter" idx="10"/>
          </p:nvPr>
        </p:nvSpPr>
        <p:spPr/>
        <p:txBody>
          <a:bodyPr/>
          <a:lstStyle/>
          <a:p>
            <a:fld id="{C3F0DC99-B757-D641-94CF-8737A3ADB467}" type="slidenum">
              <a:rPr lang="en-US" smtClean="0"/>
              <a:pPr/>
              <a:t>7</a:t>
            </a:fld>
            <a:endParaRPr lang="en-US" dirty="0"/>
          </a:p>
        </p:txBody>
      </p:sp>
    </p:spTree>
    <p:extLst>
      <p:ext uri="{BB962C8B-B14F-4D97-AF65-F5344CB8AC3E}">
        <p14:creationId xmlns:p14="http://schemas.microsoft.com/office/powerpoint/2010/main" val="1125055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dirty="0" smtClean="0"/>
              <a:t>This is the</a:t>
            </a:r>
            <a:r>
              <a:rPr lang="en-US" altLang="ko-KR" baseline="0" dirty="0" smtClean="0"/>
              <a:t> prototype </a:t>
            </a:r>
            <a:r>
              <a:rPr lang="en-US" altLang="ko-KR" dirty="0" smtClean="0"/>
              <a:t>of our system.</a:t>
            </a:r>
          </a:p>
          <a:p>
            <a:r>
              <a:rPr lang="en-US" altLang="ko-KR" dirty="0" smtClean="0"/>
              <a:t>First, on the base of binocular stereo system, we place a transparent medium in</a:t>
            </a:r>
            <a:r>
              <a:rPr lang="en-US" altLang="ko-KR" baseline="0" dirty="0" smtClean="0"/>
              <a:t> front of a camera equipped with a rotary stage.</a:t>
            </a:r>
          </a:p>
          <a:p>
            <a:r>
              <a:rPr lang="en-US" altLang="ko-KR" baseline="0" dirty="0" smtClean="0"/>
              <a:t>We take multiple refracted images by rotating the medium from the refractive camera, and a single image from the other camera.</a:t>
            </a:r>
          </a:p>
        </p:txBody>
      </p:sp>
      <p:sp>
        <p:nvSpPr>
          <p:cNvPr id="4" name="Slide Number Placeholder 3"/>
          <p:cNvSpPr>
            <a:spLocks noGrp="1"/>
          </p:cNvSpPr>
          <p:nvPr>
            <p:ph type="sldNum" sz="quarter" idx="10"/>
          </p:nvPr>
        </p:nvSpPr>
        <p:spPr/>
        <p:txBody>
          <a:bodyPr/>
          <a:lstStyle/>
          <a:p>
            <a:fld id="{C3F0DC99-B757-D641-94CF-8737A3ADB467}" type="slidenum">
              <a:rPr lang="en-US" smtClean="0"/>
              <a:pPr/>
              <a:t>8</a:t>
            </a:fld>
            <a:endParaRPr lang="en-US" dirty="0"/>
          </a:p>
        </p:txBody>
      </p:sp>
    </p:spTree>
    <p:extLst>
      <p:ext uri="{BB962C8B-B14F-4D97-AF65-F5344CB8AC3E}">
        <p14:creationId xmlns:p14="http://schemas.microsoft.com/office/powerpoint/2010/main" val="3267681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dirty="0" smtClean="0"/>
              <a:t>Refractive</a:t>
            </a:r>
            <a:r>
              <a:rPr lang="en-US" altLang="ko-KR" baseline="0" dirty="0" smtClean="0"/>
              <a:t> calibration is the process for estimating the essential points for specific poses of the medium.</a:t>
            </a:r>
          </a:p>
          <a:p>
            <a:endParaRPr lang="en-US" altLang="ko-KR" baseline="0" dirty="0" smtClean="0"/>
          </a:p>
          <a:p>
            <a:r>
              <a:rPr lang="en-US" altLang="ko-KR" dirty="0" smtClean="0"/>
              <a:t>We first capture</a:t>
            </a:r>
            <a:r>
              <a:rPr lang="en-US" altLang="ko-KR" baseline="0" dirty="0" smtClean="0"/>
              <a:t> a </a:t>
            </a:r>
            <a:r>
              <a:rPr lang="en-US" altLang="ko-KR" dirty="0" smtClean="0"/>
              <a:t>chessboard</a:t>
            </a:r>
            <a:r>
              <a:rPr lang="en-US" altLang="ko-KR" baseline="0" dirty="0" smtClean="0"/>
              <a:t> with/without the medium for each pose of the medium.</a:t>
            </a:r>
          </a:p>
          <a:p>
            <a:r>
              <a:rPr lang="en-US" altLang="ko-KR" baseline="0" dirty="0" smtClean="0"/>
              <a:t>After extracting corners on the images, we superpose the </a:t>
            </a:r>
            <a:r>
              <a:rPr lang="en-US" altLang="ko-KR" dirty="0" smtClean="0"/>
              <a:t>refracted and </a:t>
            </a:r>
            <a:r>
              <a:rPr lang="en-US" altLang="ko-KR" dirty="0" err="1" smtClean="0"/>
              <a:t>unrefracted</a:t>
            </a:r>
            <a:r>
              <a:rPr lang="en-US" altLang="ko-KR" dirty="0" smtClean="0"/>
              <a:t> images.</a:t>
            </a:r>
            <a:endParaRPr lang="en-US" altLang="ko-KR" baseline="0" dirty="0" smtClean="0"/>
          </a:p>
          <a:p>
            <a:r>
              <a:rPr lang="en-US" altLang="ko-KR" baseline="0" dirty="0" smtClean="0"/>
              <a:t>Then, we draw a line connecting the corresponding points for each corner.</a:t>
            </a:r>
          </a:p>
          <a:p>
            <a:r>
              <a:rPr lang="en-US" altLang="ko-KR" baseline="0" dirty="0" smtClean="0"/>
              <a:t>The essential point of a pose is computed as the arithmetic mean of the line-by-line intersection points.</a:t>
            </a:r>
          </a:p>
          <a:p>
            <a:endParaRPr lang="en-US" altLang="ko-KR" baseline="0" dirty="0" smtClean="0"/>
          </a:p>
          <a:p>
            <a:r>
              <a:rPr lang="en-US" altLang="ko-KR" baseline="0" dirty="0" smtClean="0"/>
              <a:t>In our experiment, we pre-calibrated 36 essential points with 10 degrees interval.</a:t>
            </a:r>
          </a:p>
          <a:p>
            <a:endParaRPr lang="ko-KR" altLang="en-US" dirty="0"/>
          </a:p>
        </p:txBody>
      </p:sp>
      <p:sp>
        <p:nvSpPr>
          <p:cNvPr id="4" name="Slide Number Placeholder 3"/>
          <p:cNvSpPr>
            <a:spLocks noGrp="1"/>
          </p:cNvSpPr>
          <p:nvPr>
            <p:ph type="sldNum" sz="quarter" idx="10"/>
          </p:nvPr>
        </p:nvSpPr>
        <p:spPr/>
        <p:txBody>
          <a:bodyPr/>
          <a:lstStyle/>
          <a:p>
            <a:fld id="{C3F0DC99-B757-D641-94CF-8737A3ADB467}" type="slidenum">
              <a:rPr lang="en-US" smtClean="0"/>
              <a:pPr/>
              <a:t>9</a:t>
            </a:fld>
            <a:endParaRPr lang="en-US" dirty="0"/>
          </a:p>
        </p:txBody>
      </p:sp>
    </p:spTree>
    <p:extLst>
      <p:ext uri="{BB962C8B-B14F-4D97-AF65-F5344CB8AC3E}">
        <p14:creationId xmlns:p14="http://schemas.microsoft.com/office/powerpoint/2010/main" val="1143877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lgn="ctr">
              <a:defRPr sz="5400"/>
            </a:lvl1pPr>
          </a:lstStyle>
          <a:p>
            <a:r>
              <a:rPr lang="en-US" altLang="ko-KR"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ko-KR"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11/22/2014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
        <p:nvSpPr>
          <p:cNvPr id="7" name="Rectangle 6"/>
          <p:cNvSpPr/>
          <p:nvPr userDrawn="1"/>
        </p:nvSpPr>
        <p:spPr>
          <a:xfrm>
            <a:off x="0" y="1"/>
            <a:ext cx="9144000" cy="1068916"/>
          </a:xfrm>
          <a:prstGeom prst="rect">
            <a:avLst/>
          </a:prstGeom>
          <a:solidFill>
            <a:srgbClr val="0A0837"/>
          </a:solidFill>
          <a:ln>
            <a:solidFill>
              <a:srgbClr val="0A083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endParaRPr>
          </a:p>
        </p:txBody>
      </p:sp>
      <p:pic>
        <p:nvPicPr>
          <p:cNvPr id="9" name="Picture 7"/>
          <p:cNvPicPr>
            <a:picLocks noChangeAspect="1"/>
          </p:cNvPicPr>
          <p:nvPr userDrawn="1"/>
        </p:nvPicPr>
        <p:blipFill>
          <a:blip r:embed="rId2" cstate="email">
            <a:alphaModFix amt="30000"/>
            <a:extLst>
              <a:ext uri="{28A0092B-C50C-407E-A947-70E740481C1C}">
                <a14:useLocalDpi xmlns:a14="http://schemas.microsoft.com/office/drawing/2010/main" val="0"/>
              </a:ext>
            </a:extLst>
          </a:blip>
          <a:stretch>
            <a:fillRect/>
          </a:stretch>
        </p:blipFill>
        <p:spPr bwMode="auto">
          <a:xfrm>
            <a:off x="7829347" y="335525"/>
            <a:ext cx="1124428" cy="3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a:p>
        </p:txBody>
      </p:sp>
      <p:sp>
        <p:nvSpPr>
          <p:cNvPr id="4" name="Date Placeholder 3"/>
          <p:cNvSpPr>
            <a:spLocks noGrp="1"/>
          </p:cNvSpPr>
          <p:nvPr>
            <p:ph type="dt" sz="half" idx="10"/>
          </p:nvPr>
        </p:nvSpPr>
        <p:spPr/>
        <p:txBody>
          <a:bodyPr/>
          <a:lstStyle/>
          <a:p>
            <a:r>
              <a:rPr lang="en-US" smtClean="0"/>
              <a:t>11/22/2014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ko-KR"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4" name="Date Placeholder 3"/>
          <p:cNvSpPr>
            <a:spLocks noGrp="1"/>
          </p:cNvSpPr>
          <p:nvPr>
            <p:ph type="dt" sz="half" idx="10"/>
          </p:nvPr>
        </p:nvSpPr>
        <p:spPr/>
        <p:txBody>
          <a:bodyPr/>
          <a:lstStyle/>
          <a:p>
            <a:r>
              <a:rPr lang="en-US" smtClean="0"/>
              <a:t>11/22/2014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en-US" dirty="0"/>
          </a:p>
        </p:txBody>
      </p:sp>
      <p:sp>
        <p:nvSpPr>
          <p:cNvPr id="3" name="Content Placeholder 2"/>
          <p:cNvSpPr>
            <a:spLocks noGrp="1"/>
          </p:cNvSpPr>
          <p:nvPr>
            <p:ph idx="1"/>
          </p:nvPr>
        </p:nvSpPr>
        <p:spPr/>
        <p:txBody>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4" name="Date Placeholder 3"/>
          <p:cNvSpPr>
            <a:spLocks noGrp="1"/>
          </p:cNvSpPr>
          <p:nvPr>
            <p:ph type="dt" sz="half" idx="10"/>
          </p:nvPr>
        </p:nvSpPr>
        <p:spPr>
          <a:xfrm>
            <a:off x="6376307" y="6372073"/>
            <a:ext cx="2133600" cy="365125"/>
          </a:xfrm>
        </p:spPr>
        <p:txBody>
          <a:bodyPr/>
          <a:lstStyle/>
          <a:p>
            <a:r>
              <a:rPr lang="en-US" smtClean="0"/>
              <a:t>11/22/2014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57200" y="6372073"/>
            <a:ext cx="1949039" cy="365125"/>
          </a:xfrm>
        </p:spPr>
        <p:txBody>
          <a:bodyPr/>
          <a:lstStyle>
            <a:lvl1pPr algn="l">
              <a:defRPr/>
            </a:lvl1pPr>
          </a:lstStyle>
          <a:p>
            <a:fld id="{DF28FB93-0A08-4E7D-8E63-9EFA29F1E093}"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ko-KR"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ko-KR" smtClean="0"/>
              <a:t>Click to edit Master text styles</a:t>
            </a:r>
          </a:p>
        </p:txBody>
      </p:sp>
      <p:sp>
        <p:nvSpPr>
          <p:cNvPr id="4" name="Date Placeholder 3"/>
          <p:cNvSpPr>
            <a:spLocks noGrp="1"/>
          </p:cNvSpPr>
          <p:nvPr>
            <p:ph type="dt" sz="half" idx="10"/>
          </p:nvPr>
        </p:nvSpPr>
        <p:spPr/>
        <p:txBody>
          <a:bodyPr/>
          <a:lstStyle/>
          <a:p>
            <a:r>
              <a:rPr lang="en-US" smtClean="0"/>
              <a:t>11/22/2014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a:p>
        </p:txBody>
      </p:sp>
      <p:sp>
        <p:nvSpPr>
          <p:cNvPr id="5" name="Date Placeholder 4"/>
          <p:cNvSpPr>
            <a:spLocks noGrp="1"/>
          </p:cNvSpPr>
          <p:nvPr>
            <p:ph type="dt" sz="half" idx="10"/>
          </p:nvPr>
        </p:nvSpPr>
        <p:spPr/>
        <p:txBody>
          <a:bodyPr/>
          <a:lstStyle/>
          <a:p>
            <a:r>
              <a:rPr lang="en-US" smtClean="0"/>
              <a:t>11/22/2014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ko-KR"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a:p>
        </p:txBody>
      </p:sp>
      <p:sp>
        <p:nvSpPr>
          <p:cNvPr id="7" name="Date Placeholder 6"/>
          <p:cNvSpPr>
            <a:spLocks noGrp="1"/>
          </p:cNvSpPr>
          <p:nvPr>
            <p:ph type="dt" sz="half" idx="10"/>
          </p:nvPr>
        </p:nvSpPr>
        <p:spPr/>
        <p:txBody>
          <a:bodyPr/>
          <a:lstStyle/>
          <a:p>
            <a:r>
              <a:rPr lang="en-US" smtClean="0"/>
              <a:t>11/22/2014</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en-US"/>
          </a:p>
        </p:txBody>
      </p:sp>
      <p:sp>
        <p:nvSpPr>
          <p:cNvPr id="3" name="Date Placeholder 2"/>
          <p:cNvSpPr>
            <a:spLocks noGrp="1"/>
          </p:cNvSpPr>
          <p:nvPr>
            <p:ph type="dt" sz="half" idx="10"/>
          </p:nvPr>
        </p:nvSpPr>
        <p:spPr/>
        <p:txBody>
          <a:bodyPr/>
          <a:lstStyle/>
          <a:p>
            <a:r>
              <a:rPr lang="en-US" smtClean="0"/>
              <a:t>11/22/2014</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11/22/2014</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ko-KR"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smtClean="0"/>
              <a:t>Click to edit Master text styles</a:t>
            </a:r>
          </a:p>
        </p:txBody>
      </p:sp>
      <p:sp>
        <p:nvSpPr>
          <p:cNvPr id="5" name="Date Placeholder 4"/>
          <p:cNvSpPr>
            <a:spLocks noGrp="1"/>
          </p:cNvSpPr>
          <p:nvPr>
            <p:ph type="dt" sz="half" idx="10"/>
          </p:nvPr>
        </p:nvSpPr>
        <p:spPr/>
        <p:txBody>
          <a:bodyPr/>
          <a:lstStyle/>
          <a:p>
            <a:r>
              <a:rPr lang="en-US" smtClean="0"/>
              <a:t>11/22/2014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ko-KR"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smtClean="0"/>
              <a:t>Click to edit Master text styles</a:t>
            </a:r>
          </a:p>
        </p:txBody>
      </p:sp>
      <p:sp>
        <p:nvSpPr>
          <p:cNvPr id="5" name="Date Placeholder 4"/>
          <p:cNvSpPr>
            <a:spLocks noGrp="1"/>
          </p:cNvSpPr>
          <p:nvPr>
            <p:ph type="dt" sz="half" idx="10"/>
          </p:nvPr>
        </p:nvSpPr>
        <p:spPr/>
        <p:txBody>
          <a:bodyPr/>
          <a:lstStyle/>
          <a:p>
            <a:r>
              <a:rPr lang="en-US" smtClean="0"/>
              <a:t>11/22/2014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shade val="100000"/>
                <a:satMod val="300000"/>
              </a:schemeClr>
            </a:gs>
            <a:gs pos="60000">
              <a:schemeClr val="bg1">
                <a:tint val="100000"/>
                <a:satMod val="300000"/>
              </a:schemeClr>
            </a:gs>
            <a:gs pos="82000">
              <a:schemeClr val="bg2">
                <a:tint val="100000"/>
                <a:shade val="100000"/>
                <a:satMod val="100000"/>
              </a:schemeClr>
            </a:gs>
            <a:gs pos="100000">
              <a:schemeClr val="bg2">
                <a:shade val="100000"/>
                <a:hueMod val="93000"/>
                <a:satMod val="50000"/>
                <a:lumMod val="200000"/>
              </a:schemeClr>
            </a:gs>
          </a:gsLst>
          <a:lin ang="5400000" scaled="0"/>
          <a:tileRect/>
        </a:gradFill>
        <a:effectLst/>
      </p:bgPr>
    </p:bg>
    <p:spTree>
      <p:nvGrpSpPr>
        <p:cNvPr id="1" name=""/>
        <p:cNvGrpSpPr/>
        <p:nvPr/>
      </p:nvGrpSpPr>
      <p:grpSpPr>
        <a:xfrm>
          <a:off x="0" y="0"/>
          <a:ext cx="0" cy="0"/>
          <a:chOff x="0" y="0"/>
          <a:chExt cx="0" cy="0"/>
        </a:xfrm>
      </p:grpSpPr>
      <p:pic>
        <p:nvPicPr>
          <p:cNvPr id="8" name="Picture 7" descr="VisualComputingLab_Final_CI_White.png"/>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7021556" y="6463541"/>
            <a:ext cx="1970043" cy="302123"/>
          </a:xfrm>
          <a:prstGeom prst="rect">
            <a:avLst/>
          </a:prstGeom>
        </p:spPr>
      </p:pic>
      <p:sp>
        <p:nvSpPr>
          <p:cNvPr id="7" name="Rectangle 6"/>
          <p:cNvSpPr/>
          <p:nvPr/>
        </p:nvSpPr>
        <p:spPr>
          <a:xfrm>
            <a:off x="0" y="1"/>
            <a:ext cx="9144000" cy="910166"/>
          </a:xfrm>
          <a:prstGeom prst="rect">
            <a:avLst/>
          </a:prstGeom>
          <a:solidFill>
            <a:srgbClr val="0A0837"/>
          </a:solidFill>
          <a:ln>
            <a:solidFill>
              <a:srgbClr val="0A083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ea typeface="Helvetica"/>
              <a:cs typeface="Helvetica"/>
            </a:endParaRPr>
          </a:p>
        </p:txBody>
      </p:sp>
      <p:sp>
        <p:nvSpPr>
          <p:cNvPr id="2" name="Title Placeholder 1"/>
          <p:cNvSpPr>
            <a:spLocks noGrp="1"/>
          </p:cNvSpPr>
          <p:nvPr>
            <p:ph type="title"/>
          </p:nvPr>
        </p:nvSpPr>
        <p:spPr>
          <a:xfrm>
            <a:off x="457200" y="12701"/>
            <a:ext cx="7902463" cy="897466"/>
          </a:xfrm>
          <a:prstGeom prst="rect">
            <a:avLst/>
          </a:prstGeom>
        </p:spPr>
        <p:txBody>
          <a:bodyPr vert="horz" lIns="91440" tIns="45720" rIns="91440" bIns="45720" rtlCol="0" anchor="ctr">
            <a:noAutofit/>
          </a:bodyPr>
          <a:lstStyle/>
          <a:p>
            <a:r>
              <a:rPr lang="en-US" altLang="ko-KR" smtClean="0"/>
              <a:t>Click to edit Master title style</a:t>
            </a:r>
            <a:endParaRPr lang="en-US" dirty="0"/>
          </a:p>
        </p:txBody>
      </p:sp>
      <p:sp>
        <p:nvSpPr>
          <p:cNvPr id="3" name="Text Placeholder 2"/>
          <p:cNvSpPr>
            <a:spLocks noGrp="1"/>
          </p:cNvSpPr>
          <p:nvPr>
            <p:ph type="body" idx="1"/>
          </p:nvPr>
        </p:nvSpPr>
        <p:spPr>
          <a:xfrm>
            <a:off x="457200" y="1005418"/>
            <a:ext cx="8229600" cy="5350932"/>
          </a:xfrm>
          <a:prstGeom prst="rect">
            <a:avLst/>
          </a:prstGeom>
        </p:spPr>
        <p:txBody>
          <a:bodyPr vert="horz" lIns="91440" tIns="45720" rIns="91440" bIns="45720" rtlCol="0" anchor="t">
            <a:normAutofit/>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Helvetica"/>
                <a:ea typeface="Helvetica"/>
                <a:cs typeface="Helvetica"/>
              </a:defRPr>
            </a:lvl1pPr>
          </a:lstStyle>
          <a:p>
            <a:r>
              <a:rPr lang="en-US" smtClean="0"/>
              <a:t>11/22/2014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Helvetica"/>
                <a:ea typeface="Helvetica"/>
                <a:cs typeface="Helvetica"/>
              </a:defRPr>
            </a:lvl1pPr>
          </a:lstStyle>
          <a:p>
            <a:endParaRPr lang="en-US" dirty="0"/>
          </a:p>
        </p:txBody>
      </p:sp>
      <p:sp>
        <p:nvSpPr>
          <p:cNvPr id="6" name="Slide Number Placeholder 5"/>
          <p:cNvSpPr>
            <a:spLocks noGrp="1"/>
          </p:cNvSpPr>
          <p:nvPr>
            <p:ph type="sldNum" sz="quarter" idx="4"/>
          </p:nvPr>
        </p:nvSpPr>
        <p:spPr>
          <a:xfrm>
            <a:off x="6182782" y="6361641"/>
            <a:ext cx="1949039" cy="365125"/>
          </a:xfrm>
          <a:prstGeom prst="rect">
            <a:avLst/>
          </a:prstGeom>
        </p:spPr>
        <p:txBody>
          <a:bodyPr vert="horz" lIns="91440" tIns="45720" rIns="91440" bIns="45720" rtlCol="0" anchor="ctr"/>
          <a:lstStyle>
            <a:lvl1pPr algn="r">
              <a:defRPr sz="1200">
                <a:solidFill>
                  <a:schemeClr val="tx1">
                    <a:tint val="75000"/>
                  </a:schemeClr>
                </a:solidFill>
                <a:latin typeface="Helvetica"/>
                <a:ea typeface="Helvetica"/>
                <a:cs typeface="Helvetica"/>
              </a:defRPr>
            </a:lvl1pPr>
          </a:lstStyle>
          <a:p>
            <a:fld id="{DF28FB93-0A08-4E7D-8E63-9EFA29F1E093}" type="slidenum">
              <a:rPr lang="en-US" smtClean="0"/>
              <a:pPr/>
              <a:t>‹#›</a:t>
            </a:fld>
            <a:endParaRPr lang="en-US" dirty="0"/>
          </a:p>
        </p:txBody>
      </p:sp>
      <p:pic>
        <p:nvPicPr>
          <p:cNvPr id="10" name="Picture 7"/>
          <p:cNvPicPr>
            <a:picLocks noChangeAspect="1"/>
          </p:cNvPicPr>
          <p:nvPr/>
        </p:nvPicPr>
        <p:blipFill>
          <a:blip r:embed="rId14" cstate="email">
            <a:alphaModFix amt="30000"/>
            <a:extLst>
              <a:ext uri="{28A0092B-C50C-407E-A947-70E740481C1C}">
                <a14:useLocalDpi xmlns:a14="http://schemas.microsoft.com/office/drawing/2010/main" val="0"/>
              </a:ext>
            </a:extLst>
          </a:blip>
          <a:stretch>
            <a:fillRect/>
          </a:stretch>
        </p:blipFill>
        <p:spPr bwMode="auto">
          <a:xfrm>
            <a:off x="7829347" y="335525"/>
            <a:ext cx="1124428" cy="3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hf hdr="0" ftr="0" dt="0"/>
  <p:txStyles>
    <p:titleStyle>
      <a:lvl1pPr algn="l" defTabSz="914400" rtl="0" eaLnBrk="1" latinLnBrk="1" hangingPunct="1">
        <a:spcBef>
          <a:spcPct val="0"/>
        </a:spcBef>
        <a:buNone/>
        <a:defRPr sz="4000" kern="1200">
          <a:solidFill>
            <a:schemeClr val="tx1"/>
          </a:solidFill>
          <a:latin typeface="Helvetica"/>
          <a:ea typeface="Helvetica"/>
          <a:cs typeface="Helvetica"/>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p:titleStyle>
    <p:bodyStyle>
      <a:lvl1pPr marL="342900" indent="-342900" algn="l" defTabSz="914400" rtl="0" eaLnBrk="1" latinLnBrk="1" hangingPunct="1">
        <a:lnSpc>
          <a:spcPct val="150000"/>
        </a:lnSpc>
        <a:spcBef>
          <a:spcPct val="20000"/>
        </a:spcBef>
        <a:buFont typeface="Arial" pitchFamily="34" charset="0"/>
        <a:buChar char="•"/>
        <a:defRPr sz="3200" kern="1200">
          <a:solidFill>
            <a:schemeClr val="tx1"/>
          </a:solidFill>
          <a:latin typeface="Helvetica"/>
          <a:ea typeface="Helvetica"/>
          <a:cs typeface="Helvetica"/>
        </a:defRPr>
      </a:lvl1pPr>
      <a:lvl2pPr marL="742950" indent="-285750" algn="l" defTabSz="914400" rtl="0" eaLnBrk="1" latinLnBrk="1" hangingPunct="1">
        <a:lnSpc>
          <a:spcPct val="150000"/>
        </a:lnSpc>
        <a:spcBef>
          <a:spcPct val="20000"/>
        </a:spcBef>
        <a:buFont typeface="Arial" pitchFamily="34" charset="0"/>
        <a:buChar char="–"/>
        <a:defRPr sz="2800" kern="1200">
          <a:solidFill>
            <a:schemeClr val="tx1"/>
          </a:solidFill>
          <a:latin typeface="Helvetica"/>
          <a:ea typeface="Helvetica"/>
          <a:cs typeface="Helvetica"/>
        </a:defRPr>
      </a:lvl2pPr>
      <a:lvl3pPr marL="1143000" indent="-228600" algn="l" defTabSz="914400" rtl="0" eaLnBrk="1" latinLnBrk="1" hangingPunct="1">
        <a:lnSpc>
          <a:spcPct val="150000"/>
        </a:lnSpc>
        <a:spcBef>
          <a:spcPct val="20000"/>
        </a:spcBef>
        <a:buFont typeface="Arial" pitchFamily="34" charset="0"/>
        <a:buChar char="•"/>
        <a:defRPr sz="2400" kern="1200">
          <a:solidFill>
            <a:schemeClr val="tx1"/>
          </a:solidFill>
          <a:latin typeface="Helvetica"/>
          <a:ea typeface="Helvetica"/>
          <a:cs typeface="Helvetica"/>
        </a:defRPr>
      </a:lvl3pPr>
      <a:lvl4pPr marL="1600200" indent="-228600" algn="l" defTabSz="914400" rtl="0" eaLnBrk="1" latinLnBrk="1" hangingPunct="1">
        <a:lnSpc>
          <a:spcPct val="150000"/>
        </a:lnSpc>
        <a:spcBef>
          <a:spcPct val="20000"/>
        </a:spcBef>
        <a:buFont typeface="Arial" pitchFamily="34" charset="0"/>
        <a:buChar char="–"/>
        <a:defRPr sz="2000" kern="1200">
          <a:solidFill>
            <a:schemeClr val="tx1"/>
          </a:solidFill>
          <a:latin typeface="Helvetica"/>
          <a:ea typeface="Helvetica"/>
          <a:cs typeface="Helvetica"/>
        </a:defRPr>
      </a:lvl4pPr>
      <a:lvl5pPr marL="2057400" indent="-228600" algn="l" defTabSz="914400" rtl="0" eaLnBrk="1" latinLnBrk="1" hangingPunct="1">
        <a:lnSpc>
          <a:spcPct val="150000"/>
        </a:lnSpc>
        <a:spcBef>
          <a:spcPct val="20000"/>
        </a:spcBef>
        <a:buFont typeface="Arial" pitchFamily="34" charset="0"/>
        <a:buChar char="»"/>
        <a:defRPr sz="2000" kern="1200">
          <a:solidFill>
            <a:schemeClr val="tx1"/>
          </a:solidFill>
          <a:latin typeface="Helvetica"/>
          <a:ea typeface="Helvetica"/>
          <a:cs typeface="Helvetica"/>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oleObject" Target="../embeddings/oleObject15.bin"/><Relationship Id="rId12" Type="http://schemas.openxmlformats.org/officeDocument/2006/relationships/image" Target="../media/image32.wmf"/><Relationship Id="rId13" Type="http://schemas.openxmlformats.org/officeDocument/2006/relationships/oleObject" Target="../embeddings/oleObject16.bin"/><Relationship Id="rId14" Type="http://schemas.openxmlformats.org/officeDocument/2006/relationships/image" Target="../media/image33.wmf"/><Relationship Id="rId15" Type="http://schemas.openxmlformats.org/officeDocument/2006/relationships/oleObject" Target="../embeddings/oleObject17.bin"/><Relationship Id="rId16" Type="http://schemas.openxmlformats.org/officeDocument/2006/relationships/image" Target="../media/image34.wmf"/><Relationship Id="rId1" Type="http://schemas.openxmlformats.org/officeDocument/2006/relationships/vmlDrawing" Target="../drawings/vmlDrawing3.vml"/><Relationship Id="rId2" Type="http://schemas.openxmlformats.org/officeDocument/2006/relationships/tags" Target="../tags/tag7.xml"/><Relationship Id="rId3" Type="http://schemas.openxmlformats.org/officeDocument/2006/relationships/slideLayout" Target="../slideLayouts/slideLayout2.xml"/><Relationship Id="rId4" Type="http://schemas.openxmlformats.org/officeDocument/2006/relationships/notesSlide" Target="../notesSlides/notesSlide10.xml"/><Relationship Id="rId5" Type="http://schemas.openxmlformats.org/officeDocument/2006/relationships/oleObject" Target="../embeddings/oleObject12.bin"/><Relationship Id="rId6" Type="http://schemas.openxmlformats.org/officeDocument/2006/relationships/image" Target="../media/image29.wmf"/><Relationship Id="rId7" Type="http://schemas.openxmlformats.org/officeDocument/2006/relationships/oleObject" Target="../embeddings/oleObject13.bin"/><Relationship Id="rId8" Type="http://schemas.openxmlformats.org/officeDocument/2006/relationships/image" Target="../media/image30.wmf"/><Relationship Id="rId9" Type="http://schemas.openxmlformats.org/officeDocument/2006/relationships/oleObject" Target="../embeddings/oleObject14.bin"/><Relationship Id="rId10" Type="http://schemas.openxmlformats.org/officeDocument/2006/relationships/image" Target="../media/image31.wmf"/></Relationships>
</file>

<file path=ppt/slides/_rels/slide11.xml.rels><?xml version="1.0" encoding="UTF-8" standalone="yes"?>
<Relationships xmlns="http://schemas.openxmlformats.org/package/2006/relationships"><Relationship Id="rId9" Type="http://schemas.openxmlformats.org/officeDocument/2006/relationships/oleObject" Target="../embeddings/oleObject20.bin"/><Relationship Id="rId20" Type="http://schemas.openxmlformats.org/officeDocument/2006/relationships/image" Target="../media/image34.wmf"/><Relationship Id="rId21" Type="http://schemas.openxmlformats.org/officeDocument/2006/relationships/oleObject" Target="../embeddings/oleObject26.bin"/><Relationship Id="rId22" Type="http://schemas.openxmlformats.org/officeDocument/2006/relationships/image" Target="../media/image38.wmf"/><Relationship Id="rId10" Type="http://schemas.openxmlformats.org/officeDocument/2006/relationships/image" Target="../media/image29.wmf"/><Relationship Id="rId11" Type="http://schemas.openxmlformats.org/officeDocument/2006/relationships/oleObject" Target="../embeddings/oleObject21.bin"/><Relationship Id="rId12" Type="http://schemas.openxmlformats.org/officeDocument/2006/relationships/image" Target="../media/image30.wmf"/><Relationship Id="rId13" Type="http://schemas.openxmlformats.org/officeDocument/2006/relationships/oleObject" Target="../embeddings/oleObject22.bin"/><Relationship Id="rId14" Type="http://schemas.openxmlformats.org/officeDocument/2006/relationships/image" Target="../media/image31.wmf"/><Relationship Id="rId15" Type="http://schemas.openxmlformats.org/officeDocument/2006/relationships/oleObject" Target="../embeddings/oleObject23.bin"/><Relationship Id="rId16" Type="http://schemas.openxmlformats.org/officeDocument/2006/relationships/image" Target="../media/image32.wmf"/><Relationship Id="rId17" Type="http://schemas.openxmlformats.org/officeDocument/2006/relationships/oleObject" Target="../embeddings/oleObject24.bin"/><Relationship Id="rId18" Type="http://schemas.openxmlformats.org/officeDocument/2006/relationships/image" Target="../media/image37.wmf"/><Relationship Id="rId19" Type="http://schemas.openxmlformats.org/officeDocument/2006/relationships/oleObject" Target="../embeddings/oleObject25.bin"/><Relationship Id="rId1" Type="http://schemas.openxmlformats.org/officeDocument/2006/relationships/vmlDrawing" Target="../drawings/vmlDrawing4.vml"/><Relationship Id="rId2" Type="http://schemas.openxmlformats.org/officeDocument/2006/relationships/tags" Target="../tags/tag8.xml"/><Relationship Id="rId3" Type="http://schemas.openxmlformats.org/officeDocument/2006/relationships/slideLayout" Target="../slideLayouts/slideLayout2.xml"/><Relationship Id="rId4" Type="http://schemas.openxmlformats.org/officeDocument/2006/relationships/notesSlide" Target="../notesSlides/notesSlide11.xml"/><Relationship Id="rId5" Type="http://schemas.openxmlformats.org/officeDocument/2006/relationships/oleObject" Target="../embeddings/oleObject18.bin"/><Relationship Id="rId6" Type="http://schemas.openxmlformats.org/officeDocument/2006/relationships/image" Target="../media/image35.wmf"/><Relationship Id="rId7" Type="http://schemas.openxmlformats.org/officeDocument/2006/relationships/oleObject" Target="../embeddings/oleObject19.bin"/><Relationship Id="rId8" Type="http://schemas.openxmlformats.org/officeDocument/2006/relationships/image" Target="../media/image36.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40.png"/><Relationship Id="rId5" Type="http://schemas.openxmlformats.org/officeDocument/2006/relationships/image" Target="../media/image42.png"/><Relationship Id="rId6" Type="http://schemas.openxmlformats.org/officeDocument/2006/relationships/chart" Target="../charts/chart1.xml"/><Relationship Id="rId1" Type="http://schemas.openxmlformats.org/officeDocument/2006/relationships/tags" Target="../tags/tag10.x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41.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chart" Target="../charts/chart2.xml"/><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50.png"/><Relationship Id="rId5" Type="http://schemas.openxmlformats.org/officeDocument/2006/relationships/chart" Target="../charts/chart3.xml"/><Relationship Id="rId1" Type="http://schemas.openxmlformats.org/officeDocument/2006/relationships/tags" Target="../tags/tag12.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xml"/><Relationship Id="rId5" Type="http://schemas.openxmlformats.org/officeDocument/2006/relationships/oleObject" Target="../embeddings/oleObject1.bin"/><Relationship Id="rId6" Type="http://schemas.openxmlformats.org/officeDocument/2006/relationships/image" Target="../media/image3.wmf"/><Relationship Id="rId1" Type="http://schemas.openxmlformats.org/officeDocument/2006/relationships/vmlDrawing" Target="../drawings/vmlDrawing1.vml"/><Relationship Id="rId2"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9" Type="http://schemas.openxmlformats.org/officeDocument/2006/relationships/oleObject" Target="../embeddings/oleObject4.bin"/><Relationship Id="rId20" Type="http://schemas.openxmlformats.org/officeDocument/2006/relationships/image" Target="../media/image12.wmf"/><Relationship Id="rId21" Type="http://schemas.openxmlformats.org/officeDocument/2006/relationships/oleObject" Target="../embeddings/oleObject11.bin"/><Relationship Id="rId10" Type="http://schemas.openxmlformats.org/officeDocument/2006/relationships/image" Target="../media/image8.wmf"/><Relationship Id="rId11" Type="http://schemas.openxmlformats.org/officeDocument/2006/relationships/oleObject" Target="../embeddings/oleObject5.bin"/><Relationship Id="rId12" Type="http://schemas.openxmlformats.org/officeDocument/2006/relationships/image" Target="../media/image9.wmf"/><Relationship Id="rId13" Type="http://schemas.openxmlformats.org/officeDocument/2006/relationships/oleObject" Target="../embeddings/oleObject6.bin"/><Relationship Id="rId14" Type="http://schemas.openxmlformats.org/officeDocument/2006/relationships/image" Target="../media/image10.wmf"/><Relationship Id="rId15" Type="http://schemas.openxmlformats.org/officeDocument/2006/relationships/oleObject" Target="../embeddings/oleObject7.bin"/><Relationship Id="rId16" Type="http://schemas.openxmlformats.org/officeDocument/2006/relationships/oleObject" Target="../embeddings/oleObject8.bin"/><Relationship Id="rId17" Type="http://schemas.openxmlformats.org/officeDocument/2006/relationships/image" Target="../media/image11.wmf"/><Relationship Id="rId18" Type="http://schemas.openxmlformats.org/officeDocument/2006/relationships/oleObject" Target="../embeddings/oleObject9.bin"/><Relationship Id="rId19" Type="http://schemas.openxmlformats.org/officeDocument/2006/relationships/oleObject" Target="../embeddings/oleObject10.bin"/><Relationship Id="rId1" Type="http://schemas.openxmlformats.org/officeDocument/2006/relationships/vmlDrawing" Target="../drawings/vmlDrawing2.vml"/><Relationship Id="rId2" Type="http://schemas.openxmlformats.org/officeDocument/2006/relationships/tags" Target="../tags/tag2.xml"/><Relationship Id="rId3" Type="http://schemas.openxmlformats.org/officeDocument/2006/relationships/slideLayout" Target="../slideLayouts/slideLayout2.xml"/><Relationship Id="rId4" Type="http://schemas.openxmlformats.org/officeDocument/2006/relationships/notesSlide" Target="../notesSlides/notesSlide5.xml"/><Relationship Id="rId5" Type="http://schemas.openxmlformats.org/officeDocument/2006/relationships/oleObject" Target="../embeddings/oleObject2.bin"/><Relationship Id="rId6" Type="http://schemas.openxmlformats.org/officeDocument/2006/relationships/image" Target="../media/image6.wmf"/><Relationship Id="rId7" Type="http://schemas.openxmlformats.org/officeDocument/2006/relationships/oleObject" Target="../embeddings/oleObject3.bin"/><Relationship Id="rId8"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19.pn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1" Type="http://schemas.openxmlformats.org/officeDocument/2006/relationships/image" Target="../media/image27.png"/><Relationship Id="rId12" Type="http://schemas.openxmlformats.org/officeDocument/2006/relationships/image" Target="../media/image28.png"/><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notesSlide" Target="../notesSlides/notesSlide9.xml"/><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2130425"/>
            <a:ext cx="9144000" cy="1470025"/>
          </a:xfrm>
        </p:spPr>
        <p:txBody>
          <a:bodyPr/>
          <a:lstStyle/>
          <a:p>
            <a:r>
              <a:rPr lang="en-US" sz="3800" dirty="0"/>
              <a:t>Stereo Fusion using </a:t>
            </a:r>
            <a:r>
              <a:rPr lang="en-US" sz="3800" dirty="0" smtClean="0"/>
              <a:t>a </a:t>
            </a:r>
            <a:r>
              <a:rPr lang="en-US" sz="3800" dirty="0"/>
              <a:t>Refractive </a:t>
            </a:r>
            <a:r>
              <a:rPr lang="en-US" sz="3800" dirty="0" smtClean="0"/>
              <a:t/>
            </a:r>
            <a:br>
              <a:rPr lang="en-US" sz="3800" dirty="0" smtClean="0"/>
            </a:br>
            <a:r>
              <a:rPr lang="en-US" sz="3800" dirty="0" smtClean="0"/>
              <a:t>Medium on </a:t>
            </a:r>
            <a:r>
              <a:rPr lang="en-US" sz="3800" dirty="0"/>
              <a:t>a Binocular Base</a:t>
            </a:r>
          </a:p>
        </p:txBody>
      </p:sp>
      <p:sp>
        <p:nvSpPr>
          <p:cNvPr id="8" name="Subtitle 7"/>
          <p:cNvSpPr>
            <a:spLocks noGrp="1"/>
          </p:cNvSpPr>
          <p:nvPr>
            <p:ph type="subTitle" idx="1"/>
          </p:nvPr>
        </p:nvSpPr>
        <p:spPr>
          <a:xfrm>
            <a:off x="1371600" y="4631503"/>
            <a:ext cx="6400800" cy="1752600"/>
          </a:xfrm>
        </p:spPr>
        <p:txBody>
          <a:bodyPr>
            <a:normAutofit/>
          </a:bodyPr>
          <a:lstStyle/>
          <a:p>
            <a:r>
              <a:rPr lang="en-US" dirty="0" err="1" smtClean="0"/>
              <a:t>Seung</a:t>
            </a:r>
            <a:r>
              <a:rPr lang="en-US" dirty="0" smtClean="0"/>
              <a:t>-Hwan </a:t>
            </a:r>
            <a:r>
              <a:rPr lang="en-US" dirty="0" err="1" smtClean="0"/>
              <a:t>Baek</a:t>
            </a:r>
            <a:r>
              <a:rPr lang="en-US" dirty="0" smtClean="0"/>
              <a:t>   Min H. Kim</a:t>
            </a:r>
          </a:p>
          <a:p>
            <a:r>
              <a:rPr lang="en-US" dirty="0" smtClean="0"/>
              <a:t>KAIST</a:t>
            </a:r>
          </a:p>
          <a:p>
            <a:endParaRPr lang="en-US" dirty="0"/>
          </a:p>
        </p:txBody>
      </p:sp>
      <p:sp>
        <p:nvSpPr>
          <p:cNvPr id="4" name="Subtitle 2"/>
          <p:cNvSpPr txBox="1">
            <a:spLocks/>
          </p:cNvSpPr>
          <p:nvPr/>
        </p:nvSpPr>
        <p:spPr bwMode="auto">
          <a:xfrm>
            <a:off x="1371600" y="4672686"/>
            <a:ext cx="6400800" cy="835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ctr" rtl="0" eaLnBrk="1" fontAlgn="base" hangingPunct="1">
              <a:lnSpc>
                <a:spcPct val="130000"/>
              </a:lnSpc>
              <a:spcBef>
                <a:spcPct val="20000"/>
              </a:spcBef>
              <a:spcAft>
                <a:spcPct val="0"/>
              </a:spcAft>
              <a:buFont typeface="Arial" charset="0"/>
              <a:buNone/>
              <a:defRPr sz="3200" kern="1200">
                <a:solidFill>
                  <a:schemeClr val="tx1">
                    <a:tint val="75000"/>
                  </a:schemeClr>
                </a:solidFill>
                <a:latin typeface="+mn-lt"/>
                <a:ea typeface="ＭＳ Ｐゴシック" charset="0"/>
                <a:cs typeface="ＭＳ Ｐゴシック" charset="0"/>
              </a:defRPr>
            </a:lvl1pPr>
            <a:lvl2pPr marL="457200" indent="0" algn="ctr" rtl="0" eaLnBrk="1" fontAlgn="base" hangingPunct="1">
              <a:lnSpc>
                <a:spcPct val="130000"/>
              </a:lnSpc>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rtl="0" eaLnBrk="1" fontAlgn="base" hangingPunct="1">
              <a:lnSpc>
                <a:spcPct val="130000"/>
              </a:lnSpc>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rtl="0" eaLnBrk="1" fontAlgn="base" hangingPunct="1">
              <a:lnSpc>
                <a:spcPct val="130000"/>
              </a:lnSpc>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rtl="0" eaLnBrk="1" fontAlgn="base" hangingPunct="1">
              <a:lnSpc>
                <a:spcPct val="130000"/>
              </a:lnSpc>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20000"/>
              </a:lnSpc>
            </a:pPr>
            <a:endParaRPr lang="en-US" dirty="0" smtClean="0">
              <a:solidFill>
                <a:schemeClr val="tx1">
                  <a:lumMod val="95000"/>
                </a:schemeClr>
              </a:solidFill>
              <a:latin typeface="Helvetica"/>
              <a:ea typeface="Arial"/>
              <a:cs typeface="Arial"/>
            </a:endParaRPr>
          </a:p>
        </p:txBody>
      </p:sp>
    </p:spTree>
    <p:extLst>
      <p:ext uri="{BB962C8B-B14F-4D97-AF65-F5344CB8AC3E}">
        <p14:creationId xmlns:p14="http://schemas.microsoft.com/office/powerpoint/2010/main" val="3386763798"/>
      </p:ext>
    </p:extLst>
  </p:cSld>
  <p:clrMapOvr>
    <a:masterClrMapping/>
  </p:clrMapOvr>
  <mc:AlternateContent xmlns:mc="http://schemas.openxmlformats.org/markup-compatibility/2006" xmlns:p14="http://schemas.microsoft.com/office/powerpoint/2010/main">
    <mc:Choice Requires="p14">
      <p:transition spd="slow" p14:dur="2000" advTm="15614"/>
    </mc:Choice>
    <mc:Fallback xmlns="">
      <p:transition xmlns:p14="http://schemas.microsoft.com/office/powerpoint/2010/main" spd="slow" advTm="15614"/>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Refractive </a:t>
            </a:r>
            <a:r>
              <a:rPr lang="en-US" altLang="ko-KR" dirty="0"/>
              <a:t>S</a:t>
            </a:r>
            <a:r>
              <a:rPr lang="en-US" altLang="ko-KR" dirty="0" smtClean="0"/>
              <a:t>tereo</a:t>
            </a:r>
            <a:endParaRPr lang="ko-KR" altLang="en-US" dirty="0"/>
          </a:p>
        </p:txBody>
      </p:sp>
      <p:sp>
        <p:nvSpPr>
          <p:cNvPr id="9" name="Rectangle 8"/>
          <p:cNvSpPr/>
          <p:nvPr/>
        </p:nvSpPr>
        <p:spPr>
          <a:xfrm>
            <a:off x="2578192" y="1839456"/>
            <a:ext cx="3298382" cy="19767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30" name="Object 29"/>
          <p:cNvGraphicFramePr>
            <a:graphicFrameLocks noChangeAspect="1"/>
          </p:cNvGraphicFramePr>
          <p:nvPr>
            <p:extLst>
              <p:ext uri="{D42A27DB-BD31-4B8C-83A1-F6EECF244321}">
                <p14:modId xmlns:p14="http://schemas.microsoft.com/office/powerpoint/2010/main" val="3143758766"/>
              </p:ext>
            </p:extLst>
          </p:nvPr>
        </p:nvGraphicFramePr>
        <p:xfrm>
          <a:off x="3826955" y="2056446"/>
          <a:ext cx="501801" cy="564525"/>
        </p:xfrm>
        <a:graphic>
          <a:graphicData uri="http://schemas.openxmlformats.org/presentationml/2006/ole">
            <mc:AlternateContent xmlns:mc="http://schemas.openxmlformats.org/markup-compatibility/2006">
              <mc:Choice xmlns:v="urn:schemas-microsoft-com:vml" Requires="v">
                <p:oleObj spid="_x0000_s90747" name="Equation" r:id="rId5" imgW="203040" imgH="228600" progId="Equation.3">
                  <p:embed/>
                </p:oleObj>
              </mc:Choice>
              <mc:Fallback>
                <p:oleObj name="Equation" r:id="rId5" imgW="203040" imgH="228600" progId="Equation.3">
                  <p:embed/>
                  <p:pic>
                    <p:nvPicPr>
                      <p:cNvPr id="0" name=""/>
                      <p:cNvPicPr/>
                      <p:nvPr/>
                    </p:nvPicPr>
                    <p:blipFill>
                      <a:blip r:embed="rId6"/>
                      <a:stretch>
                        <a:fillRect/>
                      </a:stretch>
                    </p:blipFill>
                    <p:spPr>
                      <a:xfrm>
                        <a:off x="3826955" y="2056446"/>
                        <a:ext cx="501801" cy="564525"/>
                      </a:xfrm>
                      <a:prstGeom prst="rect">
                        <a:avLst/>
                      </a:prstGeom>
                    </p:spPr>
                  </p:pic>
                </p:oleObj>
              </mc:Fallback>
            </mc:AlternateContent>
          </a:graphicData>
        </a:graphic>
      </p:graphicFrame>
      <p:grpSp>
        <p:nvGrpSpPr>
          <p:cNvPr id="56" name="Group 55"/>
          <p:cNvGrpSpPr/>
          <p:nvPr/>
        </p:nvGrpSpPr>
        <p:grpSpPr>
          <a:xfrm>
            <a:off x="3529496" y="1902414"/>
            <a:ext cx="3681484" cy="1072890"/>
            <a:chOff x="3529496" y="1902414"/>
            <a:chExt cx="3681484" cy="1072890"/>
          </a:xfrm>
        </p:grpSpPr>
        <p:cxnSp>
          <p:nvCxnSpPr>
            <p:cNvPr id="14" name="Straight Connector 13"/>
            <p:cNvCxnSpPr/>
            <p:nvPr/>
          </p:nvCxnSpPr>
          <p:spPr>
            <a:xfrm flipH="1">
              <a:off x="3691275" y="2032393"/>
              <a:ext cx="3066144" cy="86453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6687534" y="1902414"/>
              <a:ext cx="250258" cy="2502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33" name="Object 32"/>
            <p:cNvGraphicFramePr>
              <a:graphicFrameLocks noChangeAspect="1"/>
            </p:cNvGraphicFramePr>
            <p:nvPr>
              <p:extLst>
                <p:ext uri="{D42A27DB-BD31-4B8C-83A1-F6EECF244321}">
                  <p14:modId xmlns:p14="http://schemas.microsoft.com/office/powerpoint/2010/main" val="909323712"/>
                </p:ext>
              </p:extLst>
            </p:nvPr>
          </p:nvGraphicFramePr>
          <p:xfrm>
            <a:off x="6742939" y="2027543"/>
            <a:ext cx="468041" cy="702062"/>
          </p:xfrm>
          <a:graphic>
            <a:graphicData uri="http://schemas.openxmlformats.org/presentationml/2006/ole">
              <mc:AlternateContent xmlns:mc="http://schemas.openxmlformats.org/markup-compatibility/2006">
                <mc:Choice xmlns:v="urn:schemas-microsoft-com:vml" Requires="v">
                  <p:oleObj spid="_x0000_s90748" name="Equation" r:id="rId7" imgW="152280" imgH="228600" progId="Equation.DSMT4">
                    <p:embed/>
                  </p:oleObj>
                </mc:Choice>
                <mc:Fallback>
                  <p:oleObj name="Equation" r:id="rId7" imgW="152280" imgH="228600" progId="Equation.DSMT4">
                    <p:embed/>
                    <p:pic>
                      <p:nvPicPr>
                        <p:cNvPr id="0" name=""/>
                        <p:cNvPicPr/>
                        <p:nvPr/>
                      </p:nvPicPr>
                      <p:blipFill>
                        <a:blip r:embed="rId8"/>
                        <a:stretch>
                          <a:fillRect/>
                        </a:stretch>
                      </p:blipFill>
                      <p:spPr>
                        <a:xfrm>
                          <a:off x="6742939" y="2027543"/>
                          <a:ext cx="468041" cy="702062"/>
                        </a:xfrm>
                        <a:prstGeom prst="rect">
                          <a:avLst/>
                        </a:prstGeom>
                      </p:spPr>
                    </p:pic>
                  </p:oleObj>
                </mc:Fallback>
              </mc:AlternateContent>
            </a:graphicData>
          </a:graphic>
        </p:graphicFrame>
        <p:sp>
          <p:nvSpPr>
            <p:cNvPr id="18" name="Oval 17"/>
            <p:cNvSpPr/>
            <p:nvPr/>
          </p:nvSpPr>
          <p:spPr>
            <a:xfrm>
              <a:off x="3529496" y="2725046"/>
              <a:ext cx="250258" cy="25025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grpSp>
      <p:grpSp>
        <p:nvGrpSpPr>
          <p:cNvPr id="55" name="Group 54"/>
          <p:cNvGrpSpPr/>
          <p:nvPr/>
        </p:nvGrpSpPr>
        <p:grpSpPr>
          <a:xfrm>
            <a:off x="3683940" y="1140661"/>
            <a:ext cx="3151339" cy="2068911"/>
            <a:chOff x="3683940" y="1140661"/>
            <a:chExt cx="3151339" cy="2068911"/>
          </a:xfrm>
        </p:grpSpPr>
        <p:sp>
          <p:nvSpPr>
            <p:cNvPr id="4" name="Oval 3"/>
            <p:cNvSpPr/>
            <p:nvPr/>
          </p:nvSpPr>
          <p:spPr>
            <a:xfrm>
              <a:off x="6116979" y="1343493"/>
              <a:ext cx="250258" cy="2502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5" name="Straight Connector 4"/>
            <p:cNvCxnSpPr/>
            <p:nvPr/>
          </p:nvCxnSpPr>
          <p:spPr>
            <a:xfrm flipH="1">
              <a:off x="3855300" y="1508232"/>
              <a:ext cx="2328493" cy="1523085"/>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32" name="Object 31"/>
            <p:cNvGraphicFramePr>
              <a:graphicFrameLocks noChangeAspect="1"/>
            </p:cNvGraphicFramePr>
            <p:nvPr>
              <p:extLst>
                <p:ext uri="{D42A27DB-BD31-4B8C-83A1-F6EECF244321}">
                  <p14:modId xmlns:p14="http://schemas.microsoft.com/office/powerpoint/2010/main" val="2973093437"/>
                </p:ext>
              </p:extLst>
            </p:nvPr>
          </p:nvGraphicFramePr>
          <p:xfrm>
            <a:off x="6367238" y="1140661"/>
            <a:ext cx="468041" cy="702062"/>
          </p:xfrm>
          <a:graphic>
            <a:graphicData uri="http://schemas.openxmlformats.org/presentationml/2006/ole">
              <mc:AlternateContent xmlns:mc="http://schemas.openxmlformats.org/markup-compatibility/2006">
                <mc:Choice xmlns:v="urn:schemas-microsoft-com:vml" Requires="v">
                  <p:oleObj spid="_x0000_s90749" name="Equation" r:id="rId9" imgW="152280" imgH="228600" progId="Equation.DSMT4">
                    <p:embed/>
                  </p:oleObj>
                </mc:Choice>
                <mc:Fallback>
                  <p:oleObj name="Equation" r:id="rId9" imgW="152280" imgH="228600" progId="Equation.DSMT4">
                    <p:embed/>
                    <p:pic>
                      <p:nvPicPr>
                        <p:cNvPr id="0" name=""/>
                        <p:cNvPicPr/>
                        <p:nvPr/>
                      </p:nvPicPr>
                      <p:blipFill>
                        <a:blip r:embed="rId10"/>
                        <a:stretch>
                          <a:fillRect/>
                        </a:stretch>
                      </p:blipFill>
                      <p:spPr>
                        <a:xfrm>
                          <a:off x="6367238" y="1140661"/>
                          <a:ext cx="468041" cy="702062"/>
                        </a:xfrm>
                        <a:prstGeom prst="rect">
                          <a:avLst/>
                        </a:prstGeom>
                      </p:spPr>
                    </p:pic>
                  </p:oleObj>
                </mc:Fallback>
              </mc:AlternateContent>
            </a:graphicData>
          </a:graphic>
        </p:graphicFrame>
        <p:sp>
          <p:nvSpPr>
            <p:cNvPr id="13" name="Oval 12"/>
            <p:cNvSpPr/>
            <p:nvPr/>
          </p:nvSpPr>
          <p:spPr>
            <a:xfrm>
              <a:off x="3683940" y="2959314"/>
              <a:ext cx="250258" cy="25025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grpSp>
      <p:graphicFrame>
        <p:nvGraphicFramePr>
          <p:cNvPr id="31" name="Object 30"/>
          <p:cNvGraphicFramePr>
            <a:graphicFrameLocks noChangeAspect="1"/>
          </p:cNvGraphicFramePr>
          <p:nvPr>
            <p:extLst>
              <p:ext uri="{D42A27DB-BD31-4B8C-83A1-F6EECF244321}">
                <p14:modId xmlns:p14="http://schemas.microsoft.com/office/powerpoint/2010/main" val="2104041449"/>
              </p:ext>
            </p:extLst>
          </p:nvPr>
        </p:nvGraphicFramePr>
        <p:xfrm>
          <a:off x="5199757" y="799668"/>
          <a:ext cx="429037" cy="702061"/>
        </p:xfrm>
        <a:graphic>
          <a:graphicData uri="http://schemas.openxmlformats.org/presentationml/2006/ole">
            <mc:AlternateContent xmlns:mc="http://schemas.openxmlformats.org/markup-compatibility/2006">
              <mc:Choice xmlns:v="urn:schemas-microsoft-com:vml" Requires="v">
                <p:oleObj spid="_x0000_s90750" name="Equation" r:id="rId11" imgW="139680" imgH="228600" progId="Equation.3">
                  <p:embed/>
                </p:oleObj>
              </mc:Choice>
              <mc:Fallback>
                <p:oleObj name="Equation" r:id="rId11" imgW="139680" imgH="228600" progId="Equation.3">
                  <p:embed/>
                  <p:pic>
                    <p:nvPicPr>
                      <p:cNvPr id="0" name=""/>
                      <p:cNvPicPr/>
                      <p:nvPr/>
                    </p:nvPicPr>
                    <p:blipFill>
                      <a:blip r:embed="rId12"/>
                      <a:stretch>
                        <a:fillRect/>
                      </a:stretch>
                    </p:blipFill>
                    <p:spPr>
                      <a:xfrm>
                        <a:off x="5199757" y="799668"/>
                        <a:ext cx="429037" cy="702061"/>
                      </a:xfrm>
                      <a:prstGeom prst="rect">
                        <a:avLst/>
                      </a:prstGeom>
                    </p:spPr>
                  </p:pic>
                </p:oleObj>
              </mc:Fallback>
            </mc:AlternateContent>
          </a:graphicData>
        </a:graphic>
      </p:graphicFrame>
      <p:cxnSp>
        <p:nvCxnSpPr>
          <p:cNvPr id="22" name="Straight Connector 21"/>
          <p:cNvCxnSpPr/>
          <p:nvPr/>
        </p:nvCxnSpPr>
        <p:spPr>
          <a:xfrm flipH="1">
            <a:off x="4105558" y="1192335"/>
            <a:ext cx="957964" cy="195412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3969460" y="3115959"/>
            <a:ext cx="250258" cy="25025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sp>
        <p:nvSpPr>
          <p:cNvPr id="26" name="Oval 25"/>
          <p:cNvSpPr/>
          <p:nvPr/>
        </p:nvSpPr>
        <p:spPr>
          <a:xfrm>
            <a:off x="4951337" y="998001"/>
            <a:ext cx="250258" cy="2502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Oval 7"/>
          <p:cNvSpPr/>
          <p:nvPr/>
        </p:nvSpPr>
        <p:spPr>
          <a:xfrm>
            <a:off x="4167780" y="2599917"/>
            <a:ext cx="250258" cy="25025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graphicFrame>
        <p:nvGraphicFramePr>
          <p:cNvPr id="76" name="Object 75"/>
          <p:cNvGraphicFramePr>
            <a:graphicFrameLocks noChangeAspect="1"/>
          </p:cNvGraphicFramePr>
          <p:nvPr>
            <p:extLst>
              <p:ext uri="{D42A27DB-BD31-4B8C-83A1-F6EECF244321}">
                <p14:modId xmlns:p14="http://schemas.microsoft.com/office/powerpoint/2010/main" val="3551806592"/>
              </p:ext>
            </p:extLst>
          </p:nvPr>
        </p:nvGraphicFramePr>
        <p:xfrm>
          <a:off x="3486839" y="3417836"/>
          <a:ext cx="957240" cy="400705"/>
        </p:xfrm>
        <a:graphic>
          <a:graphicData uri="http://schemas.openxmlformats.org/presentationml/2006/ole">
            <mc:AlternateContent xmlns:mc="http://schemas.openxmlformats.org/markup-compatibility/2006">
              <mc:Choice xmlns:v="urn:schemas-microsoft-com:vml" Requires="v">
                <p:oleObj spid="_x0000_s90751" name="Equation" r:id="rId13" imgW="545760" imgH="228600" progId="Equation.DSMT4">
                  <p:embed/>
                </p:oleObj>
              </mc:Choice>
              <mc:Fallback>
                <p:oleObj name="Equation" r:id="rId13" imgW="545760" imgH="228600" progId="Equation.DSMT4">
                  <p:embed/>
                  <p:pic>
                    <p:nvPicPr>
                      <p:cNvPr id="0" name=""/>
                      <p:cNvPicPr/>
                      <p:nvPr/>
                    </p:nvPicPr>
                    <p:blipFill>
                      <a:blip r:embed="rId14"/>
                      <a:stretch>
                        <a:fillRect/>
                      </a:stretch>
                    </p:blipFill>
                    <p:spPr>
                      <a:xfrm>
                        <a:off x="3486839" y="3417836"/>
                        <a:ext cx="957240" cy="400705"/>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fld id="{DF28FB93-0A08-4E7D-8E63-9EFA29F1E093}" type="slidenum">
              <a:rPr lang="en-US" smtClean="0"/>
              <a:pPr/>
              <a:t>10</a:t>
            </a:fld>
            <a:endParaRPr lang="en-US"/>
          </a:p>
        </p:txBody>
      </p:sp>
      <p:sp>
        <p:nvSpPr>
          <p:cNvPr id="41" name="Rectangle 40"/>
          <p:cNvSpPr/>
          <p:nvPr/>
        </p:nvSpPr>
        <p:spPr>
          <a:xfrm>
            <a:off x="3491924" y="2699874"/>
            <a:ext cx="499756" cy="703670"/>
          </a:xfrm>
          <a:prstGeom prst="rect">
            <a:avLst/>
          </a:prstGeom>
          <a:solidFill>
            <a:schemeClr val="accent6">
              <a:lumMod val="40000"/>
              <a:lumOff val="60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991394" y="2984978"/>
            <a:ext cx="370542" cy="413709"/>
          </a:xfrm>
          <a:prstGeom prst="rect">
            <a:avLst/>
          </a:prstGeom>
          <a:solidFill>
            <a:schemeClr val="accent6">
              <a:lumMod val="40000"/>
              <a:lumOff val="60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72523" y="1045584"/>
            <a:ext cx="2594634" cy="369332"/>
          </a:xfrm>
          <a:prstGeom prst="rect">
            <a:avLst/>
          </a:prstGeom>
          <a:solidFill>
            <a:schemeClr val="tx1"/>
          </a:solidFill>
        </p:spPr>
        <p:txBody>
          <a:bodyPr wrap="square" rtlCol="0">
            <a:spAutoFit/>
          </a:bodyPr>
          <a:lstStyle/>
          <a:p>
            <a:r>
              <a:rPr lang="en-US" altLang="ko-KR" dirty="0" smtClean="0">
                <a:solidFill>
                  <a:schemeClr val="bg2"/>
                </a:solidFill>
              </a:rPr>
              <a:t>True depth:</a:t>
            </a:r>
          </a:p>
        </p:txBody>
      </p:sp>
      <p:graphicFrame>
        <p:nvGraphicFramePr>
          <p:cNvPr id="34" name="Object 33"/>
          <p:cNvGraphicFramePr>
            <a:graphicFrameLocks noChangeAspect="1"/>
          </p:cNvGraphicFramePr>
          <p:nvPr>
            <p:extLst>
              <p:ext uri="{D42A27DB-BD31-4B8C-83A1-F6EECF244321}">
                <p14:modId xmlns:p14="http://schemas.microsoft.com/office/powerpoint/2010/main" val="2023445249"/>
              </p:ext>
            </p:extLst>
          </p:nvPr>
        </p:nvGraphicFramePr>
        <p:xfrm>
          <a:off x="1279360" y="1130466"/>
          <a:ext cx="222250" cy="222250"/>
        </p:xfrm>
        <a:graphic>
          <a:graphicData uri="http://schemas.openxmlformats.org/presentationml/2006/ole">
            <mc:AlternateContent xmlns:mc="http://schemas.openxmlformats.org/markup-compatibility/2006">
              <mc:Choice xmlns:v="urn:schemas-microsoft-com:vml" Requires="v">
                <p:oleObj spid="_x0000_s90752" name="Equation" r:id="rId15" imgW="126720" imgH="126720" progId="Equation.DSMT4">
                  <p:embed/>
                </p:oleObj>
              </mc:Choice>
              <mc:Fallback>
                <p:oleObj name="Equation" r:id="rId15" imgW="126720" imgH="126720" progId="Equation.DSMT4">
                  <p:embed/>
                  <p:pic>
                    <p:nvPicPr>
                      <p:cNvPr id="0" name=""/>
                      <p:cNvPicPr/>
                      <p:nvPr/>
                    </p:nvPicPr>
                    <p:blipFill>
                      <a:blip r:embed="rId16"/>
                      <a:stretch>
                        <a:fillRect/>
                      </a:stretch>
                    </p:blipFill>
                    <p:spPr>
                      <a:xfrm>
                        <a:off x="1279360" y="1130466"/>
                        <a:ext cx="222250" cy="22225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569698678"/>
      </p:ext>
    </p:extLst>
  </p:cSld>
  <p:clrMapOvr>
    <a:masterClrMapping/>
  </p:clrMapOvr>
  <mc:AlternateContent xmlns:mc="http://schemas.openxmlformats.org/markup-compatibility/2006" xmlns:p14="http://schemas.microsoft.com/office/powerpoint/2010/main">
    <mc:Choice Requires="p14">
      <p:transition spd="slow" p14:dur="2000" advTm="44654"/>
    </mc:Choice>
    <mc:Fallback xmlns="">
      <p:transition xmlns:p14="http://schemas.microsoft.com/office/powerpoint/2010/main" spd="slow" advTm="4465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500"/>
                                        <p:tgtEl>
                                          <p:spTgt spid="56"/>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par>
                                <p:cTn id="34" presetID="10" presetClass="entr" presetSubtype="0" fill="hold" nodeType="withEffect">
                                  <p:stCondLst>
                                    <p:cond delay="0"/>
                                  </p:stCondLst>
                                  <p:childTnLst>
                                    <p:set>
                                      <p:cBhvr>
                                        <p:cTn id="35" dur="1" fill="hold">
                                          <p:stCondLst>
                                            <p:cond delay="0"/>
                                          </p:stCondLst>
                                        </p:cTn>
                                        <p:tgtEl>
                                          <p:spTgt spid="76"/>
                                        </p:tgtEl>
                                        <p:attrNameLst>
                                          <p:attrName>style.visibility</p:attrName>
                                        </p:attrNameLst>
                                      </p:cBhvr>
                                      <p:to>
                                        <p:strVal val="visible"/>
                                      </p:to>
                                    </p:set>
                                    <p:animEffect transition="in" filter="fade">
                                      <p:cBhvr>
                                        <p:cTn id="36"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41" grpId="0" animBg="1"/>
      <p:bldP spid="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5143655" y="4472038"/>
            <a:ext cx="2329858" cy="995731"/>
          </a:xfrm>
          <a:prstGeom prst="rect">
            <a:avLst/>
          </a:prstGeom>
          <a:solidFill>
            <a:schemeClr val="accent5">
              <a:lumMod val="60000"/>
              <a:lumOff val="4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728277" y="3957832"/>
            <a:ext cx="7631386" cy="2644197"/>
            <a:chOff x="457200" y="4292805"/>
            <a:chExt cx="7631386" cy="2644197"/>
          </a:xfrm>
        </p:grpSpPr>
        <p:graphicFrame>
          <p:nvGraphicFramePr>
            <p:cNvPr id="42" name="Object 41"/>
            <p:cNvGraphicFramePr>
              <a:graphicFrameLocks noChangeAspect="1"/>
            </p:cNvGraphicFramePr>
            <p:nvPr>
              <p:extLst>
                <p:ext uri="{D42A27DB-BD31-4B8C-83A1-F6EECF244321}">
                  <p14:modId xmlns:p14="http://schemas.microsoft.com/office/powerpoint/2010/main" val="293645755"/>
                </p:ext>
              </p:extLst>
            </p:nvPr>
          </p:nvGraphicFramePr>
          <p:xfrm>
            <a:off x="2310992" y="5931377"/>
            <a:ext cx="3469406" cy="1005625"/>
          </p:xfrm>
          <a:graphic>
            <a:graphicData uri="http://schemas.openxmlformats.org/presentationml/2006/ole">
              <mc:AlternateContent xmlns:mc="http://schemas.openxmlformats.org/markup-compatibility/2006">
                <mc:Choice xmlns:v="urn:schemas-microsoft-com:vml" Requires="v">
                  <p:oleObj spid="_x0000_s91654" name="Equation" r:id="rId5" imgW="1752480" imgH="507960" progId="Equation.DSMT4">
                    <p:embed/>
                  </p:oleObj>
                </mc:Choice>
                <mc:Fallback>
                  <p:oleObj name="Equation" r:id="rId5" imgW="1752480" imgH="507960" progId="Equation.DSMT4">
                    <p:embed/>
                    <p:pic>
                      <p:nvPicPr>
                        <p:cNvPr id="0" name=""/>
                        <p:cNvPicPr/>
                        <p:nvPr/>
                      </p:nvPicPr>
                      <p:blipFill>
                        <a:blip r:embed="rId6"/>
                        <a:stretch>
                          <a:fillRect/>
                        </a:stretch>
                      </p:blipFill>
                      <p:spPr>
                        <a:xfrm>
                          <a:off x="2310992" y="5931377"/>
                          <a:ext cx="3469406" cy="1005625"/>
                        </a:xfrm>
                        <a:prstGeom prst="rect">
                          <a:avLst/>
                        </a:prstGeom>
                      </p:spPr>
                    </p:pic>
                  </p:oleObj>
                </mc:Fallback>
              </mc:AlternateContent>
            </a:graphicData>
          </a:graphic>
        </p:graphicFrame>
        <p:sp>
          <p:nvSpPr>
            <p:cNvPr id="47" name="Rectangle 46"/>
            <p:cNvSpPr/>
            <p:nvPr/>
          </p:nvSpPr>
          <p:spPr>
            <a:xfrm>
              <a:off x="457200" y="4292805"/>
              <a:ext cx="3251211" cy="523220"/>
            </a:xfrm>
            <a:prstGeom prst="rect">
              <a:avLst/>
            </a:prstGeom>
          </p:spPr>
          <p:txBody>
            <a:bodyPr wrap="none">
              <a:spAutoFit/>
            </a:bodyPr>
            <a:lstStyle/>
            <a:p>
              <a:pPr marL="285750" indent="-285750">
                <a:buFont typeface="Arial" panose="020B0604020202020204" pitchFamily="34" charset="0"/>
                <a:buChar char="•"/>
              </a:pPr>
              <a:r>
                <a:rPr lang="en-US" altLang="ko-KR" sz="2800" dirty="0"/>
                <a:t>Similarity </a:t>
              </a:r>
              <a:r>
                <a:rPr lang="en-US" altLang="ko-KR" sz="2800" dirty="0" smtClean="0"/>
                <a:t>measure</a:t>
              </a:r>
              <a:endParaRPr lang="ko-KR" altLang="en-US" sz="2800" dirty="0"/>
            </a:p>
          </p:txBody>
        </p:sp>
        <p:sp>
          <p:nvSpPr>
            <p:cNvPr id="48" name="Rectangle 47"/>
            <p:cNvSpPr/>
            <p:nvPr/>
          </p:nvSpPr>
          <p:spPr>
            <a:xfrm>
              <a:off x="5929982" y="5819511"/>
              <a:ext cx="2158604" cy="369332"/>
            </a:xfrm>
            <a:prstGeom prst="rect">
              <a:avLst/>
            </a:prstGeom>
          </p:spPr>
          <p:txBody>
            <a:bodyPr wrap="none">
              <a:spAutoFit/>
            </a:bodyPr>
            <a:lstStyle/>
            <a:p>
              <a:r>
                <a:rPr lang="en-US" altLang="ko-KR" dirty="0" err="1"/>
                <a:t>Epanechnikov</a:t>
              </a:r>
              <a:r>
                <a:rPr lang="en-US" altLang="ko-KR" dirty="0"/>
                <a:t> kernel</a:t>
              </a:r>
            </a:p>
          </p:txBody>
        </p:sp>
        <p:sp>
          <p:nvSpPr>
            <p:cNvPr id="49" name="Rectangle 48"/>
            <p:cNvSpPr/>
            <p:nvPr/>
          </p:nvSpPr>
          <p:spPr>
            <a:xfrm>
              <a:off x="1204599" y="6001500"/>
              <a:ext cx="1106393" cy="523220"/>
            </a:xfrm>
            <a:prstGeom prst="rect">
              <a:avLst/>
            </a:prstGeom>
          </p:spPr>
          <p:txBody>
            <a:bodyPr wrap="none">
              <a:spAutoFit/>
            </a:bodyPr>
            <a:lstStyle/>
            <a:p>
              <a:r>
                <a:rPr lang="en-US" altLang="ko-KR" sz="2800" dirty="0" smtClean="0"/>
                <a:t>where</a:t>
              </a:r>
              <a:endParaRPr lang="en-US" altLang="ko-KR" sz="2800" dirty="0"/>
            </a:p>
          </p:txBody>
        </p:sp>
        <p:graphicFrame>
          <p:nvGraphicFramePr>
            <p:cNvPr id="40" name="Object 39"/>
            <p:cNvGraphicFramePr>
              <a:graphicFrameLocks noChangeAspect="1"/>
            </p:cNvGraphicFramePr>
            <p:nvPr>
              <p:extLst>
                <p:ext uri="{D42A27DB-BD31-4B8C-83A1-F6EECF244321}">
                  <p14:modId xmlns:p14="http://schemas.microsoft.com/office/powerpoint/2010/main" val="784174164"/>
                </p:ext>
              </p:extLst>
            </p:nvPr>
          </p:nvGraphicFramePr>
          <p:xfrm>
            <a:off x="1773427" y="4773903"/>
            <a:ext cx="5437553" cy="1045608"/>
          </p:xfrm>
          <a:graphic>
            <a:graphicData uri="http://schemas.openxmlformats.org/presentationml/2006/ole">
              <mc:AlternateContent xmlns:mc="http://schemas.openxmlformats.org/markup-compatibility/2006">
                <mc:Choice xmlns:v="urn:schemas-microsoft-com:vml" Requires="v">
                  <p:oleObj spid="_x0000_s91655" name="Equation" r:id="rId7" imgW="2311200" imgH="444240" progId="Equation.DSMT4">
                    <p:embed/>
                  </p:oleObj>
                </mc:Choice>
                <mc:Fallback>
                  <p:oleObj name="Equation" r:id="rId7" imgW="2311200" imgH="444240" progId="Equation.DSMT4">
                    <p:embed/>
                    <p:pic>
                      <p:nvPicPr>
                        <p:cNvPr id="0" name=""/>
                        <p:cNvPicPr/>
                        <p:nvPr/>
                      </p:nvPicPr>
                      <p:blipFill>
                        <a:blip r:embed="rId8"/>
                        <a:stretch>
                          <a:fillRect/>
                        </a:stretch>
                      </p:blipFill>
                      <p:spPr>
                        <a:xfrm>
                          <a:off x="1773427" y="4773903"/>
                          <a:ext cx="5437553" cy="1045608"/>
                        </a:xfrm>
                        <a:prstGeom prst="rect">
                          <a:avLst/>
                        </a:prstGeom>
                      </p:spPr>
                    </p:pic>
                  </p:oleObj>
                </mc:Fallback>
              </mc:AlternateContent>
            </a:graphicData>
          </a:graphic>
        </p:graphicFrame>
      </p:grpSp>
      <p:sp>
        <p:nvSpPr>
          <p:cNvPr id="2" name="Title 1"/>
          <p:cNvSpPr>
            <a:spLocks noGrp="1"/>
          </p:cNvSpPr>
          <p:nvPr>
            <p:ph type="title"/>
          </p:nvPr>
        </p:nvSpPr>
        <p:spPr/>
        <p:txBody>
          <a:bodyPr/>
          <a:lstStyle/>
          <a:p>
            <a:r>
              <a:rPr lang="en-US" altLang="ko-KR" dirty="0" smtClean="0"/>
              <a:t>Refractive </a:t>
            </a:r>
            <a:r>
              <a:rPr lang="en-US" altLang="ko-KR" dirty="0"/>
              <a:t>S</a:t>
            </a:r>
            <a:r>
              <a:rPr lang="en-US" altLang="ko-KR" dirty="0" smtClean="0"/>
              <a:t>tereo</a:t>
            </a:r>
            <a:endParaRPr lang="ko-KR" altLang="en-US" dirty="0"/>
          </a:p>
        </p:txBody>
      </p:sp>
      <p:sp>
        <p:nvSpPr>
          <p:cNvPr id="9" name="Rectangle 8"/>
          <p:cNvSpPr/>
          <p:nvPr/>
        </p:nvSpPr>
        <p:spPr>
          <a:xfrm>
            <a:off x="2578192" y="1839456"/>
            <a:ext cx="3298382" cy="19767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30" name="Object 29"/>
          <p:cNvGraphicFramePr>
            <a:graphicFrameLocks noChangeAspect="1"/>
          </p:cNvGraphicFramePr>
          <p:nvPr>
            <p:extLst/>
          </p:nvPr>
        </p:nvGraphicFramePr>
        <p:xfrm>
          <a:off x="3826955" y="2056446"/>
          <a:ext cx="501801" cy="564525"/>
        </p:xfrm>
        <a:graphic>
          <a:graphicData uri="http://schemas.openxmlformats.org/presentationml/2006/ole">
            <mc:AlternateContent xmlns:mc="http://schemas.openxmlformats.org/markup-compatibility/2006">
              <mc:Choice xmlns:v="urn:schemas-microsoft-com:vml" Requires="v">
                <p:oleObj spid="_x0000_s91656" name="Equation" r:id="rId9" imgW="203040" imgH="228600" progId="Equation.DSMT4">
                  <p:embed/>
                </p:oleObj>
              </mc:Choice>
              <mc:Fallback>
                <p:oleObj name="Equation" r:id="rId9" imgW="203040" imgH="228600" progId="Equation.DSMT4">
                  <p:embed/>
                  <p:pic>
                    <p:nvPicPr>
                      <p:cNvPr id="0" name=""/>
                      <p:cNvPicPr/>
                      <p:nvPr/>
                    </p:nvPicPr>
                    <p:blipFill>
                      <a:blip r:embed="rId10"/>
                      <a:stretch>
                        <a:fillRect/>
                      </a:stretch>
                    </p:blipFill>
                    <p:spPr>
                      <a:xfrm>
                        <a:off x="3826955" y="2056446"/>
                        <a:ext cx="501801" cy="564525"/>
                      </a:xfrm>
                      <a:prstGeom prst="rect">
                        <a:avLst/>
                      </a:prstGeom>
                    </p:spPr>
                  </p:pic>
                </p:oleObj>
              </mc:Fallback>
            </mc:AlternateContent>
          </a:graphicData>
        </a:graphic>
      </p:graphicFrame>
      <p:cxnSp>
        <p:nvCxnSpPr>
          <p:cNvPr id="61" name="Straight Connector 60"/>
          <p:cNvCxnSpPr/>
          <p:nvPr/>
        </p:nvCxnSpPr>
        <p:spPr>
          <a:xfrm flipH="1">
            <a:off x="2825012" y="2905125"/>
            <a:ext cx="858782" cy="24133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3306622" y="3036094"/>
            <a:ext cx="546241" cy="35937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3880247" y="3155156"/>
            <a:ext cx="229791" cy="41717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2732648" y="2953067"/>
            <a:ext cx="250258" cy="25025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66" name="Oval 65"/>
          <p:cNvSpPr/>
          <p:nvPr/>
        </p:nvSpPr>
        <p:spPr>
          <a:xfrm>
            <a:off x="3137316" y="3322074"/>
            <a:ext cx="250258" cy="25025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sp>
        <p:nvSpPr>
          <p:cNvPr id="70" name="Oval 69"/>
          <p:cNvSpPr/>
          <p:nvPr/>
        </p:nvSpPr>
        <p:spPr>
          <a:xfrm>
            <a:off x="3753791" y="3500285"/>
            <a:ext cx="250258" cy="25025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ko-KR" altLang="en-US"/>
          </a:p>
        </p:txBody>
      </p:sp>
      <p:grpSp>
        <p:nvGrpSpPr>
          <p:cNvPr id="56" name="Group 55"/>
          <p:cNvGrpSpPr/>
          <p:nvPr/>
        </p:nvGrpSpPr>
        <p:grpSpPr>
          <a:xfrm>
            <a:off x="3681413" y="1902414"/>
            <a:ext cx="3529567" cy="1002711"/>
            <a:chOff x="3681413" y="1902414"/>
            <a:chExt cx="3529567" cy="1002711"/>
          </a:xfrm>
        </p:grpSpPr>
        <p:cxnSp>
          <p:nvCxnSpPr>
            <p:cNvPr id="14" name="Straight Connector 13"/>
            <p:cNvCxnSpPr/>
            <p:nvPr/>
          </p:nvCxnSpPr>
          <p:spPr>
            <a:xfrm flipH="1">
              <a:off x="3681413" y="2032393"/>
              <a:ext cx="3076006" cy="87273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6687534" y="1902414"/>
              <a:ext cx="250258" cy="2502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33" name="Object 32"/>
            <p:cNvGraphicFramePr>
              <a:graphicFrameLocks noChangeAspect="1"/>
            </p:cNvGraphicFramePr>
            <p:nvPr>
              <p:extLst/>
            </p:nvPr>
          </p:nvGraphicFramePr>
          <p:xfrm>
            <a:off x="6742939" y="2027543"/>
            <a:ext cx="468041" cy="702062"/>
          </p:xfrm>
          <a:graphic>
            <a:graphicData uri="http://schemas.openxmlformats.org/presentationml/2006/ole">
              <mc:AlternateContent xmlns:mc="http://schemas.openxmlformats.org/markup-compatibility/2006">
                <mc:Choice xmlns:v="urn:schemas-microsoft-com:vml" Requires="v">
                  <p:oleObj spid="_x0000_s91657" name="Equation" r:id="rId11" imgW="152280" imgH="228600" progId="Equation.DSMT4">
                    <p:embed/>
                  </p:oleObj>
                </mc:Choice>
                <mc:Fallback>
                  <p:oleObj name="Equation" r:id="rId11" imgW="152280" imgH="228600" progId="Equation.DSMT4">
                    <p:embed/>
                    <p:pic>
                      <p:nvPicPr>
                        <p:cNvPr id="0" name=""/>
                        <p:cNvPicPr/>
                        <p:nvPr/>
                      </p:nvPicPr>
                      <p:blipFill>
                        <a:blip r:embed="rId12"/>
                        <a:stretch>
                          <a:fillRect/>
                        </a:stretch>
                      </p:blipFill>
                      <p:spPr>
                        <a:xfrm>
                          <a:off x="6742939" y="2027543"/>
                          <a:ext cx="468041" cy="702062"/>
                        </a:xfrm>
                        <a:prstGeom prst="rect">
                          <a:avLst/>
                        </a:prstGeom>
                      </p:spPr>
                    </p:pic>
                  </p:oleObj>
                </mc:Fallback>
              </mc:AlternateContent>
            </a:graphicData>
          </a:graphic>
        </p:graphicFrame>
      </p:grpSp>
      <p:grpSp>
        <p:nvGrpSpPr>
          <p:cNvPr id="55" name="Group 54"/>
          <p:cNvGrpSpPr/>
          <p:nvPr/>
        </p:nvGrpSpPr>
        <p:grpSpPr>
          <a:xfrm>
            <a:off x="3852863" y="1140661"/>
            <a:ext cx="2982416" cy="1897814"/>
            <a:chOff x="3852863" y="1140661"/>
            <a:chExt cx="2982416" cy="1897814"/>
          </a:xfrm>
        </p:grpSpPr>
        <p:sp>
          <p:nvSpPr>
            <p:cNvPr id="4" name="Oval 3"/>
            <p:cNvSpPr/>
            <p:nvPr/>
          </p:nvSpPr>
          <p:spPr>
            <a:xfrm>
              <a:off x="6116979" y="1343493"/>
              <a:ext cx="250258" cy="2502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5" name="Straight Connector 4"/>
            <p:cNvCxnSpPr/>
            <p:nvPr/>
          </p:nvCxnSpPr>
          <p:spPr>
            <a:xfrm flipH="1">
              <a:off x="3852863" y="1508232"/>
              <a:ext cx="2330931" cy="1530243"/>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32" name="Object 31"/>
            <p:cNvGraphicFramePr>
              <a:graphicFrameLocks noChangeAspect="1"/>
            </p:cNvGraphicFramePr>
            <p:nvPr>
              <p:extLst/>
            </p:nvPr>
          </p:nvGraphicFramePr>
          <p:xfrm>
            <a:off x="6367238" y="1140661"/>
            <a:ext cx="468041" cy="702062"/>
          </p:xfrm>
          <a:graphic>
            <a:graphicData uri="http://schemas.openxmlformats.org/presentationml/2006/ole">
              <mc:AlternateContent xmlns:mc="http://schemas.openxmlformats.org/markup-compatibility/2006">
                <mc:Choice xmlns:v="urn:schemas-microsoft-com:vml" Requires="v">
                  <p:oleObj spid="_x0000_s91658" name="Equation" r:id="rId13" imgW="152280" imgH="228600" progId="Equation.DSMT4">
                    <p:embed/>
                  </p:oleObj>
                </mc:Choice>
                <mc:Fallback>
                  <p:oleObj name="Equation" r:id="rId13" imgW="152280" imgH="228600" progId="Equation.DSMT4">
                    <p:embed/>
                    <p:pic>
                      <p:nvPicPr>
                        <p:cNvPr id="0" name=""/>
                        <p:cNvPicPr/>
                        <p:nvPr/>
                      </p:nvPicPr>
                      <p:blipFill>
                        <a:blip r:embed="rId14"/>
                        <a:stretch>
                          <a:fillRect/>
                        </a:stretch>
                      </p:blipFill>
                      <p:spPr>
                        <a:xfrm>
                          <a:off x="6367238" y="1140661"/>
                          <a:ext cx="468041" cy="702062"/>
                        </a:xfrm>
                        <a:prstGeom prst="rect">
                          <a:avLst/>
                        </a:prstGeom>
                      </p:spPr>
                    </p:pic>
                  </p:oleObj>
                </mc:Fallback>
              </mc:AlternateContent>
            </a:graphicData>
          </a:graphic>
        </p:graphicFrame>
      </p:grpSp>
      <p:grpSp>
        <p:nvGrpSpPr>
          <p:cNvPr id="54" name="Group 53"/>
          <p:cNvGrpSpPr/>
          <p:nvPr/>
        </p:nvGrpSpPr>
        <p:grpSpPr>
          <a:xfrm>
            <a:off x="4107656" y="799668"/>
            <a:ext cx="1521138" cy="2357870"/>
            <a:chOff x="4107656" y="799668"/>
            <a:chExt cx="1521138" cy="2357870"/>
          </a:xfrm>
        </p:grpSpPr>
        <p:graphicFrame>
          <p:nvGraphicFramePr>
            <p:cNvPr id="31" name="Object 30"/>
            <p:cNvGraphicFramePr>
              <a:graphicFrameLocks noChangeAspect="1"/>
            </p:cNvGraphicFramePr>
            <p:nvPr>
              <p:extLst/>
            </p:nvPr>
          </p:nvGraphicFramePr>
          <p:xfrm>
            <a:off x="5199757" y="799668"/>
            <a:ext cx="429037" cy="702061"/>
          </p:xfrm>
          <a:graphic>
            <a:graphicData uri="http://schemas.openxmlformats.org/presentationml/2006/ole">
              <mc:AlternateContent xmlns:mc="http://schemas.openxmlformats.org/markup-compatibility/2006">
                <mc:Choice xmlns:v="urn:schemas-microsoft-com:vml" Requires="v">
                  <p:oleObj spid="_x0000_s91659" name="Equation" r:id="rId15" imgW="139680" imgH="228600" progId="Equation.DSMT4">
                    <p:embed/>
                  </p:oleObj>
                </mc:Choice>
                <mc:Fallback>
                  <p:oleObj name="Equation" r:id="rId15" imgW="139680" imgH="228600" progId="Equation.DSMT4">
                    <p:embed/>
                    <p:pic>
                      <p:nvPicPr>
                        <p:cNvPr id="0" name=""/>
                        <p:cNvPicPr/>
                        <p:nvPr/>
                      </p:nvPicPr>
                      <p:blipFill>
                        <a:blip r:embed="rId16"/>
                        <a:stretch>
                          <a:fillRect/>
                        </a:stretch>
                      </p:blipFill>
                      <p:spPr>
                        <a:xfrm>
                          <a:off x="5199757" y="799668"/>
                          <a:ext cx="429037" cy="702061"/>
                        </a:xfrm>
                        <a:prstGeom prst="rect">
                          <a:avLst/>
                        </a:prstGeom>
                      </p:spPr>
                    </p:pic>
                  </p:oleObj>
                </mc:Fallback>
              </mc:AlternateContent>
            </a:graphicData>
          </a:graphic>
        </p:graphicFrame>
        <p:grpSp>
          <p:nvGrpSpPr>
            <p:cNvPr id="53" name="Group 52"/>
            <p:cNvGrpSpPr/>
            <p:nvPr/>
          </p:nvGrpSpPr>
          <p:grpSpPr>
            <a:xfrm>
              <a:off x="4107656" y="998001"/>
              <a:ext cx="1093939" cy="2159537"/>
              <a:chOff x="4107656" y="998001"/>
              <a:chExt cx="1093939" cy="2159537"/>
            </a:xfrm>
          </p:grpSpPr>
          <p:cxnSp>
            <p:nvCxnSpPr>
              <p:cNvPr id="22" name="Straight Connector 21"/>
              <p:cNvCxnSpPr/>
              <p:nvPr/>
            </p:nvCxnSpPr>
            <p:spPr>
              <a:xfrm flipH="1">
                <a:off x="4107656" y="1192335"/>
                <a:ext cx="955866" cy="196520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4951337" y="998001"/>
                <a:ext cx="250258" cy="2502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8" name="Oval 7"/>
          <p:cNvSpPr/>
          <p:nvPr/>
        </p:nvSpPr>
        <p:spPr>
          <a:xfrm>
            <a:off x="4167780" y="2599917"/>
            <a:ext cx="250258" cy="25025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graphicFrame>
        <p:nvGraphicFramePr>
          <p:cNvPr id="77" name="Object 76"/>
          <p:cNvGraphicFramePr>
            <a:graphicFrameLocks noChangeAspect="1"/>
          </p:cNvGraphicFramePr>
          <p:nvPr>
            <p:extLst/>
          </p:nvPr>
        </p:nvGraphicFramePr>
        <p:xfrm>
          <a:off x="4227383" y="3462355"/>
          <a:ext cx="987858" cy="384960"/>
        </p:xfrm>
        <a:graphic>
          <a:graphicData uri="http://schemas.openxmlformats.org/presentationml/2006/ole">
            <mc:AlternateContent xmlns:mc="http://schemas.openxmlformats.org/markup-compatibility/2006">
              <mc:Choice xmlns:v="urn:schemas-microsoft-com:vml" Requires="v">
                <p:oleObj spid="_x0000_s91660" name="Equation" r:id="rId17" imgW="583920" imgH="228600" progId="Equation.DSMT4">
                  <p:embed/>
                </p:oleObj>
              </mc:Choice>
              <mc:Fallback>
                <p:oleObj name="Equation" r:id="rId17" imgW="583920" imgH="228600" progId="Equation.DSMT4">
                  <p:embed/>
                  <p:pic>
                    <p:nvPicPr>
                      <p:cNvPr id="0" name=""/>
                      <p:cNvPicPr/>
                      <p:nvPr/>
                    </p:nvPicPr>
                    <p:blipFill>
                      <a:blip r:embed="rId18"/>
                      <a:stretch>
                        <a:fillRect/>
                      </a:stretch>
                    </p:blipFill>
                    <p:spPr>
                      <a:xfrm>
                        <a:off x="4227383" y="3462355"/>
                        <a:ext cx="987858" cy="384960"/>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fld id="{DF28FB93-0A08-4E7D-8E63-9EFA29F1E093}" type="slidenum">
              <a:rPr lang="en-US" smtClean="0"/>
              <a:pPr/>
              <a:t>11</a:t>
            </a:fld>
            <a:endParaRPr lang="en-US"/>
          </a:p>
        </p:txBody>
      </p:sp>
      <p:sp>
        <p:nvSpPr>
          <p:cNvPr id="44" name="Rectangle 43"/>
          <p:cNvSpPr/>
          <p:nvPr/>
        </p:nvSpPr>
        <p:spPr>
          <a:xfrm>
            <a:off x="2645319" y="2919907"/>
            <a:ext cx="796039" cy="887674"/>
          </a:xfrm>
          <a:prstGeom prst="rect">
            <a:avLst/>
          </a:prstGeom>
          <a:solidFill>
            <a:schemeClr val="accent5">
              <a:lumMod val="60000"/>
              <a:lumOff val="40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441358" y="3393311"/>
            <a:ext cx="664200" cy="413709"/>
          </a:xfrm>
          <a:prstGeom prst="rect">
            <a:avLst/>
          </a:prstGeom>
          <a:solidFill>
            <a:schemeClr val="accent5">
              <a:lumMod val="60000"/>
              <a:lumOff val="40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Curved Connector 45"/>
          <p:cNvCxnSpPr>
            <a:stCxn id="44" idx="2"/>
            <a:endCxn id="50" idx="0"/>
          </p:cNvCxnSpPr>
          <p:nvPr/>
        </p:nvCxnSpPr>
        <p:spPr>
          <a:xfrm rot="16200000" flipH="1">
            <a:off x="4343733" y="2507186"/>
            <a:ext cx="664457" cy="3265245"/>
          </a:xfrm>
          <a:prstGeom prst="curvedConnector3">
            <a:avLst>
              <a:gd name="adj1" fmla="val 50000"/>
            </a:avLst>
          </a:prstGeom>
          <a:ln w="57150">
            <a:solidFill>
              <a:schemeClr val="accent5">
                <a:lumMod val="40000"/>
                <a:lumOff val="60000"/>
              </a:schemeClr>
            </a:solidFill>
          </a:ln>
        </p:spPr>
        <p:style>
          <a:lnRef idx="1">
            <a:schemeClr val="accent6"/>
          </a:lnRef>
          <a:fillRef idx="0">
            <a:schemeClr val="accent6"/>
          </a:fillRef>
          <a:effectRef idx="0">
            <a:schemeClr val="accent6"/>
          </a:effectRef>
          <a:fontRef idx="minor">
            <a:schemeClr val="tx1"/>
          </a:fontRef>
        </p:style>
      </p:cxnSp>
      <p:sp>
        <p:nvSpPr>
          <p:cNvPr id="51" name="TextBox 50"/>
          <p:cNvSpPr txBox="1"/>
          <p:nvPr/>
        </p:nvSpPr>
        <p:spPr>
          <a:xfrm>
            <a:off x="72523" y="1045584"/>
            <a:ext cx="2594634" cy="646331"/>
          </a:xfrm>
          <a:prstGeom prst="rect">
            <a:avLst/>
          </a:prstGeom>
          <a:solidFill>
            <a:schemeClr val="tx1"/>
          </a:solidFill>
        </p:spPr>
        <p:txBody>
          <a:bodyPr wrap="square" rtlCol="0">
            <a:spAutoFit/>
          </a:bodyPr>
          <a:lstStyle/>
          <a:p>
            <a:r>
              <a:rPr lang="en-US" altLang="ko-KR" dirty="0" smtClean="0">
                <a:solidFill>
                  <a:schemeClr val="bg2"/>
                </a:solidFill>
              </a:rPr>
              <a:t>True depth:</a:t>
            </a:r>
          </a:p>
          <a:p>
            <a:r>
              <a:rPr lang="en-US" altLang="ko-KR" dirty="0" smtClean="0">
                <a:solidFill>
                  <a:schemeClr val="bg2"/>
                </a:solidFill>
              </a:rPr>
              <a:t>Hypothetical depth: </a:t>
            </a:r>
            <a:endParaRPr lang="ko-KR" altLang="en-US" dirty="0">
              <a:solidFill>
                <a:schemeClr val="bg2"/>
              </a:solidFill>
            </a:endParaRPr>
          </a:p>
        </p:txBody>
      </p:sp>
      <p:graphicFrame>
        <p:nvGraphicFramePr>
          <p:cNvPr id="43" name="Object 42"/>
          <p:cNvGraphicFramePr>
            <a:graphicFrameLocks noChangeAspect="1"/>
          </p:cNvGraphicFramePr>
          <p:nvPr>
            <p:extLst>
              <p:ext uri="{D42A27DB-BD31-4B8C-83A1-F6EECF244321}">
                <p14:modId xmlns:p14="http://schemas.microsoft.com/office/powerpoint/2010/main" val="2843339651"/>
              </p:ext>
            </p:extLst>
          </p:nvPr>
        </p:nvGraphicFramePr>
        <p:xfrm>
          <a:off x="1279360" y="1130466"/>
          <a:ext cx="222250" cy="222250"/>
        </p:xfrm>
        <a:graphic>
          <a:graphicData uri="http://schemas.openxmlformats.org/presentationml/2006/ole">
            <mc:AlternateContent xmlns:mc="http://schemas.openxmlformats.org/markup-compatibility/2006">
              <mc:Choice xmlns:v="urn:schemas-microsoft-com:vml" Requires="v">
                <p:oleObj spid="_x0000_s91661" name="Equation" r:id="rId19" imgW="126720" imgH="126720" progId="Equation.DSMT4">
                  <p:embed/>
                </p:oleObj>
              </mc:Choice>
              <mc:Fallback>
                <p:oleObj name="Equation" r:id="rId19" imgW="126720" imgH="126720" progId="Equation.DSMT4">
                  <p:embed/>
                  <p:pic>
                    <p:nvPicPr>
                      <p:cNvPr id="0" name=""/>
                      <p:cNvPicPr/>
                      <p:nvPr/>
                    </p:nvPicPr>
                    <p:blipFill>
                      <a:blip r:embed="rId20"/>
                      <a:stretch>
                        <a:fillRect/>
                      </a:stretch>
                    </p:blipFill>
                    <p:spPr>
                      <a:xfrm>
                        <a:off x="1279360" y="1130466"/>
                        <a:ext cx="222250" cy="222250"/>
                      </a:xfrm>
                      <a:prstGeom prst="rect">
                        <a:avLst/>
                      </a:prstGeom>
                    </p:spPr>
                  </p:pic>
                </p:oleObj>
              </mc:Fallback>
            </mc:AlternateContent>
          </a:graphicData>
        </a:graphic>
      </p:graphicFrame>
      <p:graphicFrame>
        <p:nvGraphicFramePr>
          <p:cNvPr id="59" name="Object 58"/>
          <p:cNvGraphicFramePr>
            <a:graphicFrameLocks noChangeAspect="1"/>
          </p:cNvGraphicFramePr>
          <p:nvPr>
            <p:extLst>
              <p:ext uri="{D42A27DB-BD31-4B8C-83A1-F6EECF244321}">
                <p14:modId xmlns:p14="http://schemas.microsoft.com/office/powerpoint/2010/main" val="1538283041"/>
              </p:ext>
            </p:extLst>
          </p:nvPr>
        </p:nvGraphicFramePr>
        <p:xfrm>
          <a:off x="2110548" y="1378006"/>
          <a:ext cx="266700" cy="288925"/>
        </p:xfrm>
        <a:graphic>
          <a:graphicData uri="http://schemas.openxmlformats.org/presentationml/2006/ole">
            <mc:AlternateContent xmlns:mc="http://schemas.openxmlformats.org/markup-compatibility/2006">
              <mc:Choice xmlns:v="urn:schemas-microsoft-com:vml" Requires="v">
                <p:oleObj spid="_x0000_s91662" name="Equation" r:id="rId21" imgW="152280" imgH="164880" progId="Equation.DSMT4">
                  <p:embed/>
                </p:oleObj>
              </mc:Choice>
              <mc:Fallback>
                <p:oleObj name="Equation" r:id="rId21" imgW="152280" imgH="164880" progId="Equation.DSMT4">
                  <p:embed/>
                  <p:pic>
                    <p:nvPicPr>
                      <p:cNvPr id="0" name=""/>
                      <p:cNvPicPr/>
                      <p:nvPr/>
                    </p:nvPicPr>
                    <p:blipFill>
                      <a:blip r:embed="rId22"/>
                      <a:stretch>
                        <a:fillRect/>
                      </a:stretch>
                    </p:blipFill>
                    <p:spPr>
                      <a:xfrm>
                        <a:off x="2110548" y="1378006"/>
                        <a:ext cx="266700" cy="288925"/>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361087559"/>
      </p:ext>
    </p:extLst>
  </p:cSld>
  <p:clrMapOvr>
    <a:masterClrMapping/>
  </p:clrMapOvr>
  <mc:AlternateContent xmlns:mc="http://schemas.openxmlformats.org/markup-compatibility/2006" xmlns:p14="http://schemas.microsoft.com/office/powerpoint/2010/main">
    <mc:Choice Requires="p14">
      <p:transition p14:dur="0" advTm="18226"/>
    </mc:Choice>
    <mc:Fallback xmlns="">
      <p:transition xmlns:p14="http://schemas.microsoft.com/office/powerpoint/2010/main" advTm="1822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fade">
                                      <p:cBhvr>
                                        <p:cTn id="13" dur="500"/>
                                        <p:tgtEl>
                                          <p:spTgt spid="7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500"/>
                                        <p:tgtEl>
                                          <p:spTgt spid="50"/>
                                        </p:tgtEl>
                                      </p:cBhvr>
                                    </p:animEffect>
                                  </p:childTnLst>
                                </p:cTn>
                              </p:par>
                              <p:par>
                                <p:cTn id="19" presetID="10" presetClass="entr" presetSubtype="0"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par>
                                <p:cTn id="22" presetID="10" presetClass="entr" presetSubtype="0" fill="hold" nodeType="withEffect">
                                  <p:stCondLst>
                                    <p:cond delay="0"/>
                                  </p:stCondLst>
                                  <p:childTnLst>
                                    <p:set>
                                      <p:cBhvr>
                                        <p:cTn id="23" dur="1" fill="hold">
                                          <p:stCondLst>
                                            <p:cond delay="0"/>
                                          </p:stCondLst>
                                        </p:cTn>
                                        <p:tgtEl>
                                          <p:spTgt spid="80"/>
                                        </p:tgtEl>
                                        <p:attrNameLst>
                                          <p:attrName>style.visibility</p:attrName>
                                        </p:attrNameLst>
                                      </p:cBhvr>
                                      <p:to>
                                        <p:strVal val="visible"/>
                                      </p:to>
                                    </p:set>
                                    <p:animEffect transition="in" filter="fade">
                                      <p:cBhvr>
                                        <p:cTn id="24"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4" grpId="0" animBg="1"/>
      <p:bldP spid="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844" y="1122328"/>
            <a:ext cx="5675109" cy="255774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9" name="Picture 2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287328" y="1626132"/>
            <a:ext cx="2345906" cy="1556829"/>
          </a:xfrm>
          <a:prstGeom prst="rect">
            <a:avLst/>
          </a:prstGeom>
        </p:spPr>
      </p:pic>
      <p:sp>
        <p:nvSpPr>
          <p:cNvPr id="2" name="Title 1"/>
          <p:cNvSpPr>
            <a:spLocks noGrp="1"/>
          </p:cNvSpPr>
          <p:nvPr>
            <p:ph type="title"/>
          </p:nvPr>
        </p:nvSpPr>
        <p:spPr/>
        <p:txBody>
          <a:bodyPr/>
          <a:lstStyle/>
          <a:p>
            <a:r>
              <a:rPr lang="en-US" altLang="ko-KR" sz="3600" dirty="0" smtClean="0"/>
              <a:t>Synthetic Direct Image</a:t>
            </a:r>
            <a:endParaRPr lang="ko-KR" altLang="en-US" sz="3600" dirty="0"/>
          </a:p>
        </p:txBody>
      </p:sp>
      <p:sp>
        <p:nvSpPr>
          <p:cNvPr id="3" name="Slide Number Placeholder 2"/>
          <p:cNvSpPr>
            <a:spLocks noGrp="1"/>
          </p:cNvSpPr>
          <p:nvPr>
            <p:ph type="sldNum" sz="quarter" idx="12"/>
          </p:nvPr>
        </p:nvSpPr>
        <p:spPr/>
        <p:txBody>
          <a:bodyPr/>
          <a:lstStyle/>
          <a:p>
            <a:fld id="{DF28FB93-0A08-4E7D-8E63-9EFA29F1E093}" type="slidenum">
              <a:rPr lang="en-US" smtClean="0"/>
              <a:pPr/>
              <a:t>12</a:t>
            </a:fld>
            <a:endParaRPr lang="en-US"/>
          </a:p>
        </p:txBody>
      </p:sp>
      <p:sp>
        <p:nvSpPr>
          <p:cNvPr id="32" name="TextBox 31"/>
          <p:cNvSpPr txBox="1"/>
          <p:nvPr/>
        </p:nvSpPr>
        <p:spPr>
          <a:xfrm>
            <a:off x="3347417" y="3303544"/>
            <a:ext cx="2181095" cy="371323"/>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Refracted images</a:t>
            </a:r>
            <a:endParaRPr lang="en-US" sz="1600" dirty="0">
              <a:latin typeface="Arial" panose="020B0604020202020204" pitchFamily="34" charset="0"/>
              <a:cs typeface="Arial" panose="020B0604020202020204" pitchFamily="34" charset="0"/>
            </a:endParaRPr>
          </a:p>
        </p:txBody>
      </p:sp>
      <p:sp>
        <p:nvSpPr>
          <p:cNvPr id="14" name="TextBox 13"/>
          <p:cNvSpPr txBox="1"/>
          <p:nvPr/>
        </p:nvSpPr>
        <p:spPr>
          <a:xfrm>
            <a:off x="496157" y="3271791"/>
            <a:ext cx="2135521"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Refractive depth map</a:t>
            </a:r>
            <a:endParaRPr lang="en-US" sz="1600" dirty="0">
              <a:latin typeface="Arial" panose="020B0604020202020204" pitchFamily="34" charset="0"/>
              <a:cs typeface="Arial" panose="020B0604020202020204" pitchFamily="34" charset="0"/>
            </a:endParaRPr>
          </a:p>
        </p:txBody>
      </p:sp>
      <p:grpSp>
        <p:nvGrpSpPr>
          <p:cNvPr id="39" name="Group 38"/>
          <p:cNvGrpSpPr/>
          <p:nvPr/>
        </p:nvGrpSpPr>
        <p:grpSpPr>
          <a:xfrm>
            <a:off x="6207888" y="2739764"/>
            <a:ext cx="2784757" cy="2333111"/>
            <a:chOff x="6540871" y="3984998"/>
            <a:chExt cx="2539007" cy="2127218"/>
          </a:xfrm>
        </p:grpSpPr>
        <p:pic>
          <p:nvPicPr>
            <p:cNvPr id="10" name="Pictur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540871" y="3984998"/>
              <a:ext cx="2539007" cy="1728000"/>
            </a:xfrm>
            <a:prstGeom prst="rect">
              <a:avLst/>
            </a:prstGeom>
          </p:spPr>
        </p:pic>
        <p:sp>
          <p:nvSpPr>
            <p:cNvPr id="15" name="TextBox 14"/>
            <p:cNvSpPr txBox="1"/>
            <p:nvPr/>
          </p:nvSpPr>
          <p:spPr>
            <a:xfrm>
              <a:off x="6836057" y="5803539"/>
              <a:ext cx="2008814" cy="308677"/>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S</a:t>
              </a:r>
              <a:r>
                <a:rPr lang="en-US" sz="1600" dirty="0" smtClean="0">
                  <a:latin typeface="Arial" panose="020B0604020202020204" pitchFamily="34" charset="0"/>
                  <a:cs typeface="Arial" panose="020B0604020202020204" pitchFamily="34" charset="0"/>
                </a:rPr>
                <a:t>ynthetic direct image</a:t>
              </a:r>
              <a:endParaRPr lang="en-US" sz="1600" dirty="0">
                <a:latin typeface="Arial" panose="020B0604020202020204" pitchFamily="34" charset="0"/>
                <a:cs typeface="Arial" panose="020B0604020202020204" pitchFamily="34" charset="0"/>
              </a:endParaRPr>
            </a:p>
          </p:txBody>
        </p:sp>
      </p:grpSp>
      <p:pic>
        <p:nvPicPr>
          <p:cNvPr id="30" name="Picture 2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69919" y="1523253"/>
            <a:ext cx="2345906" cy="1556829"/>
          </a:xfrm>
          <a:prstGeom prst="rect">
            <a:avLst/>
          </a:prstGeom>
        </p:spPr>
      </p:pic>
      <p:pic>
        <p:nvPicPr>
          <p:cNvPr id="42" name="Picture 41"/>
          <p:cNvPicPr>
            <a:picLocks noChangeAspect="1"/>
          </p:cNvPicPr>
          <p:nvPr/>
        </p:nvPicPr>
        <p:blipFill>
          <a:blip r:embed="rId6"/>
          <a:stretch>
            <a:fillRect/>
          </a:stretch>
        </p:blipFill>
        <p:spPr>
          <a:xfrm>
            <a:off x="127824" y="1307543"/>
            <a:ext cx="2782231" cy="1895253"/>
          </a:xfrm>
          <a:prstGeom prst="rect">
            <a:avLst/>
          </a:prstGeom>
        </p:spPr>
      </p:pic>
      <p:sp>
        <p:nvSpPr>
          <p:cNvPr id="41" name="Rectangle 40"/>
          <p:cNvSpPr/>
          <p:nvPr/>
        </p:nvSpPr>
        <p:spPr>
          <a:xfrm>
            <a:off x="1369929" y="4603917"/>
            <a:ext cx="3136697" cy="1879882"/>
          </a:xfrm>
          <a:prstGeom prst="rect">
            <a:avLst/>
          </a:prstGeom>
          <a:solidFill>
            <a:srgbClr val="0B0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43" name="Group 42"/>
          <p:cNvGrpSpPr/>
          <p:nvPr/>
        </p:nvGrpSpPr>
        <p:grpSpPr>
          <a:xfrm>
            <a:off x="2274601" y="4663789"/>
            <a:ext cx="3241223" cy="1020297"/>
            <a:chOff x="3529496" y="1902414"/>
            <a:chExt cx="3408296" cy="1072890"/>
          </a:xfrm>
        </p:grpSpPr>
        <p:cxnSp>
          <p:nvCxnSpPr>
            <p:cNvPr id="44" name="Straight Connector 43"/>
            <p:cNvCxnSpPr/>
            <p:nvPr/>
          </p:nvCxnSpPr>
          <p:spPr>
            <a:xfrm flipH="1">
              <a:off x="3691275" y="2032393"/>
              <a:ext cx="3066144" cy="86453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6687534" y="1902414"/>
              <a:ext cx="250258" cy="2502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Oval 45"/>
            <p:cNvSpPr/>
            <p:nvPr/>
          </p:nvSpPr>
          <p:spPr>
            <a:xfrm>
              <a:off x="3529496" y="2725046"/>
              <a:ext cx="250258" cy="250258"/>
            </a:xfrm>
            <a:prstGeom prst="ellipse">
              <a:avLst/>
            </a:prstGeom>
            <a:solidFill>
              <a:schemeClr val="accent1">
                <a:lumMod val="20000"/>
                <a:lumOff val="80000"/>
              </a:schemeClr>
            </a:solidFill>
            <a:ln>
              <a:solidFill>
                <a:schemeClr val="accent1">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grpSp>
      <p:grpSp>
        <p:nvGrpSpPr>
          <p:cNvPr id="47" name="Group 46"/>
          <p:cNvGrpSpPr/>
          <p:nvPr/>
        </p:nvGrpSpPr>
        <p:grpSpPr>
          <a:xfrm>
            <a:off x="2421473" y="4132266"/>
            <a:ext cx="2551764" cy="1774604"/>
            <a:chOff x="3683940" y="1343493"/>
            <a:chExt cx="2683297" cy="1866079"/>
          </a:xfrm>
        </p:grpSpPr>
        <p:sp>
          <p:nvSpPr>
            <p:cNvPr id="48" name="Oval 47"/>
            <p:cNvSpPr/>
            <p:nvPr/>
          </p:nvSpPr>
          <p:spPr>
            <a:xfrm>
              <a:off x="6116979" y="1343493"/>
              <a:ext cx="250258" cy="2502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49" name="Straight Connector 48"/>
            <p:cNvCxnSpPr/>
            <p:nvPr/>
          </p:nvCxnSpPr>
          <p:spPr>
            <a:xfrm flipH="1">
              <a:off x="3855300" y="1508232"/>
              <a:ext cx="2328493" cy="152308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3683940" y="2959314"/>
              <a:ext cx="250258" cy="250258"/>
            </a:xfrm>
            <a:prstGeom prst="ellipse">
              <a:avLst/>
            </a:prstGeom>
            <a:solidFill>
              <a:schemeClr val="accent1">
                <a:lumMod val="20000"/>
                <a:lumOff val="80000"/>
              </a:schemeClr>
            </a:solidFill>
            <a:ln>
              <a:solidFill>
                <a:schemeClr val="accent1">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grpSp>
      <p:grpSp>
        <p:nvGrpSpPr>
          <p:cNvPr id="51" name="Group 50"/>
          <p:cNvGrpSpPr/>
          <p:nvPr/>
        </p:nvGrpSpPr>
        <p:grpSpPr>
          <a:xfrm>
            <a:off x="2692997" y="3803709"/>
            <a:ext cx="1171737" cy="2252127"/>
            <a:chOff x="3969460" y="998001"/>
            <a:chExt cx="1232135" cy="2368216"/>
          </a:xfrm>
        </p:grpSpPr>
        <p:cxnSp>
          <p:nvCxnSpPr>
            <p:cNvPr id="52" name="Straight Connector 51"/>
            <p:cNvCxnSpPr/>
            <p:nvPr/>
          </p:nvCxnSpPr>
          <p:spPr>
            <a:xfrm flipH="1">
              <a:off x="4105558" y="1192335"/>
              <a:ext cx="957964" cy="195412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3969460" y="3115959"/>
              <a:ext cx="250258" cy="250258"/>
            </a:xfrm>
            <a:prstGeom prst="ellipse">
              <a:avLst/>
            </a:prstGeom>
            <a:solidFill>
              <a:schemeClr val="accent1">
                <a:lumMod val="20000"/>
                <a:lumOff val="80000"/>
              </a:schemeClr>
            </a:solidFill>
            <a:ln>
              <a:solidFill>
                <a:schemeClr val="accent1">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sp>
          <p:nvSpPr>
            <p:cNvPr id="54" name="Oval 53"/>
            <p:cNvSpPr/>
            <p:nvPr/>
          </p:nvSpPr>
          <p:spPr>
            <a:xfrm>
              <a:off x="4951337" y="998001"/>
              <a:ext cx="250258" cy="2502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55" name="Oval 54"/>
          <p:cNvSpPr/>
          <p:nvPr/>
        </p:nvSpPr>
        <p:spPr>
          <a:xfrm>
            <a:off x="2881596" y="5327100"/>
            <a:ext cx="237991" cy="237990"/>
          </a:xfrm>
          <a:prstGeom prst="ellipse">
            <a:avLst/>
          </a:prstGeom>
          <a:solidFill>
            <a:schemeClr val="accent1">
              <a:lumMod val="20000"/>
              <a:lumOff val="80000"/>
            </a:schemeClr>
          </a:solidFill>
          <a:ln>
            <a:solidFill>
              <a:schemeClr val="accent1">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sp>
        <p:nvSpPr>
          <p:cNvPr id="57" name="Oval 56"/>
          <p:cNvSpPr/>
          <p:nvPr/>
        </p:nvSpPr>
        <p:spPr>
          <a:xfrm>
            <a:off x="1790075" y="2233181"/>
            <a:ext cx="127430" cy="12743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8" name="Straight Arrow Connector 57"/>
          <p:cNvCxnSpPr>
            <a:stCxn id="57" idx="5"/>
            <a:endCxn id="55" idx="1"/>
          </p:cNvCxnSpPr>
          <p:nvPr/>
        </p:nvCxnSpPr>
        <p:spPr>
          <a:xfrm>
            <a:off x="1898843" y="2341949"/>
            <a:ext cx="1017606" cy="302000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31" name="Picture 3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041167" y="1432262"/>
            <a:ext cx="2345906" cy="1556829"/>
          </a:xfrm>
          <a:prstGeom prst="rect">
            <a:avLst/>
          </a:prstGeom>
        </p:spPr>
      </p:pic>
      <p:cxnSp>
        <p:nvCxnSpPr>
          <p:cNvPr id="60" name="Straight Arrow Connector 59"/>
          <p:cNvCxnSpPr>
            <a:stCxn id="46" idx="7"/>
          </p:cNvCxnSpPr>
          <p:nvPr/>
        </p:nvCxnSpPr>
        <p:spPr>
          <a:xfrm flipV="1">
            <a:off x="2477738" y="2207114"/>
            <a:ext cx="2022810" cy="3273835"/>
          </a:xfrm>
          <a:prstGeom prst="straightConnector1">
            <a:avLst/>
          </a:prstGeom>
          <a:ln>
            <a:solidFill>
              <a:schemeClr val="accent1">
                <a:lumMod val="20000"/>
                <a:lumOff val="8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53" idx="7"/>
            <a:endCxn id="30" idx="2"/>
          </p:cNvCxnSpPr>
          <p:nvPr/>
        </p:nvCxnSpPr>
        <p:spPr>
          <a:xfrm flipV="1">
            <a:off x="2896135" y="3080082"/>
            <a:ext cx="1446737" cy="2772617"/>
          </a:xfrm>
          <a:prstGeom prst="straightConnector1">
            <a:avLst/>
          </a:prstGeom>
          <a:ln>
            <a:solidFill>
              <a:schemeClr val="accent1">
                <a:lumMod val="20000"/>
                <a:lumOff val="80000"/>
              </a:schemeClr>
            </a:solidFill>
            <a:tailEnd type="none"/>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50" idx="7"/>
            <a:endCxn id="31" idx="2"/>
          </p:cNvCxnSpPr>
          <p:nvPr/>
        </p:nvCxnSpPr>
        <p:spPr>
          <a:xfrm flipV="1">
            <a:off x="2624611" y="2989091"/>
            <a:ext cx="1589509" cy="2714642"/>
          </a:xfrm>
          <a:prstGeom prst="straightConnector1">
            <a:avLst/>
          </a:prstGeom>
          <a:ln>
            <a:solidFill>
              <a:schemeClr val="accent1">
                <a:lumMod val="20000"/>
                <a:lumOff val="80000"/>
              </a:schemeClr>
            </a:solidFill>
            <a:tailEnd type="none"/>
          </a:ln>
          <a:effectLst/>
        </p:spPr>
        <p:style>
          <a:lnRef idx="2">
            <a:schemeClr val="accent1"/>
          </a:lnRef>
          <a:fillRef idx="0">
            <a:schemeClr val="accent1"/>
          </a:fillRef>
          <a:effectRef idx="1">
            <a:schemeClr val="accent1"/>
          </a:effectRef>
          <a:fontRef idx="minor">
            <a:schemeClr val="tx1"/>
          </a:fontRef>
        </p:style>
      </p:cxnSp>
      <p:sp>
        <p:nvSpPr>
          <p:cNvPr id="77" name="Rectangle 76"/>
          <p:cNvSpPr/>
          <p:nvPr/>
        </p:nvSpPr>
        <p:spPr>
          <a:xfrm>
            <a:off x="2206345" y="5399933"/>
            <a:ext cx="499756" cy="703670"/>
          </a:xfrm>
          <a:prstGeom prst="rect">
            <a:avLst/>
          </a:prstGeom>
          <a:solidFill>
            <a:schemeClr val="accent6">
              <a:lumMod val="40000"/>
              <a:lumOff val="60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2704595" y="5684897"/>
            <a:ext cx="370542" cy="413709"/>
          </a:xfrm>
          <a:prstGeom prst="rect">
            <a:avLst/>
          </a:prstGeom>
          <a:solidFill>
            <a:schemeClr val="accent6">
              <a:lumMod val="40000"/>
              <a:lumOff val="60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5697849" y="2846998"/>
            <a:ext cx="515313" cy="1826136"/>
          </a:xfrm>
          <a:prstGeom prst="rightArrow">
            <a:avLst/>
          </a:prstGeom>
          <a:solidFill>
            <a:schemeClr val="accent2">
              <a:lumMod val="60000"/>
              <a:lumOff val="40000"/>
            </a:scheme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0" name="Oval 39"/>
          <p:cNvSpPr/>
          <p:nvPr/>
        </p:nvSpPr>
        <p:spPr>
          <a:xfrm>
            <a:off x="7838769" y="3634765"/>
            <a:ext cx="127430" cy="12743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66927575"/>
      </p:ext>
    </p:extLst>
  </p:cSld>
  <p:clrMapOvr>
    <a:masterClrMapping/>
  </p:clrMapOvr>
  <mc:AlternateContent xmlns:mc="http://schemas.openxmlformats.org/markup-compatibility/2006" xmlns:p14="http://schemas.microsoft.com/office/powerpoint/2010/main">
    <mc:Choice Requires="p14">
      <p:transition spd="slow" p14:dur="2000" advTm="65336"/>
    </mc:Choice>
    <mc:Fallback xmlns="">
      <p:transition xmlns:p14="http://schemas.microsoft.com/office/powerpoint/2010/main" spd="slow" advTm="6533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10" presetClass="entr" presetSubtype="0"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500"/>
                                        <p:tgtEl>
                                          <p:spTgt spid="47"/>
                                        </p:tgtEl>
                                      </p:cBhvr>
                                    </p:animEffect>
                                  </p:childTnLst>
                                </p:cTn>
                              </p:par>
                              <p:par>
                                <p:cTn id="22" presetID="10" presetClass="entr" presetSubtype="0" fill="hold" nodeType="with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500"/>
                                        <p:tgtEl>
                                          <p:spTgt spid="51"/>
                                        </p:tgtEl>
                                      </p:cBhvr>
                                    </p:animEffect>
                                  </p:childTnLst>
                                </p:cTn>
                              </p:par>
                              <p:par>
                                <p:cTn id="25" presetID="10"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500"/>
                                        <p:tgtEl>
                                          <p:spTgt spid="56"/>
                                        </p:tgtEl>
                                      </p:cBhvr>
                                    </p:animEffect>
                                  </p:childTnLst>
                                </p:cTn>
                              </p:par>
                              <p:par>
                                <p:cTn id="33" presetID="10" presetClass="entr" presetSubtype="0" fill="hold" nodeType="with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500"/>
                                        <p:tgtEl>
                                          <p:spTgt spid="59"/>
                                        </p:tgtEl>
                                      </p:cBhvr>
                                    </p:animEffect>
                                  </p:childTnLst>
                                </p:cTn>
                              </p:par>
                              <p:par>
                                <p:cTn id="36" presetID="10" presetClass="entr" presetSubtype="0" fill="hold" nodeType="with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500"/>
                                        <p:tgtEl>
                                          <p:spTgt spid="6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500"/>
                                        <p:tgtEl>
                                          <p:spTgt spid="7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8"/>
                                        </p:tgtEl>
                                        <p:attrNameLst>
                                          <p:attrName>style.visibility</p:attrName>
                                        </p:attrNameLst>
                                      </p:cBhvr>
                                      <p:to>
                                        <p:strVal val="visible"/>
                                      </p:to>
                                    </p:set>
                                    <p:animEffect transition="in" filter="fade">
                                      <p:cBhvr>
                                        <p:cTn id="44" dur="500"/>
                                        <p:tgtEl>
                                          <p:spTgt spid="78"/>
                                        </p:tgtEl>
                                      </p:cBhvr>
                                    </p:animEffect>
                                  </p:childTnLst>
                                </p:cTn>
                              </p:par>
                              <p:par>
                                <p:cTn id="45" presetID="10" presetClass="entr" presetSubtype="0"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7" grpId="0" animBg="1"/>
      <p:bldP spid="77" grpId="0" animBg="1"/>
      <p:bldP spid="78" grpId="0" animBg="1"/>
      <p:bldP spid="6"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134499" y="950043"/>
            <a:ext cx="2958384" cy="520959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itle 1"/>
          <p:cNvSpPr>
            <a:spLocks noGrp="1"/>
          </p:cNvSpPr>
          <p:nvPr>
            <p:ph type="title"/>
          </p:nvPr>
        </p:nvSpPr>
        <p:spPr/>
        <p:txBody>
          <a:bodyPr/>
          <a:lstStyle/>
          <a:p>
            <a:r>
              <a:rPr lang="en-US" altLang="ko-KR" dirty="0" smtClean="0"/>
              <a:t>Stereo Fusion</a:t>
            </a:r>
            <a:endParaRPr lang="ko-KR" altLang="en-US" dirty="0"/>
          </a:p>
        </p:txBody>
      </p:sp>
      <p:sp>
        <p:nvSpPr>
          <p:cNvPr id="3" name="Content Placeholder 2"/>
          <p:cNvSpPr>
            <a:spLocks noGrp="1"/>
          </p:cNvSpPr>
          <p:nvPr>
            <p:ph idx="1"/>
          </p:nvPr>
        </p:nvSpPr>
        <p:spPr/>
        <p:txBody>
          <a:bodyPr/>
          <a:lstStyle/>
          <a:p>
            <a:endParaRPr lang="ko-KR" alt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13</a:t>
            </a:fld>
            <a:endParaRPr lang="en-US" dirty="0"/>
          </a:p>
        </p:txBody>
      </p:sp>
      <p:grpSp>
        <p:nvGrpSpPr>
          <p:cNvPr id="44" name="Group 43"/>
          <p:cNvGrpSpPr/>
          <p:nvPr/>
        </p:nvGrpSpPr>
        <p:grpSpPr>
          <a:xfrm>
            <a:off x="355107" y="1150283"/>
            <a:ext cx="2539007" cy="2088121"/>
            <a:chOff x="6540871" y="3984998"/>
            <a:chExt cx="2539007" cy="2088121"/>
          </a:xfrm>
        </p:grpSpPr>
        <p:pic>
          <p:nvPicPr>
            <p:cNvPr id="45" name="Picture 4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540871" y="3984998"/>
              <a:ext cx="2539007" cy="1728000"/>
            </a:xfrm>
            <a:prstGeom prst="rect">
              <a:avLst/>
            </a:prstGeom>
          </p:spPr>
        </p:pic>
        <p:sp>
          <p:nvSpPr>
            <p:cNvPr id="46" name="TextBox 45"/>
            <p:cNvSpPr txBox="1"/>
            <p:nvPr/>
          </p:nvSpPr>
          <p:spPr>
            <a:xfrm>
              <a:off x="6725782" y="5734565"/>
              <a:ext cx="2202847"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S</a:t>
              </a:r>
              <a:r>
                <a:rPr lang="en-US" sz="1600" dirty="0" smtClean="0">
                  <a:latin typeface="Arial" panose="020B0604020202020204" pitchFamily="34" charset="0"/>
                  <a:cs typeface="Arial" panose="020B0604020202020204" pitchFamily="34" charset="0"/>
                </a:rPr>
                <a:t>ynthetic direct image</a:t>
              </a:r>
              <a:endParaRPr lang="en-US" sz="1600" dirty="0">
                <a:latin typeface="Arial" panose="020B0604020202020204" pitchFamily="34" charset="0"/>
                <a:cs typeface="Arial" panose="020B0604020202020204" pitchFamily="34" charset="0"/>
              </a:endParaRPr>
            </a:p>
          </p:txBody>
        </p:sp>
      </p:grpSp>
      <p:pic>
        <p:nvPicPr>
          <p:cNvPr id="51" name="Picture 50"/>
          <p:cNvPicPr>
            <a:picLocks noChangeAspect="1"/>
          </p:cNvPicPr>
          <p:nvPr/>
        </p:nvPicPr>
        <p:blipFill>
          <a:blip r:embed="rId5"/>
          <a:stretch>
            <a:fillRect/>
          </a:stretch>
        </p:blipFill>
        <p:spPr>
          <a:xfrm>
            <a:off x="326241" y="3779277"/>
            <a:ext cx="2596738" cy="1723290"/>
          </a:xfrm>
          <a:prstGeom prst="rect">
            <a:avLst/>
          </a:prstGeom>
        </p:spPr>
      </p:pic>
      <p:sp>
        <p:nvSpPr>
          <p:cNvPr id="52" name="TextBox 51"/>
          <p:cNvSpPr txBox="1"/>
          <p:nvPr/>
        </p:nvSpPr>
        <p:spPr>
          <a:xfrm>
            <a:off x="196559" y="5590904"/>
            <a:ext cx="2836033"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Image from the other camera</a:t>
            </a:r>
            <a:endParaRPr lang="en-US" sz="1600" dirty="0">
              <a:latin typeface="Arial" panose="020B0604020202020204" pitchFamily="34" charset="0"/>
              <a:cs typeface="Arial" panose="020B0604020202020204" pitchFamily="34" charset="0"/>
            </a:endParaRPr>
          </a:p>
        </p:txBody>
      </p:sp>
      <p:grpSp>
        <p:nvGrpSpPr>
          <p:cNvPr id="20" name="Group 19"/>
          <p:cNvGrpSpPr/>
          <p:nvPr/>
        </p:nvGrpSpPr>
        <p:grpSpPr>
          <a:xfrm>
            <a:off x="775633" y="919898"/>
            <a:ext cx="8232534" cy="3396071"/>
            <a:chOff x="775633" y="919898"/>
            <a:chExt cx="8232534" cy="3396071"/>
          </a:xfrm>
        </p:grpSpPr>
        <p:sp>
          <p:nvSpPr>
            <p:cNvPr id="19" name="Rectangle 18"/>
            <p:cNvSpPr/>
            <p:nvPr/>
          </p:nvSpPr>
          <p:spPr>
            <a:xfrm>
              <a:off x="3310127" y="1005419"/>
              <a:ext cx="5637313" cy="3310550"/>
            </a:xfrm>
            <a:prstGeom prst="rect">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24" name="Chart 23"/>
            <p:cNvGraphicFramePr>
              <a:graphicFrameLocks/>
            </p:cNvGraphicFramePr>
            <p:nvPr>
              <p:extLst>
                <p:ext uri="{D42A27DB-BD31-4B8C-83A1-F6EECF244321}">
                  <p14:modId xmlns:p14="http://schemas.microsoft.com/office/powerpoint/2010/main" val="1388497344"/>
                </p:ext>
              </p:extLst>
            </p:nvPr>
          </p:nvGraphicFramePr>
          <p:xfrm>
            <a:off x="3589057" y="919898"/>
            <a:ext cx="5419110" cy="3232724"/>
          </p:xfrm>
          <a:graphic>
            <a:graphicData uri="http://schemas.openxmlformats.org/drawingml/2006/chart">
              <c:chart xmlns:c="http://schemas.openxmlformats.org/drawingml/2006/chart" xmlns:r="http://schemas.openxmlformats.org/officeDocument/2006/relationships" r:id="rId6"/>
            </a:graphicData>
          </a:graphic>
        </p:graphicFrame>
        <p:sp>
          <p:nvSpPr>
            <p:cNvPr id="28" name="TextBox 27"/>
            <p:cNvSpPr txBox="1"/>
            <p:nvPr/>
          </p:nvSpPr>
          <p:spPr>
            <a:xfrm rot="16200000">
              <a:off x="2880777" y="2211404"/>
              <a:ext cx="1210588" cy="261610"/>
            </a:xfrm>
            <a:prstGeom prst="rect">
              <a:avLst/>
            </a:prstGeom>
            <a:noFill/>
          </p:spPr>
          <p:txBody>
            <a:bodyPr wrap="none" rtlCol="0">
              <a:spAutoFit/>
            </a:bodyPr>
            <a:lstStyle/>
            <a:p>
              <a:r>
                <a:rPr lang="en-US" altLang="ko-KR" sz="1100" dirty="0">
                  <a:latin typeface="Arial" panose="020B0604020202020204" pitchFamily="34" charset="0"/>
                  <a:cs typeface="Arial" panose="020B0604020202020204" pitchFamily="34" charset="0"/>
                </a:rPr>
                <a:t>Aggregated cost</a:t>
              </a:r>
            </a:p>
          </p:txBody>
        </p:sp>
        <p:sp>
          <p:nvSpPr>
            <p:cNvPr id="29" name="TextBox 28"/>
            <p:cNvSpPr txBox="1"/>
            <p:nvPr/>
          </p:nvSpPr>
          <p:spPr>
            <a:xfrm>
              <a:off x="5570806" y="4033085"/>
              <a:ext cx="1385316" cy="261610"/>
            </a:xfrm>
            <a:prstGeom prst="rect">
              <a:avLst/>
            </a:prstGeom>
            <a:noFill/>
          </p:spPr>
          <p:txBody>
            <a:bodyPr wrap="none" rtlCol="0">
              <a:spAutoFit/>
            </a:bodyPr>
            <a:lstStyle/>
            <a:p>
              <a:r>
                <a:rPr lang="en-US" altLang="ko-KR" sz="1100" dirty="0">
                  <a:latin typeface="Arial" panose="020B0604020202020204" pitchFamily="34" charset="0"/>
                  <a:cs typeface="Arial" panose="020B0604020202020204" pitchFamily="34" charset="0"/>
                </a:rPr>
                <a:t>Disparity candidate</a:t>
              </a:r>
            </a:p>
          </p:txBody>
        </p:sp>
        <p:cxnSp>
          <p:nvCxnSpPr>
            <p:cNvPr id="12" name="Straight Connector 11"/>
            <p:cNvCxnSpPr>
              <a:stCxn id="14" idx="7"/>
            </p:cNvCxnSpPr>
            <p:nvPr/>
          </p:nvCxnSpPr>
          <p:spPr>
            <a:xfrm flipV="1">
              <a:off x="844869" y="1005840"/>
              <a:ext cx="2474403" cy="729246"/>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26" name="Straight Connector 25"/>
            <p:cNvCxnSpPr>
              <a:stCxn id="14" idx="5"/>
            </p:cNvCxnSpPr>
            <p:nvPr/>
          </p:nvCxnSpPr>
          <p:spPr>
            <a:xfrm>
              <a:off x="844869" y="1798109"/>
              <a:ext cx="2474403" cy="2508715"/>
            </a:xfrm>
            <a:prstGeom prst="line">
              <a:avLst/>
            </a:prstGeom>
            <a:ln w="38100"/>
          </p:spPr>
          <p:style>
            <a:lnRef idx="1">
              <a:schemeClr val="accent3"/>
            </a:lnRef>
            <a:fillRef idx="0">
              <a:schemeClr val="accent3"/>
            </a:fillRef>
            <a:effectRef idx="0">
              <a:schemeClr val="accent3"/>
            </a:effectRef>
            <a:fontRef idx="minor">
              <a:schemeClr val="tx1"/>
            </a:fontRef>
          </p:style>
        </p:cxnSp>
        <p:sp>
          <p:nvSpPr>
            <p:cNvPr id="14" name="Oval 13"/>
            <p:cNvSpPr/>
            <p:nvPr/>
          </p:nvSpPr>
          <p:spPr>
            <a:xfrm>
              <a:off x="775633" y="1722034"/>
              <a:ext cx="81115" cy="89127"/>
            </a:xfrm>
            <a:prstGeom prst="ellipse">
              <a:avLst/>
            </a:prstGeom>
            <a:solidFill>
              <a:schemeClr val="accent3"/>
            </a:solidFill>
            <a:ln w="38100"/>
          </p:spPr>
          <p:style>
            <a:lnRef idx="1">
              <a:schemeClr val="accent3"/>
            </a:lnRef>
            <a:fillRef idx="0">
              <a:schemeClr val="accent3"/>
            </a:fillRef>
            <a:effectRef idx="0">
              <a:schemeClr val="accent3"/>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anose="020B0604020202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2431270212"/>
      </p:ext>
    </p:extLst>
  </p:cSld>
  <p:clrMapOvr>
    <a:masterClrMapping/>
  </p:clrMapOvr>
  <mc:AlternateContent xmlns:mc="http://schemas.openxmlformats.org/markup-compatibility/2006" xmlns:p14="http://schemas.microsoft.com/office/powerpoint/2010/main">
    <mc:Choice Requires="p14">
      <p:transition spd="slow" p14:dur="2000" advTm="26625"/>
    </mc:Choice>
    <mc:Fallback xmlns="">
      <p:transition xmlns:p14="http://schemas.microsoft.com/office/powerpoint/2010/main" spd="slow" advTm="2662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3310127" y="1005419"/>
            <a:ext cx="5637313" cy="3310550"/>
          </a:xfrm>
          <a:prstGeom prst="rect">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3" name="Picture 42"/>
          <p:cNvPicPr>
            <a:picLocks noChangeAspect="1"/>
          </p:cNvPicPr>
          <p:nvPr/>
        </p:nvPicPr>
        <p:blipFill>
          <a:blip r:embed="rId4"/>
          <a:stretch>
            <a:fillRect/>
          </a:stretch>
        </p:blipFill>
        <p:spPr>
          <a:xfrm>
            <a:off x="204234" y="4337863"/>
            <a:ext cx="3122440" cy="2127003"/>
          </a:xfrm>
          <a:prstGeom prst="rect">
            <a:avLst/>
          </a:prstGeom>
        </p:spPr>
      </p:pic>
      <p:pic>
        <p:nvPicPr>
          <p:cNvPr id="41" name="Picture 40"/>
          <p:cNvPicPr>
            <a:picLocks noChangeAspect="1"/>
          </p:cNvPicPr>
          <p:nvPr/>
        </p:nvPicPr>
        <p:blipFill>
          <a:blip r:embed="rId5"/>
          <a:stretch>
            <a:fillRect/>
          </a:stretch>
        </p:blipFill>
        <p:spPr>
          <a:xfrm>
            <a:off x="4376536" y="4379269"/>
            <a:ext cx="3159549" cy="2148379"/>
          </a:xfrm>
          <a:prstGeom prst="rect">
            <a:avLst/>
          </a:prstGeom>
        </p:spPr>
      </p:pic>
      <p:pic>
        <p:nvPicPr>
          <p:cNvPr id="34" name="Picture 33"/>
          <p:cNvPicPr>
            <a:picLocks noChangeAspect="1"/>
          </p:cNvPicPr>
          <p:nvPr/>
        </p:nvPicPr>
        <p:blipFill>
          <a:blip r:embed="rId6"/>
          <a:stretch>
            <a:fillRect/>
          </a:stretch>
        </p:blipFill>
        <p:spPr>
          <a:xfrm>
            <a:off x="118268" y="1315649"/>
            <a:ext cx="3160310" cy="2150047"/>
          </a:xfrm>
          <a:prstGeom prst="rect">
            <a:avLst/>
          </a:prstGeom>
        </p:spPr>
      </p:pic>
      <p:graphicFrame>
        <p:nvGraphicFramePr>
          <p:cNvPr id="10" name="Chart 9"/>
          <p:cNvGraphicFramePr>
            <a:graphicFrameLocks/>
          </p:cNvGraphicFramePr>
          <p:nvPr>
            <p:extLst>
              <p:ext uri="{D42A27DB-BD31-4B8C-83A1-F6EECF244321}">
                <p14:modId xmlns:p14="http://schemas.microsoft.com/office/powerpoint/2010/main" val="1196740701"/>
              </p:ext>
            </p:extLst>
          </p:nvPr>
        </p:nvGraphicFramePr>
        <p:xfrm>
          <a:off x="3589057" y="919898"/>
          <a:ext cx="5419110" cy="3232724"/>
        </p:xfrm>
        <a:graphic>
          <a:graphicData uri="http://schemas.openxmlformats.org/drawingml/2006/chart">
            <c:chart xmlns:c="http://schemas.openxmlformats.org/drawingml/2006/chart" xmlns:r="http://schemas.openxmlformats.org/officeDocument/2006/relationships" r:id="rId7"/>
          </a:graphicData>
        </a:graphic>
      </p:graphicFrame>
      <p:sp>
        <p:nvSpPr>
          <p:cNvPr id="2" name="Title 1"/>
          <p:cNvSpPr>
            <a:spLocks noGrp="1"/>
          </p:cNvSpPr>
          <p:nvPr>
            <p:ph type="title"/>
          </p:nvPr>
        </p:nvSpPr>
        <p:spPr/>
        <p:txBody>
          <a:bodyPr/>
          <a:lstStyle/>
          <a:p>
            <a:r>
              <a:rPr lang="en-US" altLang="ko-KR" sz="3600" dirty="0" smtClean="0"/>
              <a:t>Coarse-to-fine Approach</a:t>
            </a:r>
            <a:endParaRPr lang="ko-KR" altLang="en-US" sz="3600" dirty="0"/>
          </a:p>
        </p:txBody>
      </p:sp>
      <p:sp>
        <p:nvSpPr>
          <p:cNvPr id="4" name="Slide Number Placeholder 3"/>
          <p:cNvSpPr>
            <a:spLocks noGrp="1"/>
          </p:cNvSpPr>
          <p:nvPr>
            <p:ph type="sldNum" sz="quarter" idx="12"/>
          </p:nvPr>
        </p:nvSpPr>
        <p:spPr>
          <a:xfrm>
            <a:off x="357532" y="6391101"/>
            <a:ext cx="1949039" cy="365125"/>
          </a:xfrm>
        </p:spPr>
        <p:txBody>
          <a:bodyPr/>
          <a:lstStyle/>
          <a:p>
            <a:fld id="{DF28FB93-0A08-4E7D-8E63-9EFA29F1E093}" type="slidenum">
              <a:rPr lang="en-US" smtClean="0"/>
              <a:pPr/>
              <a:t>14</a:t>
            </a:fld>
            <a:endParaRPr lang="en-US" dirty="0"/>
          </a:p>
        </p:txBody>
      </p:sp>
      <p:sp>
        <p:nvSpPr>
          <p:cNvPr id="6" name="TextBox 5"/>
          <p:cNvSpPr txBox="1"/>
          <p:nvPr/>
        </p:nvSpPr>
        <p:spPr>
          <a:xfrm>
            <a:off x="715073" y="3490627"/>
            <a:ext cx="1851789" cy="369332"/>
          </a:xfrm>
          <a:prstGeom prst="rect">
            <a:avLst/>
          </a:prstGeom>
        </p:spPr>
        <p:txBody>
          <a:bodyPr wrap="none">
            <a:spAutoFit/>
          </a:bodyPr>
          <a:lstStyle>
            <a:defPPr>
              <a:defRPr lang="en-US"/>
            </a:defPPr>
            <a:lvl1pPr>
              <a:defRPr>
                <a:latin typeface="Arial" panose="020B0604020202020204" pitchFamily="34" charset="0"/>
                <a:cs typeface="Arial" panose="020B0604020202020204" pitchFamily="34" charset="0"/>
              </a:defRPr>
            </a:lvl1pPr>
          </a:lstStyle>
          <a:p>
            <a:r>
              <a:rPr lang="en-US" dirty="0"/>
              <a:t>Binocular stereo</a:t>
            </a:r>
          </a:p>
        </p:txBody>
      </p:sp>
      <p:sp>
        <p:nvSpPr>
          <p:cNvPr id="7" name="Oval 6"/>
          <p:cNvSpPr/>
          <p:nvPr/>
        </p:nvSpPr>
        <p:spPr>
          <a:xfrm>
            <a:off x="682506" y="2017081"/>
            <a:ext cx="81115" cy="89127"/>
          </a:xfrm>
          <a:prstGeom prst="ellipse">
            <a:avLst/>
          </a:prstGeom>
          <a:solidFill>
            <a:srgbClr val="FF0000"/>
          </a:solidFill>
          <a:ln>
            <a:solidFill>
              <a:srgbClr val="FF0000"/>
            </a:solidFill>
          </a:ln>
          <a:effectLst/>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anose="020B0604020202020204" pitchFamily="34" charset="0"/>
              <a:cs typeface="Arial" panose="020B0604020202020204" pitchFamily="34" charset="0"/>
            </a:endParaRPr>
          </a:p>
        </p:txBody>
      </p:sp>
      <p:cxnSp>
        <p:nvCxnSpPr>
          <p:cNvPr id="8" name="Curved Connector 7"/>
          <p:cNvCxnSpPr>
            <a:stCxn id="7" idx="6"/>
            <a:endCxn id="14" idx="2"/>
          </p:cNvCxnSpPr>
          <p:nvPr/>
        </p:nvCxnSpPr>
        <p:spPr>
          <a:xfrm>
            <a:off x="763621" y="2061645"/>
            <a:ext cx="3831671" cy="1540348"/>
          </a:xfrm>
          <a:prstGeom prst="curvedConnector3">
            <a:avLst>
              <a:gd name="adj1" fmla="val 50000"/>
            </a:avLst>
          </a:prstGeom>
          <a:ln w="38100">
            <a:solidFill>
              <a:srgbClr val="FF0000"/>
            </a:solidFill>
            <a:tailEnd type="triangle"/>
          </a:ln>
        </p:spPr>
        <p:style>
          <a:lnRef idx="1">
            <a:schemeClr val="accent4"/>
          </a:lnRef>
          <a:fillRef idx="0">
            <a:schemeClr val="accent4"/>
          </a:fillRef>
          <a:effectRef idx="0">
            <a:schemeClr val="accent4"/>
          </a:effectRef>
          <a:fontRef idx="minor">
            <a:schemeClr val="tx1"/>
          </a:fontRef>
        </p:style>
      </p:cxnSp>
      <p:sp>
        <p:nvSpPr>
          <p:cNvPr id="14" name="Oval 13"/>
          <p:cNvSpPr/>
          <p:nvPr/>
        </p:nvSpPr>
        <p:spPr>
          <a:xfrm>
            <a:off x="4595292" y="3537508"/>
            <a:ext cx="117375" cy="128969"/>
          </a:xfrm>
          <a:prstGeom prst="ellipse">
            <a:avLst/>
          </a:prstGeom>
          <a:solidFill>
            <a:srgbClr val="FF0000"/>
          </a:solidFill>
          <a:ln>
            <a:solidFill>
              <a:srgbClr val="FF0000"/>
            </a:solidFill>
          </a:ln>
          <a:effectLst/>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latin typeface="Arial" panose="020B0604020202020204" pitchFamily="34" charset="0"/>
              <a:cs typeface="Arial" panose="020B0604020202020204" pitchFamily="34" charset="0"/>
            </a:endParaRPr>
          </a:p>
        </p:txBody>
      </p:sp>
      <p:sp>
        <p:nvSpPr>
          <p:cNvPr id="18" name="TextBox 17"/>
          <p:cNvSpPr txBox="1"/>
          <p:nvPr/>
        </p:nvSpPr>
        <p:spPr>
          <a:xfrm>
            <a:off x="4465428" y="2680596"/>
            <a:ext cx="1049653" cy="577081"/>
          </a:xfrm>
          <a:prstGeom prst="rect">
            <a:avLst/>
          </a:prstGeom>
          <a:noFill/>
        </p:spPr>
        <p:txBody>
          <a:bodyPr wrap="square" rtlCol="0">
            <a:spAutoFit/>
          </a:bodyPr>
          <a:lstStyle/>
          <a:p>
            <a:r>
              <a:rPr lang="en-US" sz="1050" dirty="0" smtClean="0">
                <a:latin typeface="Arial" panose="020B0604020202020204" pitchFamily="34" charset="0"/>
                <a:cs typeface="Arial" panose="020B0604020202020204" pitchFamily="34" charset="0"/>
              </a:rPr>
              <a:t>Minimal cost in binocular stereo</a:t>
            </a:r>
            <a:endParaRPr lang="en-US" sz="1050" dirty="0">
              <a:latin typeface="Arial" panose="020B0604020202020204" pitchFamily="34" charset="0"/>
              <a:cs typeface="Arial" panose="020B0604020202020204" pitchFamily="34" charset="0"/>
            </a:endParaRPr>
          </a:p>
        </p:txBody>
      </p:sp>
      <p:cxnSp>
        <p:nvCxnSpPr>
          <p:cNvPr id="20" name="Curved Connector 19"/>
          <p:cNvCxnSpPr>
            <a:stCxn id="18" idx="2"/>
            <a:endCxn id="14" idx="0"/>
          </p:cNvCxnSpPr>
          <p:nvPr/>
        </p:nvCxnSpPr>
        <p:spPr>
          <a:xfrm rot="5400000">
            <a:off x="4682203" y="3229455"/>
            <a:ext cx="279831" cy="336275"/>
          </a:xfrm>
          <a:prstGeom prst="curvedConnector3">
            <a:avLst>
              <a:gd name="adj1" fmla="val 50000"/>
            </a:avLst>
          </a:prstGeom>
          <a:ln w="38100">
            <a:solidFill>
              <a:srgbClr val="FF0000"/>
            </a:solidFill>
            <a:tailEnd type="triangle"/>
          </a:ln>
        </p:spPr>
        <p:style>
          <a:lnRef idx="1">
            <a:schemeClr val="accent4"/>
          </a:lnRef>
          <a:fillRef idx="0">
            <a:schemeClr val="accent4"/>
          </a:fillRef>
          <a:effectRef idx="0">
            <a:schemeClr val="accent4"/>
          </a:effectRef>
          <a:fontRef idx="minor">
            <a:schemeClr val="tx1"/>
          </a:fontRef>
        </p:style>
      </p:cxnSp>
      <p:sp>
        <p:nvSpPr>
          <p:cNvPr id="22" name="TextBox 21"/>
          <p:cNvSpPr txBox="1"/>
          <p:nvPr/>
        </p:nvSpPr>
        <p:spPr>
          <a:xfrm rot="16200000">
            <a:off x="2880777" y="2211404"/>
            <a:ext cx="1210588" cy="261610"/>
          </a:xfrm>
          <a:prstGeom prst="rect">
            <a:avLst/>
          </a:prstGeom>
          <a:noFill/>
        </p:spPr>
        <p:txBody>
          <a:bodyPr wrap="none" rtlCol="0">
            <a:spAutoFit/>
          </a:bodyPr>
          <a:lstStyle/>
          <a:p>
            <a:r>
              <a:rPr lang="en-US" sz="1100" dirty="0" smtClean="0">
                <a:latin typeface="Arial" panose="020B0604020202020204" pitchFamily="34" charset="0"/>
                <a:cs typeface="Arial" panose="020B0604020202020204" pitchFamily="34" charset="0"/>
              </a:rPr>
              <a:t>Aggregated cost</a:t>
            </a:r>
            <a:endParaRPr lang="en-US" sz="1100" dirty="0">
              <a:latin typeface="Arial" panose="020B0604020202020204" pitchFamily="34" charset="0"/>
              <a:cs typeface="Arial" panose="020B0604020202020204" pitchFamily="34" charset="0"/>
            </a:endParaRPr>
          </a:p>
        </p:txBody>
      </p:sp>
      <p:sp>
        <p:nvSpPr>
          <p:cNvPr id="23" name="TextBox 22"/>
          <p:cNvSpPr txBox="1"/>
          <p:nvPr/>
        </p:nvSpPr>
        <p:spPr>
          <a:xfrm>
            <a:off x="5570806" y="4033086"/>
            <a:ext cx="1385316" cy="261610"/>
          </a:xfrm>
          <a:prstGeom prst="rect">
            <a:avLst/>
          </a:prstGeom>
          <a:noFill/>
        </p:spPr>
        <p:txBody>
          <a:bodyPr wrap="none" rtlCol="0">
            <a:spAutoFit/>
          </a:bodyPr>
          <a:lstStyle/>
          <a:p>
            <a:r>
              <a:rPr lang="en-US" sz="1100" dirty="0" smtClean="0">
                <a:latin typeface="Arial" panose="020B0604020202020204" pitchFamily="34" charset="0"/>
                <a:cs typeface="Arial" panose="020B0604020202020204" pitchFamily="34" charset="0"/>
              </a:rPr>
              <a:t>Disparity candidate</a:t>
            </a:r>
            <a:endParaRPr lang="en-US" sz="1100" dirty="0">
              <a:latin typeface="Arial" panose="020B0604020202020204" pitchFamily="34" charset="0"/>
              <a:cs typeface="Arial" panose="020B0604020202020204" pitchFamily="34" charset="0"/>
            </a:endParaRPr>
          </a:p>
        </p:txBody>
      </p:sp>
      <p:sp>
        <p:nvSpPr>
          <p:cNvPr id="36" name="Rectangle 35"/>
          <p:cNvSpPr/>
          <p:nvPr/>
        </p:nvSpPr>
        <p:spPr>
          <a:xfrm>
            <a:off x="5037185" y="6558662"/>
            <a:ext cx="1954381" cy="369332"/>
          </a:xfrm>
          <a:prstGeom prst="rect">
            <a:avLst/>
          </a:prstGeom>
        </p:spPr>
        <p:txBody>
          <a:bodyPr wrap="none">
            <a:spAutoFit/>
          </a:bodyPr>
          <a:lstStyle/>
          <a:p>
            <a:r>
              <a:rPr lang="en-US" altLang="ko-KR" dirty="0">
                <a:latin typeface="Arial" panose="020B0604020202020204" pitchFamily="34" charset="0"/>
                <a:cs typeface="Arial" panose="020B0604020202020204" pitchFamily="34" charset="0"/>
              </a:rPr>
              <a:t>Our stereo fusion</a:t>
            </a:r>
            <a:endParaRPr lang="ko-KR" altLang="en-US" dirty="0"/>
          </a:p>
        </p:txBody>
      </p:sp>
      <p:sp>
        <p:nvSpPr>
          <p:cNvPr id="15" name="Oval 14"/>
          <p:cNvSpPr/>
          <p:nvPr/>
        </p:nvSpPr>
        <p:spPr>
          <a:xfrm>
            <a:off x="5909051" y="3518622"/>
            <a:ext cx="117375" cy="128969"/>
          </a:xfrm>
          <a:prstGeom prst="ellipse">
            <a:avLst/>
          </a:prstGeom>
          <a:solidFill>
            <a:srgbClr val="00B050"/>
          </a:solidFill>
          <a:ln>
            <a:solidFill>
              <a:srgbClr val="00B050"/>
            </a:solidFill>
          </a:ln>
          <a:effectLst/>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a:latin typeface="Arial" panose="020B0604020202020204" pitchFamily="34" charset="0"/>
              <a:cs typeface="Arial" panose="020B0604020202020204" pitchFamily="34" charset="0"/>
            </a:endParaRPr>
          </a:p>
        </p:txBody>
      </p:sp>
      <p:sp>
        <p:nvSpPr>
          <p:cNvPr id="37" name="Oval 36"/>
          <p:cNvSpPr/>
          <p:nvPr/>
        </p:nvSpPr>
        <p:spPr>
          <a:xfrm>
            <a:off x="4909141" y="5127699"/>
            <a:ext cx="81115" cy="89127"/>
          </a:xfrm>
          <a:prstGeom prst="ellipse">
            <a:avLst/>
          </a:prstGeom>
          <a:solidFill>
            <a:srgbClr val="00B050"/>
          </a:solidFill>
          <a:ln>
            <a:solidFill>
              <a:srgbClr val="00B050"/>
            </a:solidFill>
          </a:ln>
          <a:effectLst/>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anose="020B0604020202020204" pitchFamily="34" charset="0"/>
              <a:cs typeface="Arial" panose="020B0604020202020204" pitchFamily="34" charset="0"/>
            </a:endParaRPr>
          </a:p>
        </p:txBody>
      </p:sp>
      <p:cxnSp>
        <p:nvCxnSpPr>
          <p:cNvPr id="38" name="Curved Connector 37"/>
          <p:cNvCxnSpPr>
            <a:stCxn id="37" idx="4"/>
            <a:endCxn id="15" idx="3"/>
          </p:cNvCxnSpPr>
          <p:nvPr/>
        </p:nvCxnSpPr>
        <p:spPr>
          <a:xfrm rot="5400000" flipH="1" flipV="1">
            <a:off x="4643908" y="3934494"/>
            <a:ext cx="1588122" cy="976541"/>
          </a:xfrm>
          <a:prstGeom prst="curvedConnector3">
            <a:avLst>
              <a:gd name="adj1" fmla="val -14394"/>
            </a:avLst>
          </a:prstGeom>
          <a:ln w="38100">
            <a:solidFill>
              <a:srgbClr val="00B050"/>
            </a:solidFill>
            <a:tailEnd type="triangle"/>
          </a:ln>
          <a:effectLst/>
        </p:spPr>
        <p:style>
          <a:lnRef idx="1">
            <a:schemeClr val="accent4"/>
          </a:lnRef>
          <a:fillRef idx="0">
            <a:schemeClr val="accent4"/>
          </a:fillRef>
          <a:effectRef idx="0">
            <a:schemeClr val="accent4"/>
          </a:effectRef>
          <a:fontRef idx="minor">
            <a:schemeClr val="tx1"/>
          </a:fontRef>
        </p:style>
      </p:cxnSp>
      <p:sp>
        <p:nvSpPr>
          <p:cNvPr id="58" name="Rectangle 57"/>
          <p:cNvSpPr/>
          <p:nvPr/>
        </p:nvSpPr>
        <p:spPr>
          <a:xfrm>
            <a:off x="663184" y="6510331"/>
            <a:ext cx="2377574" cy="369332"/>
          </a:xfrm>
          <a:prstGeom prst="rect">
            <a:avLst/>
          </a:prstGeom>
        </p:spPr>
        <p:txBody>
          <a:bodyPr wrap="none">
            <a:spAutoFit/>
          </a:bodyPr>
          <a:lstStyle/>
          <a:p>
            <a:r>
              <a:rPr lang="en-US" altLang="ko-KR" dirty="0" smtClean="0">
                <a:latin typeface="Arial" panose="020B0604020202020204" pitchFamily="34" charset="0"/>
                <a:cs typeface="Arial" panose="020B0604020202020204" pitchFamily="34" charset="0"/>
              </a:rPr>
              <a:t>Refractive </a:t>
            </a:r>
            <a:r>
              <a:rPr lang="en-US" altLang="ko-KR" dirty="0">
                <a:latin typeface="Arial" panose="020B0604020202020204" pitchFamily="34" charset="0"/>
                <a:cs typeface="Arial" panose="020B0604020202020204" pitchFamily="34" charset="0"/>
              </a:rPr>
              <a:t>depth map</a:t>
            </a:r>
          </a:p>
        </p:txBody>
      </p:sp>
      <p:sp>
        <p:nvSpPr>
          <p:cNvPr id="63" name="Oval 62"/>
          <p:cNvSpPr/>
          <p:nvPr/>
        </p:nvSpPr>
        <p:spPr>
          <a:xfrm>
            <a:off x="702537" y="5104111"/>
            <a:ext cx="81115" cy="89127"/>
          </a:xfrm>
          <a:prstGeom prst="ellipse">
            <a:avLst/>
          </a:prstGeom>
          <a:solidFill>
            <a:schemeClr val="accent4">
              <a:lumMod val="75000"/>
            </a:schemeClr>
          </a:solidFill>
          <a:ln>
            <a:solidFill>
              <a:srgbClr val="0070C0"/>
            </a:solidFill>
          </a:ln>
          <a:effectLst/>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latin typeface="Arial" panose="020B0604020202020204" pitchFamily="34" charset="0"/>
              <a:cs typeface="Arial" panose="020B0604020202020204" pitchFamily="34" charset="0"/>
            </a:endParaRPr>
          </a:p>
        </p:txBody>
      </p:sp>
      <p:sp>
        <p:nvSpPr>
          <p:cNvPr id="3" name="Rectangle 2"/>
          <p:cNvSpPr/>
          <p:nvPr/>
        </p:nvSpPr>
        <p:spPr>
          <a:xfrm>
            <a:off x="4090988" y="1027113"/>
            <a:ext cx="1741375" cy="271748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Rectangle 34"/>
          <p:cNvSpPr/>
          <p:nvPr/>
        </p:nvSpPr>
        <p:spPr>
          <a:xfrm>
            <a:off x="6132034" y="1031875"/>
            <a:ext cx="2640491" cy="271272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46" name="Group 45"/>
          <p:cNvGrpSpPr/>
          <p:nvPr/>
        </p:nvGrpSpPr>
        <p:grpSpPr>
          <a:xfrm>
            <a:off x="5426647" y="1027313"/>
            <a:ext cx="2247394" cy="2780784"/>
            <a:chOff x="5562480" y="2077547"/>
            <a:chExt cx="2247394" cy="2780784"/>
          </a:xfrm>
        </p:grpSpPr>
        <p:cxnSp>
          <p:nvCxnSpPr>
            <p:cNvPr id="11" name="Straight Connector 10"/>
            <p:cNvCxnSpPr/>
            <p:nvPr/>
          </p:nvCxnSpPr>
          <p:spPr>
            <a:xfrm flipV="1">
              <a:off x="5968196" y="2104013"/>
              <a:ext cx="0" cy="2754318"/>
            </a:xfrm>
            <a:prstGeom prst="line">
              <a:avLst/>
            </a:prstGeom>
            <a:ln>
              <a:solidFill>
                <a:srgbClr val="0070C0"/>
              </a:solidFill>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flipV="1">
              <a:off x="6245894" y="2104013"/>
              <a:ext cx="0" cy="2754318"/>
            </a:xfrm>
            <a:prstGeom prst="line">
              <a:avLst/>
            </a:prstGeom>
            <a:ln>
              <a:solidFill>
                <a:srgbClr val="0070C0"/>
              </a:solidFill>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a:off x="5979822" y="2423543"/>
              <a:ext cx="266072" cy="0"/>
            </a:xfrm>
            <a:prstGeom prst="straightConnector1">
              <a:avLst/>
            </a:prstGeom>
            <a:ln>
              <a:solidFill>
                <a:srgbClr val="0070C0"/>
              </a:solidFill>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16" name="Curved Connector 15"/>
            <p:cNvCxnSpPr>
              <a:endCxn id="17" idx="1"/>
            </p:cNvCxnSpPr>
            <p:nvPr/>
          </p:nvCxnSpPr>
          <p:spPr>
            <a:xfrm rot="16200000" flipH="1">
              <a:off x="6111430" y="2485539"/>
              <a:ext cx="384800" cy="283136"/>
            </a:xfrm>
            <a:prstGeom prst="curvedConnector2">
              <a:avLst/>
            </a:prstGeom>
            <a:ln>
              <a:solidFill>
                <a:srgbClr val="0070C0"/>
              </a:solidFill>
              <a:tailEnd type="triangle"/>
            </a:ln>
          </p:spPr>
          <p:style>
            <a:lnRef idx="3">
              <a:schemeClr val="accent2"/>
            </a:lnRef>
            <a:fillRef idx="0">
              <a:schemeClr val="accent2"/>
            </a:fillRef>
            <a:effectRef idx="2">
              <a:schemeClr val="accent2"/>
            </a:effectRef>
            <a:fontRef idx="minor">
              <a:schemeClr val="tx1"/>
            </a:fontRef>
          </p:style>
        </p:cxnSp>
        <p:sp>
          <p:nvSpPr>
            <p:cNvPr id="17" name="TextBox 16"/>
            <p:cNvSpPr txBox="1"/>
            <p:nvPr/>
          </p:nvSpPr>
          <p:spPr>
            <a:xfrm>
              <a:off x="6445398" y="2692549"/>
              <a:ext cx="1364476" cy="253916"/>
            </a:xfrm>
            <a:prstGeom prst="rect">
              <a:avLst/>
            </a:prstGeom>
            <a:noFill/>
          </p:spPr>
          <p:txBody>
            <a:bodyPr wrap="none" rtlCol="0">
              <a:spAutoFit/>
            </a:bodyPr>
            <a:lstStyle/>
            <a:p>
              <a:r>
                <a:rPr lang="en-US" sz="1050" dirty="0">
                  <a:latin typeface="Arial" panose="020B0604020202020204" pitchFamily="34" charset="0"/>
                  <a:cs typeface="Arial" panose="020B0604020202020204" pitchFamily="34" charset="0"/>
                </a:rPr>
                <a:t>S</a:t>
              </a:r>
              <a:r>
                <a:rPr lang="en-US" sz="1050" dirty="0" smtClean="0">
                  <a:latin typeface="Arial" panose="020B0604020202020204" pitchFamily="34" charset="0"/>
                  <a:cs typeface="Arial" panose="020B0604020202020204" pitchFamily="34" charset="0"/>
                </a:rPr>
                <a:t>earch range guide</a:t>
              </a:r>
              <a:endParaRPr lang="en-US" sz="1050" dirty="0">
                <a:latin typeface="Arial" panose="020B0604020202020204" pitchFamily="34" charset="0"/>
                <a:cs typeface="Arial" panose="020B0604020202020204" pitchFamily="34" charset="0"/>
              </a:endParaRPr>
            </a:p>
          </p:txBody>
        </p:sp>
        <p:sp>
          <p:nvSpPr>
            <p:cNvPr id="25" name="TextBox 24"/>
            <p:cNvSpPr txBox="1"/>
            <p:nvPr/>
          </p:nvSpPr>
          <p:spPr>
            <a:xfrm>
              <a:off x="5562480" y="2077547"/>
              <a:ext cx="465192" cy="276999"/>
            </a:xfrm>
            <a:prstGeom prst="rect">
              <a:avLst/>
            </a:prstGeom>
            <a:noFill/>
          </p:spPr>
          <p:txBody>
            <a:bodyPr wrap="none" rtlCol="0">
              <a:spAutoFit/>
            </a:bodyPr>
            <a:lstStyle/>
            <a:p>
              <a:r>
                <a:rPr lang="en-US" sz="1200" i="1" dirty="0" err="1" smtClean="0">
                  <a:latin typeface="Arial" panose="020B0604020202020204" pitchFamily="34" charset="0"/>
                  <a:cs typeface="Arial" panose="020B0604020202020204" pitchFamily="34" charset="0"/>
                </a:rPr>
                <a:t>d</a:t>
              </a:r>
              <a:r>
                <a:rPr lang="en-US" sz="1200" i="1" baseline="-25000" dirty="0" err="1" smtClean="0">
                  <a:latin typeface="Arial" panose="020B0604020202020204" pitchFamily="34" charset="0"/>
                  <a:cs typeface="Arial" panose="020B0604020202020204" pitchFamily="34" charset="0"/>
                </a:rPr>
                <a:t>post</a:t>
              </a:r>
              <a:endParaRPr lang="en-US" sz="1200" dirty="0">
                <a:latin typeface="Arial" panose="020B0604020202020204" pitchFamily="34" charset="0"/>
                <a:cs typeface="Arial" panose="020B0604020202020204" pitchFamily="34" charset="0"/>
              </a:endParaRPr>
            </a:p>
          </p:txBody>
        </p:sp>
        <p:sp>
          <p:nvSpPr>
            <p:cNvPr id="26" name="TextBox 25"/>
            <p:cNvSpPr txBox="1"/>
            <p:nvPr/>
          </p:nvSpPr>
          <p:spPr>
            <a:xfrm>
              <a:off x="6256024" y="2077547"/>
              <a:ext cx="470000" cy="276999"/>
            </a:xfrm>
            <a:prstGeom prst="rect">
              <a:avLst/>
            </a:prstGeom>
            <a:noFill/>
          </p:spPr>
          <p:txBody>
            <a:bodyPr wrap="none" rtlCol="0">
              <a:spAutoFit/>
            </a:bodyPr>
            <a:lstStyle/>
            <a:p>
              <a:r>
                <a:rPr lang="en-US" sz="1200" i="1" dirty="0" err="1" smtClean="0">
                  <a:latin typeface="Arial" panose="020B0604020202020204" pitchFamily="34" charset="0"/>
                  <a:cs typeface="Arial" panose="020B0604020202020204" pitchFamily="34" charset="0"/>
                </a:rPr>
                <a:t>d</a:t>
              </a:r>
              <a:r>
                <a:rPr lang="en-US" sz="1200" i="1" baseline="-25000" dirty="0" err="1" smtClean="0">
                  <a:latin typeface="Arial" panose="020B0604020202020204" pitchFamily="34" charset="0"/>
                  <a:cs typeface="Arial" panose="020B0604020202020204" pitchFamily="34" charset="0"/>
                </a:rPr>
                <a:t>prev</a:t>
              </a:r>
              <a:endParaRPr lang="en-US" sz="1200" dirty="0">
                <a:latin typeface="Arial" panose="020B0604020202020204" pitchFamily="34" charset="0"/>
                <a:cs typeface="Arial" panose="020B0604020202020204" pitchFamily="34" charset="0"/>
              </a:endParaRPr>
            </a:p>
          </p:txBody>
        </p:sp>
      </p:grpSp>
      <p:sp>
        <p:nvSpPr>
          <p:cNvPr id="19" name="TextBox 18"/>
          <p:cNvSpPr txBox="1"/>
          <p:nvPr/>
        </p:nvSpPr>
        <p:spPr>
          <a:xfrm>
            <a:off x="6325521" y="3363669"/>
            <a:ext cx="1510887" cy="253916"/>
          </a:xfrm>
          <a:prstGeom prst="rect">
            <a:avLst/>
          </a:prstGeom>
          <a:noFill/>
        </p:spPr>
        <p:txBody>
          <a:bodyPr wrap="square" rtlCol="0">
            <a:spAutoFit/>
          </a:bodyPr>
          <a:lstStyle/>
          <a:p>
            <a:r>
              <a:rPr lang="en-US" sz="1050" dirty="0" smtClean="0">
                <a:latin typeface="Arial" panose="020B0604020202020204" pitchFamily="34" charset="0"/>
                <a:cs typeface="Arial" panose="020B0604020202020204" pitchFamily="34" charset="0"/>
              </a:rPr>
              <a:t>True disparity</a:t>
            </a:r>
            <a:endParaRPr lang="en-US" sz="1050" dirty="0">
              <a:latin typeface="Arial" panose="020B0604020202020204" pitchFamily="34" charset="0"/>
              <a:cs typeface="Arial" panose="020B0604020202020204" pitchFamily="34" charset="0"/>
            </a:endParaRPr>
          </a:p>
        </p:txBody>
      </p:sp>
      <p:cxnSp>
        <p:nvCxnSpPr>
          <p:cNvPr id="67" name="Curved Connector 66"/>
          <p:cNvCxnSpPr>
            <a:stCxn id="63" idx="6"/>
          </p:cNvCxnSpPr>
          <p:nvPr/>
        </p:nvCxnSpPr>
        <p:spPr>
          <a:xfrm flipV="1">
            <a:off x="783652" y="1931129"/>
            <a:ext cx="4995001" cy="3217546"/>
          </a:xfrm>
          <a:prstGeom prst="curvedConnector3">
            <a:avLst>
              <a:gd name="adj1" fmla="val 86613"/>
            </a:avLst>
          </a:prstGeom>
          <a:ln>
            <a:solidFill>
              <a:srgbClr val="0070C0"/>
            </a:solidFill>
            <a:tailEnd type="triangle"/>
          </a:ln>
        </p:spPr>
        <p:style>
          <a:lnRef idx="3">
            <a:schemeClr val="accent2"/>
          </a:lnRef>
          <a:fillRef idx="0">
            <a:schemeClr val="accent2"/>
          </a:fillRef>
          <a:effectRef idx="2">
            <a:schemeClr val="accent2"/>
          </a:effectRef>
          <a:fontRef idx="minor">
            <a:schemeClr val="tx1"/>
          </a:fontRef>
        </p:style>
      </p:cxnSp>
      <p:cxnSp>
        <p:nvCxnSpPr>
          <p:cNvPr id="21" name="Curved Connector 20"/>
          <p:cNvCxnSpPr>
            <a:stCxn id="19" idx="1"/>
            <a:endCxn id="15" idx="6"/>
          </p:cNvCxnSpPr>
          <p:nvPr/>
        </p:nvCxnSpPr>
        <p:spPr>
          <a:xfrm rot="10800000" flipV="1">
            <a:off x="6026427" y="3490627"/>
            <a:ext cx="299095" cy="92480"/>
          </a:xfrm>
          <a:prstGeom prst="curvedConnector3">
            <a:avLst>
              <a:gd name="adj1" fmla="val 50000"/>
            </a:avLst>
          </a:prstGeom>
          <a:ln w="38100">
            <a:solidFill>
              <a:srgbClr val="00B050"/>
            </a:solidFill>
            <a:tailEnd type="triangle"/>
          </a:ln>
          <a:effectLst/>
        </p:spPr>
        <p:style>
          <a:lnRef idx="1">
            <a:schemeClr val="accent4"/>
          </a:lnRef>
          <a:fillRef idx="0">
            <a:schemeClr val="accent4"/>
          </a:fillRef>
          <a:effectRef idx="0">
            <a:schemeClr val="accent4"/>
          </a:effectRef>
          <a:fontRef idx="minor">
            <a:schemeClr val="tx1"/>
          </a:fontRef>
        </p:style>
      </p:cxnSp>
    </p:spTree>
    <p:custDataLst>
      <p:tags r:id="rId1"/>
    </p:custDataLst>
    <p:extLst>
      <p:ext uri="{BB962C8B-B14F-4D97-AF65-F5344CB8AC3E}">
        <p14:creationId xmlns:p14="http://schemas.microsoft.com/office/powerpoint/2010/main" val="1254683375"/>
      </p:ext>
    </p:extLst>
  </p:cSld>
  <p:clrMapOvr>
    <a:masterClrMapping/>
  </p:clrMapOvr>
  <mc:AlternateContent xmlns:mc="http://schemas.openxmlformats.org/markup-compatibility/2006" xmlns:p14="http://schemas.microsoft.com/office/powerpoint/2010/main">
    <mc:Choice Requires="p14">
      <p:transition spd="slow" p14:dur="2000" advTm="63826"/>
    </mc:Choice>
    <mc:Fallback xmlns="">
      <p:transition xmlns:p14="http://schemas.microsoft.com/office/powerpoint/2010/main" spd="slow" advTm="6382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par>
                                <p:cTn id="18" presetID="10" presetClass="entr" presetSubtype="0" fill="hold" nodeType="with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fade">
                                      <p:cBhvr>
                                        <p:cTn id="20" dur="500"/>
                                        <p:tgtEl>
                                          <p:spTgt spid="6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down)">
                                      <p:cBhvr>
                                        <p:cTn id="23" dur="500"/>
                                        <p:tgtEl>
                                          <p:spTgt spid="3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par>
                                <p:cTn id="35" presetID="10" presetClass="entr" presetSubtype="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par>
                                <p:cTn id="38" presetID="10" presetClass="entr" presetSubtype="0" fill="hold"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animBg="1"/>
      <p:bldP spid="58" grpId="0"/>
      <p:bldP spid="63" grpId="0" animBg="1"/>
      <p:bldP spid="3" grpId="0" animBg="1"/>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Results</a:t>
            </a:r>
            <a:endParaRPr lang="ko-KR" altLang="en-US" dirty="0"/>
          </a:p>
        </p:txBody>
      </p:sp>
      <p:sp>
        <p:nvSpPr>
          <p:cNvPr id="4" name="Slide Number Placeholder 3"/>
          <p:cNvSpPr>
            <a:spLocks noGrp="1"/>
          </p:cNvSpPr>
          <p:nvPr>
            <p:ph type="sldNum" sz="quarter" idx="12"/>
          </p:nvPr>
        </p:nvSpPr>
        <p:spPr/>
        <p:txBody>
          <a:bodyPr/>
          <a:lstStyle/>
          <a:p>
            <a:fld id="{793EE2FB-5343-4C45-94D3-3DE5CACAC847}" type="slidenum">
              <a:rPr lang="en-US" smtClean="0"/>
              <a:t>15</a:t>
            </a:fld>
            <a:endParaRPr lang="en-US"/>
          </a:p>
        </p:txBody>
      </p:sp>
      <p:pic>
        <p:nvPicPr>
          <p:cNvPr id="57" name="Picture 5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62218" y="1041208"/>
            <a:ext cx="1621633" cy="1104655"/>
          </a:xfrm>
          <a:prstGeom prst="rect">
            <a:avLst/>
          </a:prstGeom>
        </p:spPr>
      </p:pic>
      <p:sp>
        <p:nvSpPr>
          <p:cNvPr id="3" name="Rectangle 2"/>
          <p:cNvSpPr/>
          <p:nvPr/>
        </p:nvSpPr>
        <p:spPr>
          <a:xfrm>
            <a:off x="1070292" y="5274801"/>
            <a:ext cx="2441694" cy="369332"/>
          </a:xfrm>
          <a:prstGeom prst="rect">
            <a:avLst/>
          </a:prstGeom>
        </p:spPr>
        <p:txBody>
          <a:bodyPr wrap="none">
            <a:spAutoFit/>
          </a:bodyPr>
          <a:lstStyle/>
          <a:p>
            <a:r>
              <a:rPr lang="en-US" altLang="ko-KR" dirty="0" smtClean="0">
                <a:latin typeface="Arial" panose="020B0604020202020204" pitchFamily="34" charset="0"/>
                <a:cs typeface="Arial" panose="020B0604020202020204" pitchFamily="34" charset="0"/>
              </a:rPr>
              <a:t>Local binocular stereo</a:t>
            </a:r>
            <a:endParaRPr lang="ko-KR" altLang="en-US" dirty="0"/>
          </a:p>
        </p:txBody>
      </p:sp>
      <p:sp>
        <p:nvSpPr>
          <p:cNvPr id="5" name="Rectangle 4"/>
          <p:cNvSpPr/>
          <p:nvPr/>
        </p:nvSpPr>
        <p:spPr>
          <a:xfrm>
            <a:off x="5877161" y="5274801"/>
            <a:ext cx="1954381" cy="369332"/>
          </a:xfrm>
          <a:prstGeom prst="rect">
            <a:avLst/>
          </a:prstGeom>
        </p:spPr>
        <p:txBody>
          <a:bodyPr wrap="none">
            <a:spAutoFit/>
          </a:bodyPr>
          <a:lstStyle/>
          <a:p>
            <a:r>
              <a:rPr lang="en-US" altLang="ko-KR" dirty="0">
                <a:latin typeface="Arial" panose="020B0604020202020204" pitchFamily="34" charset="0"/>
                <a:cs typeface="Arial" panose="020B0604020202020204" pitchFamily="34" charset="0"/>
              </a:rPr>
              <a:t>Our stereo fusion</a:t>
            </a:r>
            <a:endParaRPr lang="ko-KR" altLang="en-US" dirty="0"/>
          </a:p>
        </p:txBody>
      </p:sp>
      <p:pic>
        <p:nvPicPr>
          <p:cNvPr id="10" name="Picture 9"/>
          <p:cNvPicPr>
            <a:picLocks noChangeAspect="1"/>
          </p:cNvPicPr>
          <p:nvPr/>
        </p:nvPicPr>
        <p:blipFill>
          <a:blip r:embed="rId4"/>
          <a:stretch>
            <a:fillRect/>
          </a:stretch>
        </p:blipFill>
        <p:spPr>
          <a:xfrm>
            <a:off x="46998" y="2276906"/>
            <a:ext cx="4436986" cy="3018605"/>
          </a:xfrm>
          <a:prstGeom prst="rect">
            <a:avLst/>
          </a:prstGeom>
        </p:spPr>
      </p:pic>
      <p:pic>
        <p:nvPicPr>
          <p:cNvPr id="12" name="Picture 11"/>
          <p:cNvPicPr>
            <a:picLocks noChangeAspect="1"/>
          </p:cNvPicPr>
          <p:nvPr/>
        </p:nvPicPr>
        <p:blipFill>
          <a:blip r:embed="rId5"/>
          <a:stretch>
            <a:fillRect/>
          </a:stretch>
        </p:blipFill>
        <p:spPr>
          <a:xfrm>
            <a:off x="4634672" y="2276904"/>
            <a:ext cx="4439360" cy="3018604"/>
          </a:xfrm>
          <a:prstGeom prst="rect">
            <a:avLst/>
          </a:prstGeom>
        </p:spPr>
      </p:pic>
    </p:spTree>
    <p:extLst>
      <p:ext uri="{BB962C8B-B14F-4D97-AF65-F5344CB8AC3E}">
        <p14:creationId xmlns:p14="http://schemas.microsoft.com/office/powerpoint/2010/main" val="2762420935"/>
      </p:ext>
    </p:extLst>
  </p:cSld>
  <p:clrMapOvr>
    <a:masterClrMapping/>
  </p:clrMapOvr>
  <mc:AlternateContent xmlns:mc="http://schemas.openxmlformats.org/markup-compatibility/2006" xmlns:p14="http://schemas.microsoft.com/office/powerpoint/2010/main">
    <mc:Choice Requires="p14">
      <p:transition spd="slow" p14:dur="2000" advTm="15767"/>
    </mc:Choice>
    <mc:Fallback xmlns="">
      <p:transition xmlns:p14="http://schemas.microsoft.com/office/powerpoint/2010/main" spd="slow" advTm="15767"/>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Results</a:t>
            </a:r>
            <a:endParaRPr lang="ko-KR" altLang="en-US" dirty="0"/>
          </a:p>
        </p:txBody>
      </p:sp>
      <p:sp>
        <p:nvSpPr>
          <p:cNvPr id="4" name="Slide Number Placeholder 3"/>
          <p:cNvSpPr>
            <a:spLocks noGrp="1"/>
          </p:cNvSpPr>
          <p:nvPr>
            <p:ph type="sldNum" sz="quarter" idx="12"/>
          </p:nvPr>
        </p:nvSpPr>
        <p:spPr/>
        <p:txBody>
          <a:bodyPr/>
          <a:lstStyle/>
          <a:p>
            <a:fld id="{793EE2FB-5343-4C45-94D3-3DE5CACAC847}" type="slidenum">
              <a:rPr lang="en-US" smtClean="0"/>
              <a:t>16</a:t>
            </a:fld>
            <a:endParaRPr lang="en-US" dirty="0"/>
          </a:p>
        </p:txBody>
      </p:sp>
      <p:sp>
        <p:nvSpPr>
          <p:cNvPr id="35" name="Rectangle 34"/>
          <p:cNvSpPr/>
          <p:nvPr/>
        </p:nvSpPr>
        <p:spPr>
          <a:xfrm>
            <a:off x="1020863" y="5283207"/>
            <a:ext cx="2557110" cy="369332"/>
          </a:xfrm>
          <a:prstGeom prst="rect">
            <a:avLst/>
          </a:prstGeom>
        </p:spPr>
        <p:txBody>
          <a:bodyPr wrap="none">
            <a:spAutoFit/>
          </a:bodyPr>
          <a:lstStyle/>
          <a:p>
            <a:r>
              <a:rPr lang="en-US" altLang="ko-KR" dirty="0" smtClean="0">
                <a:latin typeface="Arial" panose="020B0604020202020204" pitchFamily="34" charset="0"/>
                <a:cs typeface="Arial" panose="020B0604020202020204" pitchFamily="34" charset="0"/>
              </a:rPr>
              <a:t>Global binocular </a:t>
            </a:r>
            <a:r>
              <a:rPr lang="en-US" altLang="ko-KR" dirty="0">
                <a:latin typeface="Arial" panose="020B0604020202020204" pitchFamily="34" charset="0"/>
                <a:cs typeface="Arial" panose="020B0604020202020204" pitchFamily="34" charset="0"/>
              </a:rPr>
              <a:t>stereo</a:t>
            </a:r>
            <a:endParaRPr lang="ko-KR" altLang="en-US" dirty="0"/>
          </a:p>
        </p:txBody>
      </p:sp>
      <p:sp>
        <p:nvSpPr>
          <p:cNvPr id="36" name="Rectangle 35"/>
          <p:cNvSpPr/>
          <p:nvPr/>
        </p:nvSpPr>
        <p:spPr>
          <a:xfrm>
            <a:off x="5877161" y="5274801"/>
            <a:ext cx="1954381" cy="646331"/>
          </a:xfrm>
          <a:prstGeom prst="rect">
            <a:avLst/>
          </a:prstGeom>
        </p:spPr>
        <p:txBody>
          <a:bodyPr wrap="none">
            <a:spAutoFit/>
          </a:bodyPr>
          <a:lstStyle/>
          <a:p>
            <a:pPr algn="ctr"/>
            <a:r>
              <a:rPr lang="en-US" altLang="ko-KR" dirty="0">
                <a:latin typeface="Arial" panose="020B0604020202020204" pitchFamily="34" charset="0"/>
                <a:cs typeface="Arial" panose="020B0604020202020204" pitchFamily="34" charset="0"/>
              </a:rPr>
              <a:t>Our stereo </a:t>
            </a:r>
            <a:r>
              <a:rPr lang="en-US" altLang="ko-KR" dirty="0" smtClean="0">
                <a:latin typeface="Arial" panose="020B0604020202020204" pitchFamily="34" charset="0"/>
                <a:cs typeface="Arial" panose="020B0604020202020204" pitchFamily="34" charset="0"/>
              </a:rPr>
              <a:t>fusion</a:t>
            </a:r>
            <a:br>
              <a:rPr lang="en-US" altLang="ko-KR" dirty="0" smtClean="0">
                <a:latin typeface="Arial" panose="020B0604020202020204" pitchFamily="34" charset="0"/>
                <a:cs typeface="Arial" panose="020B0604020202020204" pitchFamily="34" charset="0"/>
              </a:rPr>
            </a:br>
            <a:r>
              <a:rPr lang="en-US" altLang="ko-KR" dirty="0" smtClean="0">
                <a:latin typeface="Arial" panose="020B0604020202020204" pitchFamily="34" charset="0"/>
                <a:cs typeface="Arial" panose="020B0604020202020204" pitchFamily="34" charset="0"/>
              </a:rPr>
              <a:t>(</a:t>
            </a:r>
            <a:r>
              <a:rPr lang="en-US" altLang="ko-KR" dirty="0" smtClean="0"/>
              <a:t>8 </a:t>
            </a:r>
            <a:r>
              <a:rPr lang="en-US" altLang="ko-KR" dirty="0"/>
              <a:t>times </a:t>
            </a:r>
            <a:r>
              <a:rPr lang="en-US" altLang="ko-KR" dirty="0" smtClean="0"/>
              <a:t>faster)</a:t>
            </a:r>
            <a:endParaRPr lang="en-US" dirty="0"/>
          </a:p>
        </p:txBody>
      </p:sp>
      <p:pic>
        <p:nvPicPr>
          <p:cNvPr id="9" name="Picture 8"/>
          <p:cNvPicPr>
            <a:picLocks noChangeAspect="1"/>
          </p:cNvPicPr>
          <p:nvPr/>
        </p:nvPicPr>
        <p:blipFill>
          <a:blip r:embed="rId3"/>
          <a:stretch>
            <a:fillRect/>
          </a:stretch>
        </p:blipFill>
        <p:spPr>
          <a:xfrm>
            <a:off x="65594" y="2276904"/>
            <a:ext cx="4408907" cy="2997897"/>
          </a:xfrm>
          <a:prstGeom prst="rect">
            <a:avLst/>
          </a:prstGeom>
        </p:spPr>
      </p:pic>
      <p:pic>
        <p:nvPicPr>
          <p:cNvPr id="3" name="Picture 2"/>
          <p:cNvPicPr>
            <a:picLocks noChangeAspect="1"/>
          </p:cNvPicPr>
          <p:nvPr/>
        </p:nvPicPr>
        <p:blipFill>
          <a:blip r:embed="rId4"/>
          <a:stretch>
            <a:fillRect/>
          </a:stretch>
        </p:blipFill>
        <p:spPr>
          <a:xfrm>
            <a:off x="3817080" y="1013776"/>
            <a:ext cx="1542583" cy="1140106"/>
          </a:xfrm>
          <a:prstGeom prst="rect">
            <a:avLst/>
          </a:prstGeom>
        </p:spPr>
      </p:pic>
      <p:pic>
        <p:nvPicPr>
          <p:cNvPr id="13" name="Picture 12"/>
          <p:cNvPicPr>
            <a:picLocks noChangeAspect="1"/>
          </p:cNvPicPr>
          <p:nvPr/>
        </p:nvPicPr>
        <p:blipFill>
          <a:blip r:embed="rId5"/>
          <a:stretch>
            <a:fillRect/>
          </a:stretch>
        </p:blipFill>
        <p:spPr>
          <a:xfrm>
            <a:off x="4660662" y="2276904"/>
            <a:ext cx="4400913" cy="2997897"/>
          </a:xfrm>
          <a:prstGeom prst="rect">
            <a:avLst/>
          </a:prstGeom>
        </p:spPr>
      </p:pic>
    </p:spTree>
    <p:extLst>
      <p:ext uri="{BB962C8B-B14F-4D97-AF65-F5344CB8AC3E}">
        <p14:creationId xmlns:p14="http://schemas.microsoft.com/office/powerpoint/2010/main" val="1161330479"/>
      </p:ext>
    </p:extLst>
  </p:cSld>
  <p:clrMapOvr>
    <a:masterClrMapping/>
  </p:clrMapOvr>
  <mc:AlternateContent xmlns:mc="http://schemas.openxmlformats.org/markup-compatibility/2006" xmlns:p14="http://schemas.microsoft.com/office/powerpoint/2010/main">
    <mc:Choice Requires="p14">
      <p:transition spd="slow" p14:dur="2000" advTm="13645"/>
    </mc:Choice>
    <mc:Fallback xmlns="">
      <p:transition xmlns:p14="http://schemas.microsoft.com/office/powerpoint/2010/main" spd="slow" advTm="13645"/>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21"/>
            <a:ext cx="7902463" cy="897466"/>
          </a:xfrm>
        </p:spPr>
        <p:txBody>
          <a:bodyPr/>
          <a:lstStyle/>
          <a:p>
            <a:r>
              <a:rPr lang="en-US" altLang="ko-KR" dirty="0"/>
              <a:t>Results</a:t>
            </a:r>
            <a:endParaRPr lang="ko-KR" altLang="en-US" dirty="0"/>
          </a:p>
        </p:txBody>
      </p:sp>
      <p:sp>
        <p:nvSpPr>
          <p:cNvPr id="4" name="Slide Number Placeholder 3"/>
          <p:cNvSpPr>
            <a:spLocks noGrp="1"/>
          </p:cNvSpPr>
          <p:nvPr>
            <p:ph type="sldNum" sz="quarter" idx="12"/>
          </p:nvPr>
        </p:nvSpPr>
        <p:spPr/>
        <p:txBody>
          <a:bodyPr/>
          <a:lstStyle/>
          <a:p>
            <a:fld id="{793EE2FB-5343-4C45-94D3-3DE5CACAC847}" type="slidenum">
              <a:rPr lang="en-US" smtClean="0"/>
              <a:t>17</a:t>
            </a:fld>
            <a:endParaRPr lang="en-US" dirty="0"/>
          </a:p>
        </p:txBody>
      </p:sp>
      <p:sp>
        <p:nvSpPr>
          <p:cNvPr id="35" name="Rectangle 34"/>
          <p:cNvSpPr/>
          <p:nvPr/>
        </p:nvSpPr>
        <p:spPr>
          <a:xfrm>
            <a:off x="721957" y="5283207"/>
            <a:ext cx="3108543" cy="369332"/>
          </a:xfrm>
          <a:prstGeom prst="rect">
            <a:avLst/>
          </a:prstGeom>
        </p:spPr>
        <p:txBody>
          <a:bodyPr wrap="none">
            <a:spAutoFit/>
          </a:bodyPr>
          <a:lstStyle/>
          <a:p>
            <a:r>
              <a:rPr lang="en-US" altLang="ko-KR" dirty="0" smtClean="0">
                <a:latin typeface="Arial" panose="020B0604020202020204" pitchFamily="34" charset="0"/>
                <a:cs typeface="Arial" panose="020B0604020202020204" pitchFamily="34" charset="0"/>
              </a:rPr>
              <a:t>Refractive stereo using SIFT</a:t>
            </a:r>
            <a:endParaRPr lang="ko-KR" altLang="en-US" dirty="0"/>
          </a:p>
        </p:txBody>
      </p:sp>
      <p:sp>
        <p:nvSpPr>
          <p:cNvPr id="36" name="Rectangle 35"/>
          <p:cNvSpPr/>
          <p:nvPr/>
        </p:nvSpPr>
        <p:spPr>
          <a:xfrm>
            <a:off x="5877161" y="5274801"/>
            <a:ext cx="1954381" cy="646331"/>
          </a:xfrm>
          <a:prstGeom prst="rect">
            <a:avLst/>
          </a:prstGeom>
        </p:spPr>
        <p:txBody>
          <a:bodyPr wrap="none">
            <a:spAutoFit/>
          </a:bodyPr>
          <a:lstStyle/>
          <a:p>
            <a:pPr algn="ctr"/>
            <a:r>
              <a:rPr lang="en-US" altLang="ko-KR" dirty="0">
                <a:latin typeface="Arial" panose="020B0604020202020204" pitchFamily="34" charset="0"/>
                <a:cs typeface="Arial" panose="020B0604020202020204" pitchFamily="34" charset="0"/>
              </a:rPr>
              <a:t>Our stereo </a:t>
            </a:r>
            <a:r>
              <a:rPr lang="en-US" altLang="ko-KR" dirty="0" smtClean="0">
                <a:latin typeface="Arial" panose="020B0604020202020204" pitchFamily="34" charset="0"/>
                <a:cs typeface="Arial" panose="020B0604020202020204" pitchFamily="34" charset="0"/>
              </a:rPr>
              <a:t>fusion</a:t>
            </a:r>
            <a:br>
              <a:rPr lang="en-US" altLang="ko-KR" dirty="0" smtClean="0">
                <a:latin typeface="Arial" panose="020B0604020202020204" pitchFamily="34" charset="0"/>
                <a:cs typeface="Arial" panose="020B0604020202020204" pitchFamily="34" charset="0"/>
              </a:rPr>
            </a:br>
            <a:endParaRPr lang="en-US" dirty="0"/>
          </a:p>
        </p:txBody>
      </p:sp>
      <p:pic>
        <p:nvPicPr>
          <p:cNvPr id="10" name="Picture 9"/>
          <p:cNvPicPr>
            <a:picLocks noChangeAspect="1"/>
          </p:cNvPicPr>
          <p:nvPr/>
        </p:nvPicPr>
        <p:blipFill rotWithShape="1">
          <a:blip r:embed="rId3"/>
          <a:srcRect l="4405" r="14417" b="11355"/>
          <a:stretch/>
        </p:blipFill>
        <p:spPr>
          <a:xfrm>
            <a:off x="3822192" y="1052044"/>
            <a:ext cx="1657685" cy="1101838"/>
          </a:xfrm>
          <a:prstGeom prst="rect">
            <a:avLst/>
          </a:prstGeom>
        </p:spPr>
      </p:pic>
      <p:pic>
        <p:nvPicPr>
          <p:cNvPr id="11" name="Picture 10"/>
          <p:cNvPicPr>
            <a:picLocks noChangeAspect="1"/>
          </p:cNvPicPr>
          <p:nvPr/>
        </p:nvPicPr>
        <p:blipFill>
          <a:blip r:embed="rId4"/>
          <a:stretch>
            <a:fillRect/>
          </a:stretch>
        </p:blipFill>
        <p:spPr>
          <a:xfrm>
            <a:off x="65594" y="2268498"/>
            <a:ext cx="4421270" cy="3006303"/>
          </a:xfrm>
          <a:prstGeom prst="rect">
            <a:avLst/>
          </a:prstGeom>
        </p:spPr>
      </p:pic>
      <p:pic>
        <p:nvPicPr>
          <p:cNvPr id="12" name="Picture 11"/>
          <p:cNvPicPr>
            <a:picLocks noChangeAspect="1"/>
          </p:cNvPicPr>
          <p:nvPr/>
        </p:nvPicPr>
        <p:blipFill rotWithShape="1">
          <a:blip r:embed="rId5"/>
          <a:srcRect l="2133"/>
          <a:stretch/>
        </p:blipFill>
        <p:spPr>
          <a:xfrm>
            <a:off x="4700016" y="2276904"/>
            <a:ext cx="4322549" cy="3006303"/>
          </a:xfrm>
          <a:prstGeom prst="rect">
            <a:avLst/>
          </a:prstGeom>
        </p:spPr>
      </p:pic>
    </p:spTree>
    <p:extLst>
      <p:ext uri="{BB962C8B-B14F-4D97-AF65-F5344CB8AC3E}">
        <p14:creationId xmlns:p14="http://schemas.microsoft.com/office/powerpoint/2010/main" val="2645254109"/>
      </p:ext>
    </p:extLst>
  </p:cSld>
  <p:clrMapOvr>
    <a:masterClrMapping/>
  </p:clrMapOvr>
  <mc:AlternateContent xmlns:mc="http://schemas.openxmlformats.org/markup-compatibility/2006" xmlns:p14="http://schemas.microsoft.com/office/powerpoint/2010/main">
    <mc:Choice Requires="p14">
      <p:transition spd="slow" p14:dur="2000" advTm="20841"/>
    </mc:Choice>
    <mc:Fallback xmlns="">
      <p:transition xmlns:p14="http://schemas.microsoft.com/office/powerpoint/2010/main" spd="slow" advTm="20841"/>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Discussions</a:t>
            </a:r>
            <a:endParaRPr lang="ko-KR" altLang="en-US" dirty="0"/>
          </a:p>
        </p:txBody>
      </p:sp>
      <p:sp>
        <p:nvSpPr>
          <p:cNvPr id="3" name="Content Placeholder 2"/>
          <p:cNvSpPr>
            <a:spLocks noGrp="1"/>
          </p:cNvSpPr>
          <p:nvPr>
            <p:ph idx="1"/>
          </p:nvPr>
        </p:nvSpPr>
        <p:spPr/>
        <p:txBody>
          <a:bodyPr>
            <a:normAutofit/>
          </a:bodyPr>
          <a:lstStyle/>
          <a:p>
            <a:r>
              <a:rPr lang="en-US" altLang="ko-KR" dirty="0" smtClean="0"/>
              <a:t>Optimal number of refracted images</a:t>
            </a:r>
          </a:p>
          <a:p>
            <a:endParaRPr lang="en-US" altLang="ko-KR" dirty="0"/>
          </a:p>
          <a:p>
            <a:endParaRPr lang="en-US" altLang="ko-KR" dirty="0" smtClean="0"/>
          </a:p>
          <a:p>
            <a:endParaRPr lang="en-US" altLang="ko-KR" dirty="0"/>
          </a:p>
          <a:p>
            <a:endParaRPr lang="en-US" altLang="ko-KR" dirty="0" smtClean="0"/>
          </a:p>
          <a:p>
            <a:endParaRPr lang="en-US" altLang="ko-KR"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18</a:t>
            </a:fld>
            <a:endParaRPr lang="en-US"/>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val="0"/>
              </a:ext>
            </a:extLst>
          </a:blip>
          <a:srcRect l="4056" t="17321" r="5580"/>
          <a:stretch/>
        </p:blipFill>
        <p:spPr>
          <a:xfrm>
            <a:off x="258336" y="2601740"/>
            <a:ext cx="3791314" cy="2617435"/>
          </a:xfrm>
          <a:prstGeom prst="rect">
            <a:avLst/>
          </a:prstGeom>
        </p:spPr>
      </p:pic>
      <p:sp>
        <p:nvSpPr>
          <p:cNvPr id="7" name="Rectangle 6"/>
          <p:cNvSpPr/>
          <p:nvPr/>
        </p:nvSpPr>
        <p:spPr>
          <a:xfrm>
            <a:off x="2438222" y="2901960"/>
            <a:ext cx="1214121" cy="345716"/>
          </a:xfrm>
          <a:prstGeom prst="rect">
            <a:avLst/>
          </a:prstGeom>
          <a:solidFill>
            <a:srgbClr val="FF0000">
              <a:alpha val="47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8" name="Chart 7"/>
          <p:cNvGraphicFramePr>
            <a:graphicFrameLocks/>
          </p:cNvGraphicFramePr>
          <p:nvPr>
            <p:extLst>
              <p:ext uri="{D42A27DB-BD31-4B8C-83A1-F6EECF244321}">
                <p14:modId xmlns:p14="http://schemas.microsoft.com/office/powerpoint/2010/main" val="1028954647"/>
              </p:ext>
            </p:extLst>
          </p:nvPr>
        </p:nvGraphicFramePr>
        <p:xfrm>
          <a:off x="4235808" y="2601740"/>
          <a:ext cx="4792934" cy="2875761"/>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2578975354"/>
      </p:ext>
    </p:extLst>
  </p:cSld>
  <p:clrMapOvr>
    <a:masterClrMapping/>
  </p:clrMapOvr>
  <mc:AlternateContent xmlns:mc="http://schemas.openxmlformats.org/markup-compatibility/2006" xmlns:p14="http://schemas.microsoft.com/office/powerpoint/2010/main">
    <mc:Choice Requires="p14">
      <p:transition spd="slow" p14:dur="2000" advTm="57131"/>
    </mc:Choice>
    <mc:Fallback xmlns="">
      <p:transition xmlns:p14="http://schemas.microsoft.com/office/powerpoint/2010/main" spd="slow" advTm="5713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8"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Limitations</a:t>
            </a:r>
            <a:endParaRPr lang="en-US" dirty="0"/>
          </a:p>
        </p:txBody>
      </p:sp>
      <p:sp>
        <p:nvSpPr>
          <p:cNvPr id="3" name="Content Placeholder 2"/>
          <p:cNvSpPr>
            <a:spLocks noGrp="1"/>
          </p:cNvSpPr>
          <p:nvPr>
            <p:ph idx="1"/>
          </p:nvPr>
        </p:nvSpPr>
        <p:spPr/>
        <p:txBody>
          <a:bodyPr/>
          <a:lstStyle/>
          <a:p>
            <a:r>
              <a:rPr lang="en-US" altLang="ko-KR" dirty="0" smtClean="0"/>
              <a:t>At </a:t>
            </a:r>
            <a:r>
              <a:rPr lang="en-US" altLang="ko-KR" dirty="0"/>
              <a:t>least more than one rotation of the </a:t>
            </a:r>
            <a:r>
              <a:rPr lang="en-US" altLang="ko-KR" dirty="0" smtClean="0"/>
              <a:t/>
            </a:r>
            <a:br>
              <a:rPr lang="en-US" altLang="ko-KR" dirty="0" smtClean="0"/>
            </a:br>
            <a:r>
              <a:rPr lang="en-US" altLang="ko-KR" dirty="0" smtClean="0"/>
              <a:t>medium </a:t>
            </a:r>
            <a:r>
              <a:rPr lang="en-US" altLang="ko-KR" dirty="0"/>
              <a:t>required</a:t>
            </a:r>
          </a:p>
          <a:p>
            <a:r>
              <a:rPr lang="en-US" altLang="ko-KR" dirty="0"/>
              <a:t>Error transfer from the refractive depth to </a:t>
            </a:r>
            <a:r>
              <a:rPr lang="en-US" altLang="ko-KR" dirty="0" smtClean="0"/>
              <a:t/>
            </a:r>
            <a:br>
              <a:rPr lang="en-US" altLang="ko-KR" dirty="0" smtClean="0"/>
            </a:br>
            <a:r>
              <a:rPr lang="en-US" altLang="ko-KR" dirty="0" smtClean="0"/>
              <a:t>final </a:t>
            </a:r>
            <a:r>
              <a:rPr lang="en-US" altLang="ko-KR" dirty="0"/>
              <a:t>depth </a:t>
            </a:r>
          </a:p>
          <a:p>
            <a:endParaRPr lang="ko-KR" altLang="en-US" dirty="0"/>
          </a:p>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19</a:t>
            </a:fld>
            <a:endParaRPr lang="en-US" dirty="0"/>
          </a:p>
        </p:txBody>
      </p:sp>
    </p:spTree>
    <p:extLst>
      <p:ext uri="{BB962C8B-B14F-4D97-AF65-F5344CB8AC3E}">
        <p14:creationId xmlns:p14="http://schemas.microsoft.com/office/powerpoint/2010/main" val="34227832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6417892" y="1866658"/>
            <a:ext cx="982766" cy="421691"/>
          </a:xfrm>
          <a:prstGeom prst="rect">
            <a:avLst/>
          </a:prstGeom>
          <a:solidFill>
            <a:srgbClr val="7030A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p:nvSpPr>
        <p:spPr>
          <a:xfrm>
            <a:off x="6058968" y="1364380"/>
            <a:ext cx="1700613" cy="421691"/>
          </a:xfrm>
          <a:prstGeom prst="rect">
            <a:avLst/>
          </a:prstGeom>
          <a:solidFill>
            <a:srgbClr val="0070C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itle 1"/>
          <p:cNvSpPr>
            <a:spLocks noGrp="1"/>
          </p:cNvSpPr>
          <p:nvPr>
            <p:ph type="title"/>
          </p:nvPr>
        </p:nvSpPr>
        <p:spPr/>
        <p:txBody>
          <a:bodyPr/>
          <a:lstStyle/>
          <a:p>
            <a:r>
              <a:rPr lang="en-US" altLang="ko-KR" dirty="0" smtClean="0"/>
              <a:t>Binocular Stereo</a:t>
            </a:r>
            <a:endParaRPr lang="ko-KR" altLang="en-US" dirty="0"/>
          </a:p>
        </p:txBody>
      </p:sp>
      <p:sp>
        <p:nvSpPr>
          <p:cNvPr id="11" name="Oval 10"/>
          <p:cNvSpPr/>
          <p:nvPr/>
        </p:nvSpPr>
        <p:spPr>
          <a:xfrm>
            <a:off x="2701167" y="1688628"/>
            <a:ext cx="155122" cy="155122"/>
          </a:xfrm>
          <a:prstGeom prst="ellipse">
            <a:avLst/>
          </a:prstGeom>
          <a:solidFill>
            <a:srgbClr val="92D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cxnSp>
        <p:nvCxnSpPr>
          <p:cNvPr id="13" name="Straight Connector 12"/>
          <p:cNvCxnSpPr/>
          <p:nvPr/>
        </p:nvCxnSpPr>
        <p:spPr>
          <a:xfrm>
            <a:off x="284580" y="5302746"/>
            <a:ext cx="169790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58497" y="5294262"/>
            <a:ext cx="155367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353072" y="1301606"/>
            <a:ext cx="877078" cy="369332"/>
          </a:xfrm>
          <a:prstGeom prst="rect">
            <a:avLst/>
          </a:prstGeom>
          <a:noFill/>
        </p:spPr>
        <p:txBody>
          <a:bodyPr wrap="square" rtlCol="0">
            <a:spAutoFit/>
          </a:bodyPr>
          <a:lstStyle/>
          <a:p>
            <a:r>
              <a:rPr lang="en-US" altLang="ko-KR" dirty="0" smtClean="0"/>
              <a:t>Object</a:t>
            </a:r>
            <a:endParaRPr lang="ko-KR" altLang="en-US" dirty="0"/>
          </a:p>
        </p:txBody>
      </p:sp>
      <p:sp>
        <p:nvSpPr>
          <p:cNvPr id="28" name="TextBox 27"/>
          <p:cNvSpPr txBox="1"/>
          <p:nvPr/>
        </p:nvSpPr>
        <p:spPr>
          <a:xfrm>
            <a:off x="3929894" y="3528759"/>
            <a:ext cx="1112941" cy="646331"/>
          </a:xfrm>
          <a:prstGeom prst="rect">
            <a:avLst/>
          </a:prstGeom>
          <a:noFill/>
        </p:spPr>
        <p:txBody>
          <a:bodyPr wrap="square" rtlCol="0">
            <a:spAutoFit/>
          </a:bodyPr>
          <a:lstStyle/>
          <a:p>
            <a:r>
              <a:rPr lang="en-US" altLang="ko-KR" dirty="0" smtClean="0"/>
              <a:t>Optical center 2</a:t>
            </a:r>
            <a:endParaRPr lang="ko-KR" altLang="en-US" dirty="0"/>
          </a:p>
        </p:txBody>
      </p:sp>
      <p:sp>
        <p:nvSpPr>
          <p:cNvPr id="29" name="TextBox 28"/>
          <p:cNvSpPr txBox="1"/>
          <p:nvPr/>
        </p:nvSpPr>
        <p:spPr>
          <a:xfrm>
            <a:off x="109030" y="3522227"/>
            <a:ext cx="942993" cy="646331"/>
          </a:xfrm>
          <a:prstGeom prst="rect">
            <a:avLst/>
          </a:prstGeom>
          <a:noFill/>
        </p:spPr>
        <p:txBody>
          <a:bodyPr wrap="square" rtlCol="0">
            <a:spAutoFit/>
          </a:bodyPr>
          <a:lstStyle/>
          <a:p>
            <a:r>
              <a:rPr lang="en-US" altLang="ko-KR" dirty="0" smtClean="0"/>
              <a:t>Optical center 1</a:t>
            </a:r>
            <a:endParaRPr lang="ko-KR" altLang="en-US" dirty="0"/>
          </a:p>
        </p:txBody>
      </p:sp>
      <p:cxnSp>
        <p:nvCxnSpPr>
          <p:cNvPr id="33" name="Straight Connector 32"/>
          <p:cNvCxnSpPr/>
          <p:nvPr/>
        </p:nvCxnSpPr>
        <p:spPr>
          <a:xfrm flipV="1">
            <a:off x="3882247" y="1486272"/>
            <a:ext cx="0" cy="3759691"/>
          </a:xfrm>
          <a:prstGeom prst="line">
            <a:avLst/>
          </a:prstGeom>
          <a:ln w="762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1155417" y="5194079"/>
            <a:ext cx="2726830" cy="374933"/>
            <a:chOff x="1328037" y="4910512"/>
            <a:chExt cx="2726830" cy="374933"/>
          </a:xfrm>
        </p:grpSpPr>
        <p:cxnSp>
          <p:nvCxnSpPr>
            <p:cNvPr id="44" name="Straight Connector 43"/>
            <p:cNvCxnSpPr/>
            <p:nvPr/>
          </p:nvCxnSpPr>
          <p:spPr>
            <a:xfrm flipH="1">
              <a:off x="1328037" y="5285445"/>
              <a:ext cx="2726830" cy="0"/>
            </a:xfrm>
            <a:prstGeom prst="line">
              <a:avLst/>
            </a:prstGeom>
            <a:ln w="38100">
              <a:solidFill>
                <a:schemeClr val="accent3">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204874" y="4910512"/>
              <a:ext cx="1026243" cy="369332"/>
            </a:xfrm>
            <a:prstGeom prst="rect">
              <a:avLst/>
            </a:prstGeom>
            <a:noFill/>
          </p:spPr>
          <p:txBody>
            <a:bodyPr wrap="none" rtlCol="0">
              <a:spAutoFit/>
            </a:bodyPr>
            <a:lstStyle/>
            <a:p>
              <a:r>
                <a:rPr lang="en-US" altLang="ko-KR" b="1" dirty="0" smtClean="0">
                  <a:solidFill>
                    <a:schemeClr val="accent3">
                      <a:lumMod val="75000"/>
                    </a:schemeClr>
                  </a:solidFill>
                </a:rPr>
                <a:t>Baseline</a:t>
              </a:r>
              <a:endParaRPr lang="ko-KR" altLang="en-US" b="1" dirty="0">
                <a:solidFill>
                  <a:schemeClr val="accent3">
                    <a:lumMod val="75000"/>
                  </a:schemeClr>
                </a:solidFill>
              </a:endParaRPr>
            </a:p>
          </p:txBody>
        </p:sp>
      </p:grpSp>
      <p:sp>
        <p:nvSpPr>
          <p:cNvPr id="48" name="Oval 47"/>
          <p:cNvSpPr/>
          <p:nvPr/>
        </p:nvSpPr>
        <p:spPr>
          <a:xfrm>
            <a:off x="354223" y="5168459"/>
            <a:ext cx="228600" cy="2286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 name="Oval 48"/>
          <p:cNvSpPr/>
          <p:nvPr/>
        </p:nvSpPr>
        <p:spPr>
          <a:xfrm>
            <a:off x="4146761" y="5141317"/>
            <a:ext cx="228600" cy="2286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37" name="Straight Connector 36"/>
          <p:cNvCxnSpPr/>
          <p:nvPr/>
        </p:nvCxnSpPr>
        <p:spPr>
          <a:xfrm flipH="1">
            <a:off x="462523" y="5484217"/>
            <a:ext cx="692894" cy="0"/>
          </a:xfrm>
          <a:prstGeom prst="line">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3882247" y="5484217"/>
            <a:ext cx="393687" cy="0"/>
          </a:xfrm>
          <a:prstGeom prst="line">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450564" y="1560183"/>
            <a:ext cx="1294267" cy="473716"/>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Rectangle 18"/>
          <p:cNvSpPr/>
          <p:nvPr/>
        </p:nvSpPr>
        <p:spPr>
          <a:xfrm>
            <a:off x="7802310" y="1560183"/>
            <a:ext cx="1170774" cy="47371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56" name="Object 55"/>
          <p:cNvGraphicFramePr>
            <a:graphicFrameLocks noChangeAspect="1"/>
          </p:cNvGraphicFramePr>
          <p:nvPr>
            <p:extLst>
              <p:ext uri="{D42A27DB-BD31-4B8C-83A1-F6EECF244321}">
                <p14:modId xmlns:p14="http://schemas.microsoft.com/office/powerpoint/2010/main" val="3731018671"/>
              </p:ext>
            </p:extLst>
          </p:nvPr>
        </p:nvGraphicFramePr>
        <p:xfrm>
          <a:off x="4433681" y="1364380"/>
          <a:ext cx="4586463" cy="938636"/>
        </p:xfrm>
        <a:graphic>
          <a:graphicData uri="http://schemas.openxmlformats.org/presentationml/2006/ole">
            <mc:AlternateContent xmlns:mc="http://schemas.openxmlformats.org/markup-compatibility/2006">
              <mc:Choice xmlns:v="urn:schemas-microsoft-com:vml" Requires="v">
                <p:oleObj spid="_x0000_s93191" name="Equation" r:id="rId5" imgW="2044440" imgH="419040" progId="Equation.DSMT4">
                  <p:embed/>
                </p:oleObj>
              </mc:Choice>
              <mc:Fallback>
                <p:oleObj name="Equation" r:id="rId5" imgW="2044440" imgH="419040" progId="Equation.DSMT4">
                  <p:embed/>
                  <p:pic>
                    <p:nvPicPr>
                      <p:cNvPr id="0" name=""/>
                      <p:cNvPicPr/>
                      <p:nvPr/>
                    </p:nvPicPr>
                    <p:blipFill>
                      <a:blip r:embed="rId6"/>
                      <a:stretch>
                        <a:fillRect/>
                      </a:stretch>
                    </p:blipFill>
                    <p:spPr>
                      <a:xfrm>
                        <a:off x="4433681" y="1364380"/>
                        <a:ext cx="4586463" cy="938636"/>
                      </a:xfrm>
                      <a:prstGeom prst="rect">
                        <a:avLst/>
                      </a:prstGeom>
                    </p:spPr>
                  </p:pic>
                </p:oleObj>
              </mc:Fallback>
            </mc:AlternateContent>
          </a:graphicData>
        </a:graphic>
      </p:graphicFrame>
      <p:sp>
        <p:nvSpPr>
          <p:cNvPr id="31" name="Content Placeholder 2"/>
          <p:cNvSpPr txBox="1">
            <a:spLocks/>
          </p:cNvSpPr>
          <p:nvPr/>
        </p:nvSpPr>
        <p:spPr>
          <a:xfrm>
            <a:off x="4858033" y="2546474"/>
            <a:ext cx="4336995" cy="3055040"/>
          </a:xfrm>
          <a:prstGeom prst="rect">
            <a:avLst/>
          </a:prstGeom>
        </p:spPr>
        <p:txBody>
          <a:bodyPr vert="horz" lIns="91440" tIns="45720" rIns="91440" bIns="45720" rtlCol="0" anchor="t">
            <a:normAutofit/>
          </a:bodyPr>
          <a:lstStyle>
            <a:lvl1pPr marL="342900" indent="-342900" algn="l" defTabSz="914400" rtl="0" eaLnBrk="1" latinLnBrk="1" hangingPunct="1">
              <a:lnSpc>
                <a:spcPct val="150000"/>
              </a:lnSpc>
              <a:spcBef>
                <a:spcPct val="20000"/>
              </a:spcBef>
              <a:buFont typeface="Arial" pitchFamily="34" charset="0"/>
              <a:buChar char="•"/>
              <a:defRPr sz="3200" kern="1200">
                <a:solidFill>
                  <a:schemeClr val="tx1"/>
                </a:solidFill>
                <a:latin typeface="Helvetica"/>
                <a:ea typeface="Helvetica"/>
                <a:cs typeface="Helvetica"/>
              </a:defRPr>
            </a:lvl1pPr>
            <a:lvl2pPr marL="742950" indent="-285750" algn="l" defTabSz="914400" rtl="0" eaLnBrk="1" latinLnBrk="1" hangingPunct="1">
              <a:lnSpc>
                <a:spcPct val="150000"/>
              </a:lnSpc>
              <a:spcBef>
                <a:spcPct val="20000"/>
              </a:spcBef>
              <a:buFont typeface="Arial" pitchFamily="34" charset="0"/>
              <a:buChar char="–"/>
              <a:defRPr sz="2800" kern="1200">
                <a:solidFill>
                  <a:schemeClr val="tx1"/>
                </a:solidFill>
                <a:latin typeface="Helvetica"/>
                <a:ea typeface="Helvetica"/>
                <a:cs typeface="Helvetica"/>
              </a:defRPr>
            </a:lvl2pPr>
            <a:lvl3pPr marL="1143000" indent="-228600" algn="l" defTabSz="914400" rtl="0" eaLnBrk="1" latinLnBrk="1" hangingPunct="1">
              <a:lnSpc>
                <a:spcPct val="150000"/>
              </a:lnSpc>
              <a:spcBef>
                <a:spcPct val="20000"/>
              </a:spcBef>
              <a:buFont typeface="Arial" pitchFamily="34" charset="0"/>
              <a:buChar char="•"/>
              <a:defRPr sz="2400" kern="1200">
                <a:solidFill>
                  <a:schemeClr val="tx1"/>
                </a:solidFill>
                <a:latin typeface="Helvetica"/>
                <a:ea typeface="Helvetica"/>
                <a:cs typeface="Helvetica"/>
              </a:defRPr>
            </a:lvl3pPr>
            <a:lvl4pPr marL="1600200" indent="-228600" algn="l" defTabSz="914400" rtl="0" eaLnBrk="1" latinLnBrk="1" hangingPunct="1">
              <a:lnSpc>
                <a:spcPct val="150000"/>
              </a:lnSpc>
              <a:spcBef>
                <a:spcPct val="20000"/>
              </a:spcBef>
              <a:buFont typeface="Arial" pitchFamily="34" charset="0"/>
              <a:buChar char="–"/>
              <a:defRPr sz="2000" kern="1200">
                <a:solidFill>
                  <a:schemeClr val="tx1"/>
                </a:solidFill>
                <a:latin typeface="Helvetica"/>
                <a:ea typeface="Helvetica"/>
                <a:cs typeface="Helvetica"/>
              </a:defRPr>
            </a:lvl4pPr>
            <a:lvl5pPr marL="2057400" indent="-228600" algn="l" defTabSz="914400" rtl="0" eaLnBrk="1" latinLnBrk="1" hangingPunct="1">
              <a:lnSpc>
                <a:spcPct val="150000"/>
              </a:lnSpc>
              <a:spcBef>
                <a:spcPct val="20000"/>
              </a:spcBef>
              <a:buFont typeface="Arial" pitchFamily="34" charset="0"/>
              <a:buChar char="»"/>
              <a:defRPr sz="2000" kern="1200">
                <a:solidFill>
                  <a:schemeClr val="tx1"/>
                </a:solidFill>
                <a:latin typeface="Helvetica"/>
                <a:ea typeface="Helvetica"/>
                <a:cs typeface="Helvetica"/>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000" dirty="0" smtClean="0"/>
              <a:t>Wide-baseline</a:t>
            </a:r>
            <a:r>
              <a:rPr lang="ko-KR" altLang="en-US" sz="2000" dirty="0" smtClean="0"/>
              <a:t> </a:t>
            </a:r>
            <a:r>
              <a:rPr lang="en-US" altLang="ko-KR" sz="2000" dirty="0" smtClean="0"/>
              <a:t>system</a:t>
            </a:r>
          </a:p>
          <a:p>
            <a:pPr marL="457200" lvl="1" indent="0">
              <a:buFont typeface="Arial" pitchFamily="34" charset="0"/>
              <a:buNone/>
            </a:pPr>
            <a:r>
              <a:rPr lang="en-US" altLang="ko-KR" sz="1800" dirty="0" smtClean="0">
                <a:solidFill>
                  <a:schemeClr val="accent5"/>
                </a:solidFill>
              </a:rPr>
              <a:t>+ High depth resolution</a:t>
            </a:r>
          </a:p>
          <a:p>
            <a:pPr marL="457200" lvl="1" indent="0">
              <a:buFont typeface="Arial" pitchFamily="34" charset="0"/>
              <a:buNone/>
            </a:pPr>
            <a:r>
              <a:rPr lang="en-US" altLang="ko-KR" sz="1800" dirty="0" smtClean="0">
                <a:solidFill>
                  <a:schemeClr val="accent6"/>
                </a:solidFill>
              </a:rPr>
              <a:t>-</a:t>
            </a:r>
            <a:r>
              <a:rPr lang="ko-KR" altLang="en-US" sz="1800" dirty="0" smtClean="0">
                <a:solidFill>
                  <a:schemeClr val="accent6"/>
                </a:solidFill>
              </a:rPr>
              <a:t>  </a:t>
            </a:r>
            <a:r>
              <a:rPr lang="en-US" altLang="ko-KR" sz="1800" dirty="0" smtClean="0">
                <a:solidFill>
                  <a:schemeClr val="accent6"/>
                </a:solidFill>
              </a:rPr>
              <a:t>High probability of false </a:t>
            </a:r>
            <a:r>
              <a:rPr lang="en-US" altLang="ko-KR" sz="1800" dirty="0" err="1" smtClean="0">
                <a:solidFill>
                  <a:schemeClr val="accent6"/>
                </a:solidFill>
              </a:rPr>
              <a:t>matchings</a:t>
            </a:r>
            <a:endParaRPr lang="en-US" altLang="ko-KR" sz="1800" dirty="0" smtClean="0">
              <a:solidFill>
                <a:schemeClr val="accent6"/>
              </a:solidFill>
            </a:endParaRPr>
          </a:p>
          <a:p>
            <a:r>
              <a:rPr lang="en-US" altLang="ko-KR" sz="2000" dirty="0" smtClean="0"/>
              <a:t>Narrow-baseline system</a:t>
            </a:r>
          </a:p>
          <a:p>
            <a:pPr marL="457200" lvl="1" indent="0">
              <a:buFont typeface="Arial" pitchFamily="34" charset="0"/>
              <a:buNone/>
            </a:pPr>
            <a:r>
              <a:rPr lang="en-US" altLang="ko-KR" sz="1800" dirty="0" smtClean="0">
                <a:solidFill>
                  <a:schemeClr val="accent5"/>
                </a:solidFill>
              </a:rPr>
              <a:t>+ Low probability of false </a:t>
            </a:r>
            <a:r>
              <a:rPr lang="en-US" altLang="ko-KR" sz="1800" dirty="0" err="1" smtClean="0">
                <a:solidFill>
                  <a:schemeClr val="accent5"/>
                </a:solidFill>
              </a:rPr>
              <a:t>matchings</a:t>
            </a:r>
            <a:endParaRPr lang="en-US" altLang="ko-KR" sz="1800" dirty="0" smtClean="0">
              <a:solidFill>
                <a:schemeClr val="accent5"/>
              </a:solidFill>
            </a:endParaRPr>
          </a:p>
          <a:p>
            <a:pPr marL="457200" lvl="1" indent="0">
              <a:buNone/>
            </a:pPr>
            <a:r>
              <a:rPr lang="en-US" altLang="ko-KR" sz="1800" dirty="0" smtClean="0">
                <a:solidFill>
                  <a:schemeClr val="accent6"/>
                </a:solidFill>
              </a:rPr>
              <a:t>-  Low depth resolution</a:t>
            </a:r>
          </a:p>
          <a:p>
            <a:endParaRPr lang="en-US" altLang="ko-KR" sz="2000" dirty="0" smtClean="0"/>
          </a:p>
          <a:p>
            <a:endParaRPr lang="en-US" altLang="ko-KR" sz="2000" dirty="0" smtClean="0"/>
          </a:p>
          <a:p>
            <a:endParaRPr lang="ko-KR" altLang="en-US" sz="2000" dirty="0"/>
          </a:p>
        </p:txBody>
      </p:sp>
      <p:cxnSp>
        <p:nvCxnSpPr>
          <p:cNvPr id="34" name="Straight Connector 33"/>
          <p:cNvCxnSpPr/>
          <p:nvPr/>
        </p:nvCxnSpPr>
        <p:spPr>
          <a:xfrm flipH="1" flipV="1">
            <a:off x="1470681" y="4246280"/>
            <a:ext cx="291" cy="1083647"/>
          </a:xfrm>
          <a:prstGeom prst="line">
            <a:avLst/>
          </a:prstGeom>
          <a:ln w="38100">
            <a:solidFill>
              <a:schemeClr val="accent4">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1982481" y="1761304"/>
            <a:ext cx="806631" cy="2484976"/>
            <a:chOff x="2155101" y="1477737"/>
            <a:chExt cx="806631" cy="2516638"/>
          </a:xfrm>
        </p:grpSpPr>
        <p:cxnSp>
          <p:nvCxnSpPr>
            <p:cNvPr id="38" name="Straight Connector 37"/>
            <p:cNvCxnSpPr/>
            <p:nvPr/>
          </p:nvCxnSpPr>
          <p:spPr>
            <a:xfrm flipV="1">
              <a:off x="2943484" y="1477737"/>
              <a:ext cx="1" cy="2516638"/>
            </a:xfrm>
            <a:prstGeom prst="line">
              <a:avLst/>
            </a:prstGeom>
            <a:ln w="38100">
              <a:solidFill>
                <a:srgbClr val="7030A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155101" y="2644305"/>
              <a:ext cx="806631" cy="369332"/>
            </a:xfrm>
            <a:prstGeom prst="rect">
              <a:avLst/>
            </a:prstGeom>
            <a:noFill/>
            <a:ln>
              <a:noFill/>
            </a:ln>
          </p:spPr>
          <p:txBody>
            <a:bodyPr wrap="none" rtlCol="0">
              <a:spAutoFit/>
            </a:bodyPr>
            <a:lstStyle/>
            <a:p>
              <a:r>
                <a:rPr lang="en-US" altLang="ko-KR" b="1" dirty="0" smtClean="0">
                  <a:solidFill>
                    <a:srgbClr val="7030A0"/>
                  </a:solidFill>
                </a:rPr>
                <a:t>Depth</a:t>
              </a:r>
              <a:endParaRPr lang="ko-KR" altLang="en-US" b="1" dirty="0">
                <a:solidFill>
                  <a:srgbClr val="7030A0"/>
                </a:solidFill>
              </a:endParaRPr>
            </a:p>
          </p:txBody>
        </p:sp>
      </p:grpSp>
      <p:cxnSp>
        <p:nvCxnSpPr>
          <p:cNvPr id="43" name="Straight Connector 42"/>
          <p:cNvCxnSpPr/>
          <p:nvPr/>
        </p:nvCxnSpPr>
        <p:spPr>
          <a:xfrm flipH="1" flipV="1">
            <a:off x="3642475" y="4210615"/>
            <a:ext cx="291" cy="1083647"/>
          </a:xfrm>
          <a:prstGeom prst="line">
            <a:avLst/>
          </a:prstGeom>
          <a:ln w="38100">
            <a:solidFill>
              <a:schemeClr val="accent4">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824996" y="4632702"/>
            <a:ext cx="1407758" cy="369332"/>
          </a:xfrm>
          <a:prstGeom prst="rect">
            <a:avLst/>
          </a:prstGeom>
          <a:noFill/>
        </p:spPr>
        <p:txBody>
          <a:bodyPr wrap="none" rtlCol="0">
            <a:spAutoFit/>
          </a:bodyPr>
          <a:lstStyle/>
          <a:p>
            <a:r>
              <a:rPr lang="en-US" altLang="ko-KR" b="1" dirty="0" smtClean="0">
                <a:solidFill>
                  <a:schemeClr val="accent4">
                    <a:lumMod val="75000"/>
                  </a:schemeClr>
                </a:solidFill>
              </a:rPr>
              <a:t>Focal length</a:t>
            </a:r>
            <a:endParaRPr lang="ko-KR" altLang="en-US" b="1" dirty="0">
              <a:solidFill>
                <a:schemeClr val="accent4">
                  <a:lumMod val="75000"/>
                </a:schemeClr>
              </a:solidFill>
            </a:endParaRPr>
          </a:p>
        </p:txBody>
      </p:sp>
      <p:sp>
        <p:nvSpPr>
          <p:cNvPr id="3" name="Slide Number Placeholder 2"/>
          <p:cNvSpPr>
            <a:spLocks noGrp="1"/>
          </p:cNvSpPr>
          <p:nvPr>
            <p:ph type="sldNum" sz="quarter" idx="12"/>
          </p:nvPr>
        </p:nvSpPr>
        <p:spPr/>
        <p:txBody>
          <a:bodyPr/>
          <a:lstStyle/>
          <a:p>
            <a:fld id="{DF28FB93-0A08-4E7D-8E63-9EFA29F1E093}" type="slidenum">
              <a:rPr lang="en-US" smtClean="0"/>
              <a:pPr/>
              <a:t>2</a:t>
            </a:fld>
            <a:endParaRPr lang="en-US"/>
          </a:p>
        </p:txBody>
      </p:sp>
      <p:cxnSp>
        <p:nvCxnSpPr>
          <p:cNvPr id="35" name="Straight Connector 34"/>
          <p:cNvCxnSpPr/>
          <p:nvPr/>
        </p:nvCxnSpPr>
        <p:spPr>
          <a:xfrm flipV="1">
            <a:off x="1166323" y="1495926"/>
            <a:ext cx="0" cy="3759691"/>
          </a:xfrm>
          <a:prstGeom prst="line">
            <a:avLst/>
          </a:prstGeom>
          <a:ln w="762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468523" y="1753139"/>
            <a:ext cx="2314328" cy="3492824"/>
          </a:xfrm>
          <a:prstGeom prst="line">
            <a:avLst/>
          </a:prstGeom>
          <a:ln w="7620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2774687" y="1761303"/>
            <a:ext cx="1450194" cy="3494314"/>
          </a:xfrm>
          <a:prstGeom prst="line">
            <a:avLst/>
          </a:prstGeom>
          <a:ln w="7620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052023" y="4168558"/>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Oval 15"/>
          <p:cNvSpPr/>
          <p:nvPr/>
        </p:nvSpPr>
        <p:spPr>
          <a:xfrm>
            <a:off x="3767947" y="4168558"/>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ustDataLst>
      <p:tags r:id="rId2"/>
    </p:custDataLst>
    <p:extLst>
      <p:ext uri="{BB962C8B-B14F-4D97-AF65-F5344CB8AC3E}">
        <p14:creationId xmlns:p14="http://schemas.microsoft.com/office/powerpoint/2010/main" val="1565101571"/>
      </p:ext>
    </p:extLst>
  </p:cSld>
  <p:clrMapOvr>
    <a:masterClrMapping/>
  </p:clrMapOvr>
  <mc:AlternateContent xmlns:mc="http://schemas.openxmlformats.org/markup-compatibility/2006" xmlns:p14="http://schemas.microsoft.com/office/powerpoint/2010/main">
    <mc:Choice Requires="p14">
      <p:transition spd="slow" p14:dur="2000" advTm="73817"/>
    </mc:Choice>
    <mc:Fallback xmlns="">
      <p:transition xmlns:p14="http://schemas.microsoft.com/office/powerpoint/2010/main" spd="slow" advTm="7381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childTnLst>
                                </p:cTn>
                              </p:par>
                              <p:par>
                                <p:cTn id="30" presetID="10" presetClass="entr" presetSubtype="0" fill="hold"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par>
                                <p:cTn id="33" presetID="10"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31">
                                            <p:txEl>
                                              <p:pRg st="1" end="1"/>
                                            </p:txEl>
                                          </p:spTgt>
                                        </p:tgtEl>
                                        <p:attrNameLst>
                                          <p:attrName>style.visibility</p:attrName>
                                        </p:attrNameLst>
                                      </p:cBhvr>
                                      <p:to>
                                        <p:strVal val="visible"/>
                                      </p:to>
                                    </p:set>
                                    <p:animEffect transition="in" filter="fade">
                                      <p:cBhvr>
                                        <p:cTn id="51" dur="500"/>
                                        <p:tgtEl>
                                          <p:spTgt spid="31">
                                            <p:txEl>
                                              <p:pRg st="1" end="1"/>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31">
                                            <p:txEl>
                                              <p:pRg st="2" end="2"/>
                                            </p:txEl>
                                          </p:spTgt>
                                        </p:tgtEl>
                                        <p:attrNameLst>
                                          <p:attrName>style.visibility</p:attrName>
                                        </p:attrNameLst>
                                      </p:cBhvr>
                                      <p:to>
                                        <p:strVal val="visible"/>
                                      </p:to>
                                    </p:set>
                                    <p:animEffect transition="in" filter="fade">
                                      <p:cBhvr>
                                        <p:cTn id="54" dur="500"/>
                                        <p:tgtEl>
                                          <p:spTgt spid="31">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1">
                                            <p:txEl>
                                              <p:pRg st="3" end="3"/>
                                            </p:txEl>
                                          </p:spTgt>
                                        </p:tgtEl>
                                        <p:attrNameLst>
                                          <p:attrName>style.visibility</p:attrName>
                                        </p:attrNameLst>
                                      </p:cBhvr>
                                      <p:to>
                                        <p:strVal val="visible"/>
                                      </p:to>
                                    </p:set>
                                    <p:animEffect transition="in" filter="fade">
                                      <p:cBhvr>
                                        <p:cTn id="59" dur="500"/>
                                        <p:tgtEl>
                                          <p:spTgt spid="31">
                                            <p:txEl>
                                              <p:pRg st="3" end="3"/>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31">
                                            <p:txEl>
                                              <p:pRg st="4" end="4"/>
                                            </p:txEl>
                                          </p:spTgt>
                                        </p:tgtEl>
                                        <p:attrNameLst>
                                          <p:attrName>style.visibility</p:attrName>
                                        </p:attrNameLst>
                                      </p:cBhvr>
                                      <p:to>
                                        <p:strVal val="visible"/>
                                      </p:to>
                                    </p:set>
                                    <p:animEffect transition="in" filter="fade">
                                      <p:cBhvr>
                                        <p:cTn id="62" dur="500"/>
                                        <p:tgtEl>
                                          <p:spTgt spid="31">
                                            <p:txEl>
                                              <p:pRg st="4" end="4"/>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31">
                                            <p:txEl>
                                              <p:pRg st="5" end="5"/>
                                            </p:txEl>
                                          </p:spTgt>
                                        </p:tgtEl>
                                        <p:attrNameLst>
                                          <p:attrName>style.visibility</p:attrName>
                                        </p:attrNameLst>
                                      </p:cBhvr>
                                      <p:to>
                                        <p:strVal val="visible"/>
                                      </p:to>
                                    </p:set>
                                    <p:animEffect transition="in" filter="fade">
                                      <p:cBhvr>
                                        <p:cTn id="65" dur="500"/>
                                        <p:tgtEl>
                                          <p:spTgt spid="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9" grpId="0" animBg="1"/>
      <p:bldP spid="4" grpId="0" animBg="1"/>
      <p:bldP spid="19" grpId="0" animBg="1"/>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57200" y="1005418"/>
            <a:ext cx="8524754" cy="5350932"/>
          </a:xfrm>
        </p:spPr>
        <p:txBody>
          <a:bodyPr>
            <a:noAutofit/>
          </a:bodyPr>
          <a:lstStyle/>
          <a:p>
            <a:r>
              <a:rPr lang="en-US" sz="2800" dirty="0" smtClean="0"/>
              <a:t>Presenting a novel optical design on a binocular </a:t>
            </a:r>
            <a:br>
              <a:rPr lang="en-US" sz="2800" dirty="0" smtClean="0"/>
            </a:br>
            <a:r>
              <a:rPr lang="en-US" sz="2800" dirty="0" smtClean="0"/>
              <a:t>system with a refractive medium</a:t>
            </a:r>
          </a:p>
          <a:p>
            <a:r>
              <a:rPr lang="en-US" sz="2800" dirty="0" smtClean="0"/>
              <a:t>Introducing a stereo fusion workflow combining </a:t>
            </a:r>
            <a:br>
              <a:rPr lang="en-US" sz="2800" dirty="0" smtClean="0"/>
            </a:br>
            <a:r>
              <a:rPr lang="en-US" sz="2800" dirty="0" smtClean="0"/>
              <a:t>refractive and binocular stereo</a:t>
            </a:r>
          </a:p>
          <a:p>
            <a:endParaRPr lang="en-US" sz="2800" dirty="0"/>
          </a:p>
          <a:p>
            <a:r>
              <a:rPr lang="en-US" altLang="ko-KR" sz="2800" dirty="0" smtClean="0"/>
              <a:t>Acknowledgements</a:t>
            </a:r>
          </a:p>
          <a:p>
            <a:pPr lvl="1"/>
            <a:r>
              <a:rPr lang="en-US" altLang="ko-KR" sz="1600" dirty="0"/>
              <a:t>Gratefully acknowledges Korea NRF grants (2013R1A1A1010165 and 2013M3A6A6073718) and additional support by Microsoft Research Asia and an ICT R&amp;D program of MSIP/IITP (10041313)</a:t>
            </a:r>
          </a:p>
          <a:p>
            <a:pPr lvl="1"/>
            <a:endParaRPr lang="en-US" sz="2400" dirty="0" smtClean="0"/>
          </a:p>
          <a:p>
            <a:endParaRPr lang="en-US" sz="2800" dirty="0" smtClean="0"/>
          </a:p>
        </p:txBody>
      </p:sp>
      <p:sp>
        <p:nvSpPr>
          <p:cNvPr id="4" name="Slide Number Placeholder 3"/>
          <p:cNvSpPr>
            <a:spLocks noGrp="1"/>
          </p:cNvSpPr>
          <p:nvPr>
            <p:ph type="sldNum" sz="quarter" idx="12"/>
          </p:nvPr>
        </p:nvSpPr>
        <p:spPr/>
        <p:txBody>
          <a:bodyPr/>
          <a:lstStyle/>
          <a:p>
            <a:fld id="{DF28FB93-0A08-4E7D-8E63-9EFA29F1E093}" type="slidenum">
              <a:rPr lang="en-US" smtClean="0"/>
              <a:pPr/>
              <a:t>20</a:t>
            </a:fld>
            <a:endParaRPr lang="en-US" dirty="0"/>
          </a:p>
        </p:txBody>
      </p:sp>
    </p:spTree>
    <p:extLst>
      <p:ext uri="{BB962C8B-B14F-4D97-AF65-F5344CB8AC3E}">
        <p14:creationId xmlns:p14="http://schemas.microsoft.com/office/powerpoint/2010/main" val="2840935891"/>
      </p:ext>
    </p:extLst>
  </p:cSld>
  <p:clrMapOvr>
    <a:masterClrMapping/>
  </p:clrMapOvr>
  <mc:AlternateContent xmlns:mc="http://schemas.openxmlformats.org/markup-compatibility/2006" xmlns:p14="http://schemas.microsoft.com/office/powerpoint/2010/main">
    <mc:Choice Requires="p14">
      <p:transition spd="slow" p14:dur="2000" advTm="36233"/>
    </mc:Choice>
    <mc:Fallback xmlns="">
      <p:transition xmlns:p14="http://schemas.microsoft.com/office/powerpoint/2010/main" spd="slow" advTm="36233"/>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Objectives</a:t>
            </a:r>
            <a:endParaRPr lang="ko-KR" altLang="en-US" dirty="0"/>
          </a:p>
        </p:txBody>
      </p:sp>
      <p:sp>
        <p:nvSpPr>
          <p:cNvPr id="3" name="Content Placeholder 2"/>
          <p:cNvSpPr>
            <a:spLocks noGrp="1"/>
          </p:cNvSpPr>
          <p:nvPr>
            <p:ph idx="1"/>
          </p:nvPr>
        </p:nvSpPr>
        <p:spPr>
          <a:xfrm>
            <a:off x="1421361" y="4751535"/>
            <a:ext cx="5974135" cy="1800679"/>
          </a:xfrm>
        </p:spPr>
        <p:txBody>
          <a:bodyPr>
            <a:normAutofit fontScale="85000" lnSpcReduction="10000"/>
          </a:bodyPr>
          <a:lstStyle/>
          <a:p>
            <a:r>
              <a:rPr lang="en-US" altLang="ko-KR" dirty="0" smtClean="0"/>
              <a:t>Achieving a high depth resolution</a:t>
            </a:r>
          </a:p>
          <a:p>
            <a:r>
              <a:rPr lang="en-US" altLang="ko-KR" dirty="0" smtClean="0"/>
              <a:t>Reducing spatial artifacts</a:t>
            </a:r>
          </a:p>
          <a:p>
            <a:endParaRPr lang="en-US" altLang="ko-KR" dirty="0" smtClean="0"/>
          </a:p>
        </p:txBody>
      </p:sp>
      <p:sp>
        <p:nvSpPr>
          <p:cNvPr id="7" name="TextBox 6"/>
          <p:cNvSpPr txBox="1"/>
          <p:nvPr/>
        </p:nvSpPr>
        <p:spPr>
          <a:xfrm>
            <a:off x="6874613" y="2574497"/>
            <a:ext cx="2137527" cy="707886"/>
          </a:xfrm>
          <a:prstGeom prst="rect">
            <a:avLst/>
          </a:prstGeom>
          <a:noFill/>
        </p:spPr>
        <p:txBody>
          <a:bodyPr wrap="square" rtlCol="0">
            <a:spAutoFit/>
          </a:bodyPr>
          <a:lstStyle/>
          <a:p>
            <a:r>
              <a:rPr lang="en-US" altLang="ko-KR" sz="2000" dirty="0" smtClean="0"/>
              <a:t>Wide-baseline binocular stereo</a:t>
            </a:r>
            <a:endParaRPr lang="ko-KR" altLang="en-US" sz="2000"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3</a:t>
            </a:fld>
            <a:endParaRPr lang="en-US"/>
          </a:p>
        </p:txBody>
      </p:sp>
      <p:pic>
        <p:nvPicPr>
          <p:cNvPr id="8" name="Picture 7"/>
          <p:cNvPicPr>
            <a:picLocks noChangeAspect="1"/>
          </p:cNvPicPr>
          <p:nvPr/>
        </p:nvPicPr>
        <p:blipFill>
          <a:blip r:embed="rId3"/>
          <a:stretch>
            <a:fillRect/>
          </a:stretch>
        </p:blipFill>
        <p:spPr>
          <a:xfrm>
            <a:off x="2009777" y="1199327"/>
            <a:ext cx="4793298" cy="3261014"/>
          </a:xfrm>
          <a:prstGeom prst="rect">
            <a:avLst/>
          </a:prstGeom>
        </p:spPr>
      </p:pic>
    </p:spTree>
    <p:extLst>
      <p:ext uri="{BB962C8B-B14F-4D97-AF65-F5344CB8AC3E}">
        <p14:creationId xmlns:p14="http://schemas.microsoft.com/office/powerpoint/2010/main" val="3164660880"/>
      </p:ext>
    </p:extLst>
  </p:cSld>
  <p:clrMapOvr>
    <a:masterClrMapping/>
  </p:clrMapOvr>
  <mc:AlternateContent xmlns:mc="http://schemas.openxmlformats.org/markup-compatibility/2006" xmlns:p14="http://schemas.microsoft.com/office/powerpoint/2010/main">
    <mc:Choice Requires="p14">
      <p:transition spd="slow" p14:dur="2000" advTm="23991"/>
    </mc:Choice>
    <mc:Fallback xmlns="">
      <p:transition xmlns:p14="http://schemas.microsoft.com/office/powerpoint/2010/main" spd="slow" advTm="23991"/>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Objectives</a:t>
            </a:r>
            <a:endParaRPr lang="ko-KR" altLang="en-US" dirty="0"/>
          </a:p>
        </p:txBody>
      </p:sp>
      <p:sp>
        <p:nvSpPr>
          <p:cNvPr id="11" name="Content Placeholder 2"/>
          <p:cNvSpPr>
            <a:spLocks noGrp="1"/>
          </p:cNvSpPr>
          <p:nvPr>
            <p:ph idx="1"/>
          </p:nvPr>
        </p:nvSpPr>
        <p:spPr>
          <a:xfrm>
            <a:off x="1421361" y="4751535"/>
            <a:ext cx="5974135" cy="1800679"/>
          </a:xfrm>
        </p:spPr>
        <p:txBody>
          <a:bodyPr>
            <a:normAutofit fontScale="85000" lnSpcReduction="10000"/>
          </a:bodyPr>
          <a:lstStyle/>
          <a:p>
            <a:r>
              <a:rPr lang="en-US" altLang="ko-KR" dirty="0" smtClean="0"/>
              <a:t>Achieving a high depth resolution</a:t>
            </a:r>
          </a:p>
          <a:p>
            <a:r>
              <a:rPr lang="en-US" altLang="ko-KR" dirty="0" smtClean="0"/>
              <a:t>Reducing spatial artifacts</a:t>
            </a:r>
          </a:p>
          <a:p>
            <a:endParaRPr lang="en-US" altLang="ko-KR" dirty="0" smtClean="0"/>
          </a:p>
        </p:txBody>
      </p:sp>
      <p:sp>
        <p:nvSpPr>
          <p:cNvPr id="9" name="Slide Number Placeholder 8"/>
          <p:cNvSpPr>
            <a:spLocks noGrp="1"/>
          </p:cNvSpPr>
          <p:nvPr>
            <p:ph type="sldNum" sz="quarter" idx="12"/>
          </p:nvPr>
        </p:nvSpPr>
        <p:spPr/>
        <p:txBody>
          <a:bodyPr/>
          <a:lstStyle/>
          <a:p>
            <a:fld id="{DF28FB93-0A08-4E7D-8E63-9EFA29F1E093}" type="slidenum">
              <a:rPr lang="en-US" smtClean="0"/>
              <a:pPr/>
              <a:t>4</a:t>
            </a:fld>
            <a:endParaRPr lang="en-US"/>
          </a:p>
        </p:txBody>
      </p:sp>
      <p:pic>
        <p:nvPicPr>
          <p:cNvPr id="13" name="Picture 12"/>
          <p:cNvPicPr>
            <a:picLocks noChangeAspect="1"/>
          </p:cNvPicPr>
          <p:nvPr/>
        </p:nvPicPr>
        <p:blipFill>
          <a:blip r:embed="rId3"/>
          <a:stretch>
            <a:fillRect/>
          </a:stretch>
        </p:blipFill>
        <p:spPr>
          <a:xfrm>
            <a:off x="2011991" y="1201361"/>
            <a:ext cx="4792873" cy="3258980"/>
          </a:xfrm>
          <a:prstGeom prst="rect">
            <a:avLst/>
          </a:prstGeom>
        </p:spPr>
      </p:pic>
      <p:sp>
        <p:nvSpPr>
          <p:cNvPr id="12" name="TextBox 11"/>
          <p:cNvSpPr txBox="1"/>
          <p:nvPr/>
        </p:nvSpPr>
        <p:spPr>
          <a:xfrm>
            <a:off x="6874613" y="2574497"/>
            <a:ext cx="2137527" cy="707886"/>
          </a:xfrm>
          <a:prstGeom prst="rect">
            <a:avLst/>
          </a:prstGeom>
          <a:noFill/>
        </p:spPr>
        <p:txBody>
          <a:bodyPr wrap="square" rtlCol="0">
            <a:spAutoFit/>
          </a:bodyPr>
          <a:lstStyle/>
          <a:p>
            <a:r>
              <a:rPr lang="en-US" altLang="ko-KR" sz="2000" dirty="0"/>
              <a:t>Our proposed method</a:t>
            </a:r>
            <a:endParaRPr lang="ko-KR" altLang="en-US" sz="2000" dirty="0"/>
          </a:p>
        </p:txBody>
      </p:sp>
    </p:spTree>
    <p:extLst>
      <p:ext uri="{BB962C8B-B14F-4D97-AF65-F5344CB8AC3E}">
        <p14:creationId xmlns:p14="http://schemas.microsoft.com/office/powerpoint/2010/main" val="2375993622"/>
      </p:ext>
    </p:extLst>
  </p:cSld>
  <p:clrMapOvr>
    <a:masterClrMapping/>
  </p:clrMapOvr>
  <mc:AlternateContent xmlns:mc="http://schemas.openxmlformats.org/markup-compatibility/2006" xmlns:p14="http://schemas.microsoft.com/office/powerpoint/2010/main">
    <mc:Choice Requires="p14">
      <p:transition spd="med" p14:dur="700" advTm="3450">
        <p:fade/>
      </p:transition>
    </mc:Choice>
    <mc:Fallback xmlns="">
      <p:transition xmlns:p14="http://schemas.microsoft.com/office/powerpoint/2010/main" spd="med" advTm="3450">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5706288" y="2283115"/>
            <a:ext cx="3361858" cy="236616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a:p>
        </p:txBody>
      </p:sp>
      <p:sp>
        <p:nvSpPr>
          <p:cNvPr id="29" name="Rectangle 28"/>
          <p:cNvSpPr/>
          <p:nvPr/>
        </p:nvSpPr>
        <p:spPr>
          <a:xfrm>
            <a:off x="3124272" y="2662380"/>
            <a:ext cx="2187752" cy="1986903"/>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a:p>
        </p:txBody>
      </p:sp>
      <p:sp>
        <p:nvSpPr>
          <p:cNvPr id="2" name="Title 1"/>
          <p:cNvSpPr>
            <a:spLocks noGrp="1"/>
          </p:cNvSpPr>
          <p:nvPr>
            <p:ph type="title"/>
          </p:nvPr>
        </p:nvSpPr>
        <p:spPr/>
        <p:txBody>
          <a:bodyPr/>
          <a:lstStyle/>
          <a:p>
            <a:r>
              <a:rPr lang="en-US" altLang="ko-KR" dirty="0" smtClean="0"/>
              <a:t>Refractive Stereo</a:t>
            </a:r>
            <a:endParaRPr lang="ko-KR" altLang="en-US" dirty="0"/>
          </a:p>
        </p:txBody>
      </p:sp>
      <p:cxnSp>
        <p:nvCxnSpPr>
          <p:cNvPr id="20" name="Straight Connector 19"/>
          <p:cNvCxnSpPr/>
          <p:nvPr/>
        </p:nvCxnSpPr>
        <p:spPr>
          <a:xfrm>
            <a:off x="213489" y="2182818"/>
            <a:ext cx="1" cy="25769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94233" y="2192781"/>
            <a:ext cx="0" cy="25845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rot="2435539">
            <a:off x="1791324" y="2429720"/>
            <a:ext cx="493992" cy="251837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3" name="Oval 22"/>
          <p:cNvSpPr/>
          <p:nvPr/>
        </p:nvSpPr>
        <p:spPr>
          <a:xfrm>
            <a:off x="193287" y="4147072"/>
            <a:ext cx="54751" cy="5475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cxnSp>
        <p:nvCxnSpPr>
          <p:cNvPr id="44" name="Straight Connector 43"/>
          <p:cNvCxnSpPr/>
          <p:nvPr/>
        </p:nvCxnSpPr>
        <p:spPr>
          <a:xfrm flipV="1">
            <a:off x="3200651" y="2050236"/>
            <a:ext cx="0" cy="14521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211341" y="2457300"/>
            <a:ext cx="2989892" cy="0"/>
          </a:xfrm>
          <a:prstGeom prst="straightConnector1">
            <a:avLst/>
          </a:prstGeom>
          <a:ln w="28575">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p:cNvCxnSpPr/>
          <p:nvPr/>
        </p:nvCxnSpPr>
        <p:spPr>
          <a:xfrm flipH="1">
            <a:off x="3201234" y="2455565"/>
            <a:ext cx="1690491" cy="0"/>
          </a:xfrm>
          <a:prstGeom prst="straightConnector1">
            <a:avLst/>
          </a:prstGeom>
          <a:ln w="28575">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sp>
        <p:nvSpPr>
          <p:cNvPr id="59" name="TextBox 58"/>
          <p:cNvSpPr txBox="1"/>
          <p:nvPr/>
        </p:nvSpPr>
        <p:spPr>
          <a:xfrm>
            <a:off x="-41043" y="4855687"/>
            <a:ext cx="778412" cy="344510"/>
          </a:xfrm>
          <a:prstGeom prst="rect">
            <a:avLst/>
          </a:prstGeom>
          <a:noFill/>
        </p:spPr>
        <p:txBody>
          <a:bodyPr wrap="none" rtlCol="0">
            <a:spAutoFit/>
          </a:bodyPr>
          <a:lstStyle/>
          <a:p>
            <a:r>
              <a:rPr lang="en-US" sz="1600" dirty="0">
                <a:latin typeface="Arial" panose="020B0604020202020204" pitchFamily="34" charset="0"/>
                <a:ea typeface="Adobe Fan Heiti Std B" panose="020B0700000000000000" pitchFamily="34" charset="-128"/>
                <a:cs typeface="Arial" panose="020B0604020202020204" pitchFamily="34" charset="0"/>
              </a:rPr>
              <a:t>Scene</a:t>
            </a:r>
          </a:p>
        </p:txBody>
      </p:sp>
      <p:sp>
        <p:nvSpPr>
          <p:cNvPr id="60" name="TextBox 59"/>
          <p:cNvSpPr txBox="1"/>
          <p:nvPr/>
        </p:nvSpPr>
        <p:spPr>
          <a:xfrm>
            <a:off x="3850226" y="4938407"/>
            <a:ext cx="1336284" cy="344510"/>
          </a:xfrm>
          <a:prstGeom prst="rect">
            <a:avLst/>
          </a:prstGeom>
          <a:noFill/>
        </p:spPr>
        <p:txBody>
          <a:bodyPr wrap="none" rtlCol="0">
            <a:spAutoFit/>
          </a:bodyPr>
          <a:lstStyle/>
          <a:p>
            <a:r>
              <a:rPr lang="en-US" sz="1600" dirty="0" smtClean="0">
                <a:latin typeface="Arial" panose="020B0604020202020204" pitchFamily="34" charset="0"/>
                <a:ea typeface="Adobe Fan Heiti Std B" panose="020B0700000000000000" pitchFamily="34" charset="-128"/>
                <a:cs typeface="Arial" panose="020B0604020202020204" pitchFamily="34" charset="0"/>
              </a:rPr>
              <a:t>Image plane</a:t>
            </a:r>
            <a:endParaRPr lang="en-US" sz="1600" dirty="0">
              <a:latin typeface="Arial" panose="020B0604020202020204" pitchFamily="34" charset="0"/>
              <a:ea typeface="Adobe Fan Heiti Std B" panose="020B0700000000000000" pitchFamily="34" charset="-128"/>
              <a:cs typeface="Arial" panose="020B0604020202020204" pitchFamily="34" charset="0"/>
            </a:endParaRPr>
          </a:p>
        </p:txBody>
      </p:sp>
      <p:graphicFrame>
        <p:nvGraphicFramePr>
          <p:cNvPr id="68" name="Object 67"/>
          <p:cNvGraphicFramePr>
            <a:graphicFrameLocks noChangeAspect="1"/>
          </p:cNvGraphicFramePr>
          <p:nvPr>
            <p:extLst>
              <p:ext uri="{D42A27DB-BD31-4B8C-83A1-F6EECF244321}">
                <p14:modId xmlns:p14="http://schemas.microsoft.com/office/powerpoint/2010/main" val="876802920"/>
              </p:ext>
            </p:extLst>
          </p:nvPr>
        </p:nvGraphicFramePr>
        <p:xfrm>
          <a:off x="206802" y="3833296"/>
          <a:ext cx="269970" cy="292044"/>
        </p:xfrm>
        <a:graphic>
          <a:graphicData uri="http://schemas.openxmlformats.org/presentationml/2006/ole">
            <mc:AlternateContent xmlns:mc="http://schemas.openxmlformats.org/markup-compatibility/2006">
              <mc:Choice xmlns:v="urn:schemas-microsoft-com:vml" Requires="v">
                <p:oleObj spid="_x0000_s1105" name="Equation" r:id="rId5" imgW="152280" imgH="164880" progId="Equation.DSMT4">
                  <p:embed/>
                </p:oleObj>
              </mc:Choice>
              <mc:Fallback>
                <p:oleObj name="Equation" r:id="rId5" imgW="152280" imgH="164880" progId="Equation.DSMT4">
                  <p:embed/>
                  <p:pic>
                    <p:nvPicPr>
                      <p:cNvPr id="0" name=""/>
                      <p:cNvPicPr/>
                      <p:nvPr/>
                    </p:nvPicPr>
                    <p:blipFill>
                      <a:blip r:embed="rId6"/>
                      <a:stretch>
                        <a:fillRect/>
                      </a:stretch>
                    </p:blipFill>
                    <p:spPr>
                      <a:xfrm>
                        <a:off x="206802" y="3833296"/>
                        <a:ext cx="269970" cy="292044"/>
                      </a:xfrm>
                      <a:prstGeom prst="rect">
                        <a:avLst/>
                      </a:prstGeom>
                    </p:spPr>
                  </p:pic>
                </p:oleObj>
              </mc:Fallback>
            </mc:AlternateContent>
          </a:graphicData>
        </a:graphic>
      </p:graphicFrame>
      <p:cxnSp>
        <p:nvCxnSpPr>
          <p:cNvPr id="80" name="Straight Connector 79"/>
          <p:cNvCxnSpPr/>
          <p:nvPr/>
        </p:nvCxnSpPr>
        <p:spPr>
          <a:xfrm flipV="1">
            <a:off x="3200651" y="3564789"/>
            <a:ext cx="0" cy="11949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775534" y="3229358"/>
            <a:ext cx="2149383" cy="1489747"/>
          </a:xfrm>
          <a:prstGeom prst="line">
            <a:avLst/>
          </a:prstGeom>
          <a:ln w="38100">
            <a:solidFill>
              <a:schemeClr val="accent6"/>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9" name="Object 38"/>
          <p:cNvGraphicFramePr>
            <a:graphicFrameLocks noChangeAspect="1"/>
          </p:cNvGraphicFramePr>
          <p:nvPr>
            <p:extLst>
              <p:ext uri="{D42A27DB-BD31-4B8C-83A1-F6EECF244321}">
                <p14:modId xmlns:p14="http://schemas.microsoft.com/office/powerpoint/2010/main" val="826919767"/>
              </p:ext>
            </p:extLst>
          </p:nvPr>
        </p:nvGraphicFramePr>
        <p:xfrm>
          <a:off x="4539469" y="4609171"/>
          <a:ext cx="263179" cy="322607"/>
        </p:xfrm>
        <a:graphic>
          <a:graphicData uri="http://schemas.openxmlformats.org/presentationml/2006/ole">
            <mc:AlternateContent xmlns:mc="http://schemas.openxmlformats.org/markup-compatibility/2006">
              <mc:Choice xmlns:v="urn:schemas-microsoft-com:vml" Requires="v">
                <p:oleObj spid="_x0000_s1106" name="Equation" r:id="rId7" imgW="114120" imgH="139680" progId="Equation.DSMT4">
                  <p:embed/>
                </p:oleObj>
              </mc:Choice>
              <mc:Fallback>
                <p:oleObj name="Equation" r:id="rId7" imgW="114120" imgH="139680" progId="Equation.DSMT4">
                  <p:embed/>
                  <p:pic>
                    <p:nvPicPr>
                      <p:cNvPr id="0" name=""/>
                      <p:cNvPicPr/>
                      <p:nvPr/>
                    </p:nvPicPr>
                    <p:blipFill>
                      <a:blip r:embed="rId8"/>
                      <a:stretch>
                        <a:fillRect/>
                      </a:stretch>
                    </p:blipFill>
                    <p:spPr>
                      <a:xfrm>
                        <a:off x="4539469" y="4609171"/>
                        <a:ext cx="263179" cy="322607"/>
                      </a:xfrm>
                      <a:prstGeom prst="rect">
                        <a:avLst/>
                      </a:prstGeom>
                    </p:spPr>
                  </p:pic>
                </p:oleObj>
              </mc:Fallback>
            </mc:AlternateContent>
          </a:graphicData>
        </a:graphic>
      </p:graphicFrame>
      <p:sp>
        <p:nvSpPr>
          <p:cNvPr id="40" name="Oval 39"/>
          <p:cNvSpPr/>
          <p:nvPr/>
        </p:nvSpPr>
        <p:spPr>
          <a:xfrm>
            <a:off x="4862899" y="4684674"/>
            <a:ext cx="54751" cy="54751"/>
          </a:xfrm>
          <a:prstGeom prst="ellipse">
            <a:avLst/>
          </a:prstGeom>
          <a:solidFill>
            <a:schemeClr val="accent6"/>
          </a:solidFill>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30" name="Flowchart: Data 29"/>
          <p:cNvSpPr/>
          <p:nvPr/>
        </p:nvSpPr>
        <p:spPr>
          <a:xfrm rot="16200000">
            <a:off x="6164911" y="2545937"/>
            <a:ext cx="2194572" cy="1813455"/>
          </a:xfrm>
          <a:prstGeom prst="flowChartInputOutp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aphicFrame>
        <p:nvGraphicFramePr>
          <p:cNvPr id="32" name="Object 31"/>
          <p:cNvGraphicFramePr>
            <a:graphicFrameLocks noChangeAspect="1"/>
          </p:cNvGraphicFramePr>
          <p:nvPr>
            <p:extLst>
              <p:ext uri="{D42A27DB-BD31-4B8C-83A1-F6EECF244321}">
                <p14:modId xmlns:p14="http://schemas.microsoft.com/office/powerpoint/2010/main" val="486196413"/>
              </p:ext>
            </p:extLst>
          </p:nvPr>
        </p:nvGraphicFramePr>
        <p:xfrm>
          <a:off x="5928221" y="3640367"/>
          <a:ext cx="334215" cy="389919"/>
        </p:xfrm>
        <a:graphic>
          <a:graphicData uri="http://schemas.openxmlformats.org/presentationml/2006/ole">
            <mc:AlternateContent xmlns:mc="http://schemas.openxmlformats.org/markup-compatibility/2006">
              <mc:Choice xmlns:v="urn:schemas-microsoft-com:vml" Requires="v">
                <p:oleObj spid="_x0000_s1107" name="Equation" r:id="rId9" imgW="152280" imgH="177480" progId="Equation.3">
                  <p:embed/>
                </p:oleObj>
              </mc:Choice>
              <mc:Fallback>
                <p:oleObj name="Equation" r:id="rId9" imgW="152280" imgH="177480" progId="Equation.3">
                  <p:embed/>
                  <p:pic>
                    <p:nvPicPr>
                      <p:cNvPr id="0" name=""/>
                      <p:cNvPicPr/>
                      <p:nvPr/>
                    </p:nvPicPr>
                    <p:blipFill>
                      <a:blip r:embed="rId10"/>
                      <a:stretch>
                        <a:fillRect/>
                      </a:stretch>
                    </p:blipFill>
                    <p:spPr>
                      <a:xfrm>
                        <a:off x="5928221" y="3640367"/>
                        <a:ext cx="334215" cy="389919"/>
                      </a:xfrm>
                      <a:prstGeom prst="rect">
                        <a:avLst/>
                      </a:prstGeom>
                    </p:spPr>
                  </p:pic>
                </p:oleObj>
              </mc:Fallback>
            </mc:AlternateContent>
          </a:graphicData>
        </a:graphic>
      </p:graphicFrame>
      <p:cxnSp>
        <p:nvCxnSpPr>
          <p:cNvPr id="41" name="Straight Connector 40"/>
          <p:cNvCxnSpPr/>
          <p:nvPr/>
        </p:nvCxnSpPr>
        <p:spPr>
          <a:xfrm flipH="1" flipV="1">
            <a:off x="5718407" y="2384242"/>
            <a:ext cx="3111957" cy="1240027"/>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8227772" y="4035167"/>
            <a:ext cx="718635" cy="556362"/>
          </a:xfrm>
          <a:prstGeom prst="rect">
            <a:avLst/>
          </a:prstGeom>
          <a:noFill/>
        </p:spPr>
        <p:txBody>
          <a:bodyPr wrap="none" rtlCol="0">
            <a:spAutoFit/>
          </a:bodyPr>
          <a:lstStyle/>
          <a:p>
            <a:r>
              <a:rPr lang="en-US" sz="1600" dirty="0" smtClean="0">
                <a:latin typeface="Arial" panose="020B0604020202020204" pitchFamily="34" charset="0"/>
                <a:ea typeface="Adobe Fan Heiti Std B" panose="020B0700000000000000" pitchFamily="34" charset="-128"/>
                <a:cs typeface="Arial" panose="020B0604020202020204" pitchFamily="34" charset="0"/>
              </a:rPr>
              <a:t>Image</a:t>
            </a:r>
            <a:br>
              <a:rPr lang="en-US" sz="1600" dirty="0" smtClean="0">
                <a:latin typeface="Arial" panose="020B0604020202020204" pitchFamily="34" charset="0"/>
                <a:ea typeface="Adobe Fan Heiti Std B" panose="020B0700000000000000" pitchFamily="34" charset="-128"/>
                <a:cs typeface="Arial" panose="020B0604020202020204" pitchFamily="34" charset="0"/>
              </a:rPr>
            </a:br>
            <a:r>
              <a:rPr lang="en-US" sz="1600" dirty="0" smtClean="0">
                <a:latin typeface="Arial" panose="020B0604020202020204" pitchFamily="34" charset="0"/>
                <a:ea typeface="Adobe Fan Heiti Std B" panose="020B0700000000000000" pitchFamily="34" charset="-128"/>
                <a:cs typeface="Arial" panose="020B0604020202020204" pitchFamily="34" charset="0"/>
              </a:rPr>
              <a:t>plane</a:t>
            </a:r>
            <a:endParaRPr lang="en-US" sz="1600" dirty="0">
              <a:latin typeface="Arial" panose="020B0604020202020204" pitchFamily="34" charset="0"/>
              <a:ea typeface="Adobe Fan Heiti Std B" panose="020B0700000000000000" pitchFamily="34" charset="-128"/>
              <a:cs typeface="Arial" panose="020B0604020202020204" pitchFamily="34" charset="0"/>
            </a:endParaRPr>
          </a:p>
        </p:txBody>
      </p:sp>
      <p:cxnSp>
        <p:nvCxnSpPr>
          <p:cNvPr id="48" name="Straight Arrow Connector 47"/>
          <p:cNvCxnSpPr/>
          <p:nvPr/>
        </p:nvCxnSpPr>
        <p:spPr>
          <a:xfrm>
            <a:off x="6899326" y="2787333"/>
            <a:ext cx="487327" cy="206734"/>
          </a:xfrm>
          <a:prstGeom prst="straightConnector1">
            <a:avLst/>
          </a:prstGeom>
          <a:ln w="28575">
            <a:solidFill>
              <a:srgbClr val="FF0000"/>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50" name="Curved Connector 49"/>
          <p:cNvCxnSpPr>
            <a:stCxn id="29" idx="3"/>
            <a:endCxn id="63" idx="1"/>
          </p:cNvCxnSpPr>
          <p:nvPr/>
        </p:nvCxnSpPr>
        <p:spPr>
          <a:xfrm flipV="1">
            <a:off x="5312024" y="3466199"/>
            <a:ext cx="394264" cy="189633"/>
          </a:xfrm>
          <a:prstGeom prst="curvedConnector3">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5728113" y="3566279"/>
            <a:ext cx="3064987" cy="46578"/>
          </a:xfrm>
          <a:prstGeom prst="line">
            <a:avLst/>
          </a:prstGeom>
          <a:ln w="38100">
            <a:solidFill>
              <a:schemeClr val="accent6"/>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55" name="Object 54"/>
          <p:cNvGraphicFramePr>
            <a:graphicFrameLocks noChangeAspect="1"/>
          </p:cNvGraphicFramePr>
          <p:nvPr>
            <p:extLst>
              <p:ext uri="{D42A27DB-BD31-4B8C-83A1-F6EECF244321}">
                <p14:modId xmlns:p14="http://schemas.microsoft.com/office/powerpoint/2010/main" val="875906200"/>
              </p:ext>
            </p:extLst>
          </p:nvPr>
        </p:nvGraphicFramePr>
        <p:xfrm>
          <a:off x="8723650" y="3314489"/>
          <a:ext cx="188912" cy="230188"/>
        </p:xfrm>
        <a:graphic>
          <a:graphicData uri="http://schemas.openxmlformats.org/presentationml/2006/ole">
            <mc:AlternateContent xmlns:mc="http://schemas.openxmlformats.org/markup-compatibility/2006">
              <mc:Choice xmlns:v="urn:schemas-microsoft-com:vml" Requires="v">
                <p:oleObj spid="_x0000_s1108" name="Equation" r:id="rId11" imgW="114120" imgH="139680" progId="Equation.DSMT4">
                  <p:embed/>
                </p:oleObj>
              </mc:Choice>
              <mc:Fallback>
                <p:oleObj name="Equation" r:id="rId11" imgW="114120" imgH="139680" progId="Equation.DSMT4">
                  <p:embed/>
                  <p:pic>
                    <p:nvPicPr>
                      <p:cNvPr id="0" name=""/>
                      <p:cNvPicPr/>
                      <p:nvPr/>
                    </p:nvPicPr>
                    <p:blipFill>
                      <a:blip r:embed="rId12"/>
                      <a:stretch>
                        <a:fillRect/>
                      </a:stretch>
                    </p:blipFill>
                    <p:spPr>
                      <a:xfrm>
                        <a:off x="8723650" y="3314489"/>
                        <a:ext cx="188912" cy="230188"/>
                      </a:xfrm>
                      <a:prstGeom prst="rect">
                        <a:avLst/>
                      </a:prstGeom>
                    </p:spPr>
                  </p:pic>
                </p:oleObj>
              </mc:Fallback>
            </mc:AlternateContent>
          </a:graphicData>
        </a:graphic>
      </p:graphicFrame>
      <p:grpSp>
        <p:nvGrpSpPr>
          <p:cNvPr id="13" name="Group 12"/>
          <p:cNvGrpSpPr/>
          <p:nvPr/>
        </p:nvGrpSpPr>
        <p:grpSpPr>
          <a:xfrm>
            <a:off x="248038" y="2612486"/>
            <a:ext cx="6648078" cy="1552740"/>
            <a:chOff x="248038" y="2241011"/>
            <a:chExt cx="6648078" cy="1552740"/>
          </a:xfrm>
        </p:grpSpPr>
        <p:cxnSp>
          <p:nvCxnSpPr>
            <p:cNvPr id="26" name="Straight Connector 25"/>
            <p:cNvCxnSpPr/>
            <p:nvPr/>
          </p:nvCxnSpPr>
          <p:spPr>
            <a:xfrm flipH="1" flipV="1">
              <a:off x="1723343" y="3296100"/>
              <a:ext cx="490541" cy="192973"/>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212323" y="2586989"/>
              <a:ext cx="2680099" cy="909762"/>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248038" y="3289017"/>
              <a:ext cx="1484326" cy="50473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865056" y="2555943"/>
              <a:ext cx="54751" cy="54751"/>
            </a:xfrm>
            <a:prstGeom prst="ellipse">
              <a:avLst/>
            </a:prstGeom>
            <a:solidFill>
              <a:schemeClr val="accent1">
                <a:lumMod val="75000"/>
              </a:schemeClr>
            </a:solidFill>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graphicFrame>
          <p:nvGraphicFramePr>
            <p:cNvPr id="73" name="Object 72"/>
            <p:cNvGraphicFramePr>
              <a:graphicFrameLocks noChangeAspect="1"/>
            </p:cNvGraphicFramePr>
            <p:nvPr>
              <p:extLst>
                <p:ext uri="{D42A27DB-BD31-4B8C-83A1-F6EECF244321}">
                  <p14:modId xmlns:p14="http://schemas.microsoft.com/office/powerpoint/2010/main" val="3696312147"/>
                </p:ext>
              </p:extLst>
            </p:nvPr>
          </p:nvGraphicFramePr>
          <p:xfrm>
            <a:off x="4519542" y="2241011"/>
            <a:ext cx="336190" cy="404107"/>
          </p:xfrm>
          <a:graphic>
            <a:graphicData uri="http://schemas.openxmlformats.org/presentationml/2006/ole">
              <mc:AlternateContent xmlns:mc="http://schemas.openxmlformats.org/markup-compatibility/2006">
                <mc:Choice xmlns:v="urn:schemas-microsoft-com:vml" Requires="v">
                  <p:oleObj spid="_x0000_s1109" name="Equation" r:id="rId13" imgW="190440" imgH="228600" progId="Equation.DSMT4">
                    <p:embed/>
                  </p:oleObj>
                </mc:Choice>
                <mc:Fallback>
                  <p:oleObj name="Equation" r:id="rId13" imgW="190440" imgH="228600" progId="Equation.DSMT4">
                    <p:embed/>
                    <p:pic>
                      <p:nvPicPr>
                        <p:cNvPr id="0" name=""/>
                        <p:cNvPicPr/>
                        <p:nvPr/>
                      </p:nvPicPr>
                      <p:blipFill>
                        <a:blip r:embed="rId14"/>
                        <a:stretch>
                          <a:fillRect/>
                        </a:stretch>
                      </p:blipFill>
                      <p:spPr>
                        <a:xfrm>
                          <a:off x="4519542" y="2241011"/>
                          <a:ext cx="336190" cy="404107"/>
                        </a:xfrm>
                        <a:prstGeom prst="rect">
                          <a:avLst/>
                        </a:prstGeom>
                      </p:spPr>
                    </p:pic>
                  </p:oleObj>
                </mc:Fallback>
              </mc:AlternateContent>
            </a:graphicData>
          </a:graphic>
        </p:graphicFrame>
        <p:cxnSp>
          <p:nvCxnSpPr>
            <p:cNvPr id="42" name="Straight Connector 41"/>
            <p:cNvCxnSpPr/>
            <p:nvPr/>
          </p:nvCxnSpPr>
          <p:spPr>
            <a:xfrm flipH="1">
              <a:off x="5726604" y="2496898"/>
              <a:ext cx="1145299" cy="1096797"/>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6827653" y="2448936"/>
              <a:ext cx="68463" cy="68463"/>
            </a:xfrm>
            <a:prstGeom prst="ellipse">
              <a:avLst/>
            </a:prstGeom>
            <a:solidFill>
              <a:schemeClr val="accent1">
                <a:lumMod val="75000"/>
              </a:schemeClr>
            </a:solidFill>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solidFill>
                  <a:schemeClr val="tx1"/>
                </a:solidFill>
              </a:endParaRPr>
            </a:p>
          </p:txBody>
        </p:sp>
        <p:graphicFrame>
          <p:nvGraphicFramePr>
            <p:cNvPr id="57" name="Object 56"/>
            <p:cNvGraphicFramePr>
              <a:graphicFrameLocks noChangeAspect="1"/>
            </p:cNvGraphicFramePr>
            <p:nvPr>
              <p:extLst>
                <p:ext uri="{D42A27DB-BD31-4B8C-83A1-F6EECF244321}">
                  <p14:modId xmlns:p14="http://schemas.microsoft.com/office/powerpoint/2010/main" val="4156243436"/>
                </p:ext>
              </p:extLst>
            </p:nvPr>
          </p:nvGraphicFramePr>
          <p:xfrm>
            <a:off x="6501210" y="2310771"/>
            <a:ext cx="314325" cy="377825"/>
          </p:xfrm>
          <a:graphic>
            <a:graphicData uri="http://schemas.openxmlformats.org/presentationml/2006/ole">
              <mc:AlternateContent xmlns:mc="http://schemas.openxmlformats.org/markup-compatibility/2006">
                <mc:Choice xmlns:v="urn:schemas-microsoft-com:vml" Requires="v">
                  <p:oleObj spid="_x0000_s1110" name="Equation" r:id="rId15" imgW="190440" imgH="228600" progId="Equation.DSMT4">
                    <p:embed/>
                  </p:oleObj>
                </mc:Choice>
                <mc:Fallback>
                  <p:oleObj name="Equation" r:id="rId15" imgW="190440" imgH="228600" progId="Equation.DSMT4">
                    <p:embed/>
                    <p:pic>
                      <p:nvPicPr>
                        <p:cNvPr id="0" name=""/>
                        <p:cNvPicPr/>
                        <p:nvPr/>
                      </p:nvPicPr>
                      <p:blipFill>
                        <a:blip r:embed="rId14"/>
                        <a:stretch>
                          <a:fillRect/>
                        </a:stretch>
                      </p:blipFill>
                      <p:spPr>
                        <a:xfrm>
                          <a:off x="6501210" y="2310771"/>
                          <a:ext cx="314325" cy="377825"/>
                        </a:xfrm>
                        <a:prstGeom prst="rect">
                          <a:avLst/>
                        </a:prstGeom>
                      </p:spPr>
                    </p:pic>
                  </p:oleObj>
                </mc:Fallback>
              </mc:AlternateContent>
            </a:graphicData>
          </a:graphic>
        </p:graphicFrame>
      </p:grpSp>
      <p:grpSp>
        <p:nvGrpSpPr>
          <p:cNvPr id="11" name="Group 10"/>
          <p:cNvGrpSpPr/>
          <p:nvPr/>
        </p:nvGrpSpPr>
        <p:grpSpPr>
          <a:xfrm>
            <a:off x="220270" y="3014788"/>
            <a:ext cx="7373284" cy="1154997"/>
            <a:chOff x="220270" y="2643313"/>
            <a:chExt cx="7373284" cy="1154997"/>
          </a:xfrm>
        </p:grpSpPr>
        <p:cxnSp>
          <p:nvCxnSpPr>
            <p:cNvPr id="24" name="Straight Connector 23"/>
            <p:cNvCxnSpPr/>
            <p:nvPr/>
          </p:nvCxnSpPr>
          <p:spPr>
            <a:xfrm flipH="1">
              <a:off x="220270" y="2793892"/>
              <a:ext cx="4673711" cy="100441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4867525" y="2769084"/>
              <a:ext cx="54751" cy="5475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aphicFrame>
          <p:nvGraphicFramePr>
            <p:cNvPr id="71" name="Object 70"/>
            <p:cNvGraphicFramePr>
              <a:graphicFrameLocks noChangeAspect="1"/>
            </p:cNvGraphicFramePr>
            <p:nvPr>
              <p:extLst>
                <p:ext uri="{D42A27DB-BD31-4B8C-83A1-F6EECF244321}">
                  <p14:modId xmlns:p14="http://schemas.microsoft.com/office/powerpoint/2010/main" val="2381290980"/>
                </p:ext>
              </p:extLst>
            </p:nvPr>
          </p:nvGraphicFramePr>
          <p:xfrm>
            <a:off x="4494803" y="2806514"/>
            <a:ext cx="359961" cy="404107"/>
          </p:xfrm>
          <a:graphic>
            <a:graphicData uri="http://schemas.openxmlformats.org/presentationml/2006/ole">
              <mc:AlternateContent xmlns:mc="http://schemas.openxmlformats.org/markup-compatibility/2006">
                <mc:Choice xmlns:v="urn:schemas-microsoft-com:vml" Requires="v">
                  <p:oleObj spid="_x0000_s1111" name="Equation" r:id="rId16" imgW="203040" imgH="228600" progId="Equation.DSMT4">
                    <p:embed/>
                  </p:oleObj>
                </mc:Choice>
                <mc:Fallback>
                  <p:oleObj name="Equation" r:id="rId16" imgW="203040" imgH="228600" progId="Equation.DSMT4">
                    <p:embed/>
                    <p:pic>
                      <p:nvPicPr>
                        <p:cNvPr id="0" name=""/>
                        <p:cNvPicPr/>
                        <p:nvPr/>
                      </p:nvPicPr>
                      <p:blipFill>
                        <a:blip r:embed="rId17"/>
                        <a:stretch>
                          <a:fillRect/>
                        </a:stretch>
                      </p:blipFill>
                      <p:spPr>
                        <a:xfrm>
                          <a:off x="4494803" y="2806514"/>
                          <a:ext cx="359961" cy="404107"/>
                        </a:xfrm>
                        <a:prstGeom prst="rect">
                          <a:avLst/>
                        </a:prstGeom>
                      </p:spPr>
                    </p:pic>
                  </p:oleObj>
                </mc:Fallback>
              </mc:AlternateContent>
            </a:graphicData>
          </a:graphic>
        </p:graphicFrame>
        <p:cxnSp>
          <p:nvCxnSpPr>
            <p:cNvPr id="36" name="Straight Connector 35"/>
            <p:cNvCxnSpPr>
              <a:stCxn id="47" idx="3"/>
            </p:cNvCxnSpPr>
            <p:nvPr/>
          </p:nvCxnSpPr>
          <p:spPr>
            <a:xfrm flipH="1">
              <a:off x="5714485" y="2701749"/>
              <a:ext cx="1617761" cy="68092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7322220" y="2643313"/>
              <a:ext cx="68463" cy="6846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aphicFrame>
          <p:nvGraphicFramePr>
            <p:cNvPr id="61" name="Object 60"/>
            <p:cNvGraphicFramePr>
              <a:graphicFrameLocks noChangeAspect="1"/>
            </p:cNvGraphicFramePr>
            <p:nvPr>
              <p:extLst>
                <p:ext uri="{D42A27DB-BD31-4B8C-83A1-F6EECF244321}">
                  <p14:modId xmlns:p14="http://schemas.microsoft.com/office/powerpoint/2010/main" val="2769030819"/>
                </p:ext>
              </p:extLst>
            </p:nvPr>
          </p:nvGraphicFramePr>
          <p:xfrm>
            <a:off x="7257004" y="2702585"/>
            <a:ext cx="336550" cy="377825"/>
          </p:xfrm>
          <a:graphic>
            <a:graphicData uri="http://schemas.openxmlformats.org/presentationml/2006/ole">
              <mc:AlternateContent xmlns:mc="http://schemas.openxmlformats.org/markup-compatibility/2006">
                <mc:Choice xmlns:v="urn:schemas-microsoft-com:vml" Requires="v">
                  <p:oleObj spid="_x0000_s1112" name="Equation" r:id="rId18" imgW="203040" imgH="228600" progId="Equation.DSMT4">
                    <p:embed/>
                  </p:oleObj>
                </mc:Choice>
                <mc:Fallback>
                  <p:oleObj name="Equation" r:id="rId18" imgW="203040" imgH="228600" progId="Equation.DSMT4">
                    <p:embed/>
                    <p:pic>
                      <p:nvPicPr>
                        <p:cNvPr id="0" name=""/>
                        <p:cNvPicPr/>
                        <p:nvPr/>
                      </p:nvPicPr>
                      <p:blipFill>
                        <a:blip r:embed="rId17"/>
                        <a:stretch>
                          <a:fillRect/>
                        </a:stretch>
                      </p:blipFill>
                      <p:spPr>
                        <a:xfrm>
                          <a:off x="7257004" y="2702585"/>
                          <a:ext cx="336550" cy="377825"/>
                        </a:xfrm>
                        <a:prstGeom prst="rect">
                          <a:avLst/>
                        </a:prstGeom>
                      </p:spPr>
                    </p:pic>
                  </p:oleObj>
                </mc:Fallback>
              </mc:AlternateContent>
            </a:graphicData>
          </a:graphic>
        </p:graphicFrame>
      </p:grpSp>
      <p:cxnSp>
        <p:nvCxnSpPr>
          <p:cNvPr id="64" name="Straight Arrow Connector 63"/>
          <p:cNvCxnSpPr/>
          <p:nvPr/>
        </p:nvCxnSpPr>
        <p:spPr>
          <a:xfrm>
            <a:off x="4997450" y="2917825"/>
            <a:ext cx="0" cy="285750"/>
          </a:xfrm>
          <a:prstGeom prst="straightConnector1">
            <a:avLst/>
          </a:prstGeom>
          <a:ln w="28575">
            <a:solidFill>
              <a:srgbClr val="FF0000"/>
            </a:solidFill>
            <a:headEnd type="triangle"/>
            <a:tailEnd type="triangle"/>
          </a:ln>
        </p:spPr>
        <p:style>
          <a:lnRef idx="1">
            <a:schemeClr val="dk1"/>
          </a:lnRef>
          <a:fillRef idx="0">
            <a:schemeClr val="dk1"/>
          </a:fillRef>
          <a:effectRef idx="0">
            <a:schemeClr val="dk1"/>
          </a:effectRef>
          <a:fontRef idx="minor">
            <a:schemeClr val="tx1"/>
          </a:fontRef>
        </p:style>
      </p:cxnSp>
      <p:sp>
        <p:nvSpPr>
          <p:cNvPr id="31" name="Oval 30"/>
          <p:cNvSpPr/>
          <p:nvPr/>
        </p:nvSpPr>
        <p:spPr>
          <a:xfrm>
            <a:off x="8771174" y="3574320"/>
            <a:ext cx="68463" cy="68463"/>
          </a:xfrm>
          <a:prstGeom prst="ellipse">
            <a:avLst/>
          </a:prstGeom>
          <a:solidFill>
            <a:schemeClr val="accent6"/>
          </a:solidFill>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solidFill>
                <a:schemeClr val="tx1"/>
              </a:solidFill>
            </a:endParaRPr>
          </a:p>
        </p:txBody>
      </p:sp>
      <p:graphicFrame>
        <p:nvGraphicFramePr>
          <p:cNvPr id="66" name="Object 65"/>
          <p:cNvGraphicFramePr>
            <a:graphicFrameLocks noChangeAspect="1"/>
          </p:cNvGraphicFramePr>
          <p:nvPr>
            <p:extLst>
              <p:ext uri="{D42A27DB-BD31-4B8C-83A1-F6EECF244321}">
                <p14:modId xmlns:p14="http://schemas.microsoft.com/office/powerpoint/2010/main" val="4280105163"/>
              </p:ext>
            </p:extLst>
          </p:nvPr>
        </p:nvGraphicFramePr>
        <p:xfrm>
          <a:off x="3255196" y="3126899"/>
          <a:ext cx="268288" cy="312738"/>
        </p:xfrm>
        <a:graphic>
          <a:graphicData uri="http://schemas.openxmlformats.org/presentationml/2006/ole">
            <mc:AlternateContent xmlns:mc="http://schemas.openxmlformats.org/markup-compatibility/2006">
              <mc:Choice xmlns:v="urn:schemas-microsoft-com:vml" Requires="v">
                <p:oleObj spid="_x0000_s1113" name="Equation" r:id="rId19" imgW="152280" imgH="177480" progId="Equation.DSMT4">
                  <p:embed/>
                </p:oleObj>
              </mc:Choice>
              <mc:Fallback>
                <p:oleObj name="Equation" r:id="rId19" imgW="152280" imgH="177480" progId="Equation.DSMT4">
                  <p:embed/>
                  <p:pic>
                    <p:nvPicPr>
                      <p:cNvPr id="0" name=""/>
                      <p:cNvPicPr/>
                      <p:nvPr/>
                    </p:nvPicPr>
                    <p:blipFill>
                      <a:blip r:embed="rId20"/>
                      <a:stretch>
                        <a:fillRect/>
                      </a:stretch>
                    </p:blipFill>
                    <p:spPr>
                      <a:xfrm>
                        <a:off x="3255196" y="3126899"/>
                        <a:ext cx="268288" cy="312738"/>
                      </a:xfrm>
                      <a:prstGeom prst="rect">
                        <a:avLst/>
                      </a:prstGeom>
                    </p:spPr>
                  </p:pic>
                </p:oleObj>
              </mc:Fallback>
            </mc:AlternateContent>
          </a:graphicData>
        </a:graphic>
      </p:graphicFrame>
      <p:graphicFrame>
        <p:nvGraphicFramePr>
          <p:cNvPr id="67" name="Object 66"/>
          <p:cNvGraphicFramePr>
            <a:graphicFrameLocks noChangeAspect="1"/>
          </p:cNvGraphicFramePr>
          <p:nvPr>
            <p:extLst>
              <p:ext uri="{D42A27DB-BD31-4B8C-83A1-F6EECF244321}">
                <p14:modId xmlns:p14="http://schemas.microsoft.com/office/powerpoint/2010/main" val="1122792271"/>
              </p:ext>
            </p:extLst>
          </p:nvPr>
        </p:nvGraphicFramePr>
        <p:xfrm>
          <a:off x="5925405" y="3212492"/>
          <a:ext cx="268288" cy="312738"/>
        </p:xfrm>
        <a:graphic>
          <a:graphicData uri="http://schemas.openxmlformats.org/presentationml/2006/ole">
            <mc:AlternateContent xmlns:mc="http://schemas.openxmlformats.org/markup-compatibility/2006">
              <mc:Choice xmlns:v="urn:schemas-microsoft-com:vml" Requires="v">
                <p:oleObj spid="_x0000_s1114" name="Equation" r:id="rId21" imgW="152280" imgH="177480" progId="Equation.DSMT4">
                  <p:embed/>
                </p:oleObj>
              </mc:Choice>
              <mc:Fallback>
                <p:oleObj name="Equation" r:id="rId21" imgW="152280" imgH="177480" progId="Equation.DSMT4">
                  <p:embed/>
                  <p:pic>
                    <p:nvPicPr>
                      <p:cNvPr id="0" name=""/>
                      <p:cNvPicPr/>
                      <p:nvPr/>
                    </p:nvPicPr>
                    <p:blipFill>
                      <a:blip r:embed="rId20"/>
                      <a:stretch>
                        <a:fillRect/>
                      </a:stretch>
                    </p:blipFill>
                    <p:spPr>
                      <a:xfrm>
                        <a:off x="5925405" y="3212492"/>
                        <a:ext cx="268288" cy="312738"/>
                      </a:xfrm>
                      <a:prstGeom prst="rect">
                        <a:avLst/>
                      </a:prstGeom>
                    </p:spPr>
                  </p:pic>
                </p:oleObj>
              </mc:Fallback>
            </mc:AlternateContent>
          </a:graphicData>
        </a:graphic>
      </p:graphicFrame>
      <p:sp>
        <p:nvSpPr>
          <p:cNvPr id="69" name="Oval 68"/>
          <p:cNvSpPr/>
          <p:nvPr/>
        </p:nvSpPr>
        <p:spPr>
          <a:xfrm>
            <a:off x="6122803" y="3531611"/>
            <a:ext cx="68463" cy="68463"/>
          </a:xfrm>
          <a:prstGeom prst="ellipse">
            <a:avLst/>
          </a:prstGeom>
          <a:solidFill>
            <a:schemeClr val="tx1"/>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solidFill>
                <a:schemeClr val="tx1"/>
              </a:solidFill>
            </a:endParaRPr>
          </a:p>
        </p:txBody>
      </p:sp>
      <p:sp>
        <p:nvSpPr>
          <p:cNvPr id="16" name="TextBox 15"/>
          <p:cNvSpPr txBox="1"/>
          <p:nvPr/>
        </p:nvSpPr>
        <p:spPr>
          <a:xfrm>
            <a:off x="7593554" y="2821260"/>
            <a:ext cx="1423788" cy="369332"/>
          </a:xfrm>
          <a:prstGeom prst="rect">
            <a:avLst/>
          </a:prstGeom>
          <a:noFill/>
        </p:spPr>
        <p:txBody>
          <a:bodyPr wrap="none" rtlCol="0">
            <a:spAutoFit/>
          </a:bodyPr>
          <a:lstStyle/>
          <a:p>
            <a:r>
              <a:rPr lang="en-US" altLang="ko-KR" dirty="0" smtClean="0"/>
              <a:t>Essential line</a:t>
            </a:r>
            <a:endParaRPr lang="ko-KR" altLang="en-US" dirty="0"/>
          </a:p>
        </p:txBody>
      </p:sp>
      <p:sp>
        <p:nvSpPr>
          <p:cNvPr id="72" name="TextBox 71"/>
          <p:cNvSpPr txBox="1"/>
          <p:nvPr/>
        </p:nvSpPr>
        <p:spPr>
          <a:xfrm>
            <a:off x="5271789" y="1802023"/>
            <a:ext cx="2025234" cy="369332"/>
          </a:xfrm>
          <a:prstGeom prst="rect">
            <a:avLst/>
          </a:prstGeom>
          <a:noFill/>
        </p:spPr>
        <p:txBody>
          <a:bodyPr wrap="none" rtlCol="0">
            <a:spAutoFit/>
          </a:bodyPr>
          <a:lstStyle/>
          <a:p>
            <a:r>
              <a:rPr lang="en-US" altLang="ko-KR" dirty="0" smtClean="0"/>
              <a:t>Refractive disparity</a:t>
            </a:r>
            <a:endParaRPr lang="ko-KR" altLang="en-US" dirty="0"/>
          </a:p>
        </p:txBody>
      </p:sp>
      <p:cxnSp>
        <p:nvCxnSpPr>
          <p:cNvPr id="18" name="Curved Connector 17"/>
          <p:cNvCxnSpPr>
            <a:endCxn id="72" idx="2"/>
          </p:cNvCxnSpPr>
          <p:nvPr/>
        </p:nvCxnSpPr>
        <p:spPr>
          <a:xfrm flipV="1">
            <a:off x="5001768" y="2171355"/>
            <a:ext cx="1282638" cy="891885"/>
          </a:xfrm>
          <a:prstGeom prst="curved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urved Connector 74"/>
          <p:cNvCxnSpPr>
            <a:endCxn id="72" idx="2"/>
          </p:cNvCxnSpPr>
          <p:nvPr/>
        </p:nvCxnSpPr>
        <p:spPr>
          <a:xfrm rot="10800000">
            <a:off x="6284406" y="2171356"/>
            <a:ext cx="619314" cy="608421"/>
          </a:xfrm>
          <a:prstGeom prst="curved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6137735" y="5044112"/>
            <a:ext cx="1516762" cy="338554"/>
          </a:xfrm>
          <a:prstGeom prst="rect">
            <a:avLst/>
          </a:prstGeom>
          <a:noFill/>
        </p:spPr>
        <p:txBody>
          <a:bodyPr wrap="none" rtlCol="0">
            <a:spAutoFit/>
          </a:bodyPr>
          <a:lstStyle/>
          <a:p>
            <a:r>
              <a:rPr lang="en-US" sz="1600" dirty="0" smtClean="0">
                <a:latin typeface="Arial" panose="020B0604020202020204" pitchFamily="34" charset="0"/>
                <a:ea typeface="Adobe Fan Heiti Std B" panose="020B0700000000000000" pitchFamily="34" charset="-128"/>
                <a:cs typeface="Arial" panose="020B0604020202020204" pitchFamily="34" charset="0"/>
              </a:rPr>
              <a:t>Essential point</a:t>
            </a:r>
            <a:endParaRPr lang="en-US" sz="1600" dirty="0">
              <a:latin typeface="Arial" panose="020B0604020202020204" pitchFamily="34" charset="0"/>
              <a:ea typeface="Adobe Fan Heiti Std B" panose="020B0700000000000000" pitchFamily="34" charset="-128"/>
              <a:cs typeface="Arial" panose="020B0604020202020204" pitchFamily="34" charset="0"/>
            </a:endParaRPr>
          </a:p>
        </p:txBody>
      </p:sp>
      <p:cxnSp>
        <p:nvCxnSpPr>
          <p:cNvPr id="79" name="Curved Connector 78"/>
          <p:cNvCxnSpPr>
            <a:stCxn id="40" idx="6"/>
            <a:endCxn id="77" idx="0"/>
          </p:cNvCxnSpPr>
          <p:nvPr/>
        </p:nvCxnSpPr>
        <p:spPr>
          <a:xfrm>
            <a:off x="4917650" y="4712050"/>
            <a:ext cx="1978466" cy="332062"/>
          </a:xfrm>
          <a:prstGeom prst="curvedConnector2">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urved Connector 80"/>
          <p:cNvCxnSpPr>
            <a:stCxn id="55" idx="2"/>
            <a:endCxn id="77" idx="0"/>
          </p:cNvCxnSpPr>
          <p:nvPr/>
        </p:nvCxnSpPr>
        <p:spPr>
          <a:xfrm rot="5400000">
            <a:off x="7107394" y="3333399"/>
            <a:ext cx="1499435" cy="1921990"/>
          </a:xfrm>
          <a:prstGeom prst="curvedConnector3">
            <a:avLst>
              <a:gd name="adj1" fmla="val 50000"/>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DF28FB93-0A08-4E7D-8E63-9EFA29F1E093}" type="slidenum">
              <a:rPr lang="en-US" smtClean="0"/>
              <a:pPr/>
              <a:t>5</a:t>
            </a:fld>
            <a:endParaRPr lang="en-US"/>
          </a:p>
        </p:txBody>
      </p:sp>
    </p:spTree>
    <p:custDataLst>
      <p:tags r:id="rId2"/>
    </p:custDataLst>
    <p:extLst>
      <p:ext uri="{BB962C8B-B14F-4D97-AF65-F5344CB8AC3E}">
        <p14:creationId xmlns:p14="http://schemas.microsoft.com/office/powerpoint/2010/main" val="807841146"/>
      </p:ext>
    </p:extLst>
  </p:cSld>
  <p:clrMapOvr>
    <a:masterClrMapping/>
  </p:clrMapOvr>
  <mc:AlternateContent xmlns:mc="http://schemas.openxmlformats.org/markup-compatibility/2006" xmlns:p14="http://schemas.microsoft.com/office/powerpoint/2010/main">
    <mc:Choice Requires="p14">
      <p:transition spd="slow" p14:dur="2000" advTm="102581"/>
    </mc:Choice>
    <mc:Fallback xmlns="">
      <p:transition xmlns:p14="http://schemas.microsoft.com/office/powerpoint/2010/main" spd="slow" advTm="10258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500"/>
                                        <p:tgtEl>
                                          <p:spTgt spid="51"/>
                                        </p:tgtEl>
                                      </p:cBhvr>
                                    </p:animEffect>
                                  </p:childTnLst>
                                </p:cTn>
                              </p:par>
                              <p:par>
                                <p:cTn id="21" presetID="10"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par>
                                <p:cTn id="30" presetID="10" presetClass="entr" presetSubtype="0" fill="hold" nodeType="with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500"/>
                                        <p:tgtEl>
                                          <p:spTgt spid="5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500"/>
                                        <p:tgtEl>
                                          <p:spTgt spid="77"/>
                                        </p:tgtEl>
                                      </p:cBhvr>
                                    </p:animEffect>
                                  </p:childTnLst>
                                </p:cTn>
                              </p:par>
                              <p:par>
                                <p:cTn id="36" presetID="10" presetClass="entr" presetSubtype="0" fill="hold" nodeType="with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fade">
                                      <p:cBhvr>
                                        <p:cTn id="38" dur="500"/>
                                        <p:tgtEl>
                                          <p:spTgt spid="79"/>
                                        </p:tgtEl>
                                      </p:cBhvr>
                                    </p:animEffect>
                                  </p:childTnLst>
                                </p:cTn>
                              </p:par>
                              <p:par>
                                <p:cTn id="39" presetID="10" presetClass="entr" presetSubtype="0" fill="hold" nodeType="withEffect">
                                  <p:stCondLst>
                                    <p:cond delay="0"/>
                                  </p:stCondLst>
                                  <p:childTnLst>
                                    <p:set>
                                      <p:cBhvr>
                                        <p:cTn id="40" dur="1" fill="hold">
                                          <p:stCondLst>
                                            <p:cond delay="0"/>
                                          </p:stCondLst>
                                        </p:cTn>
                                        <p:tgtEl>
                                          <p:spTgt spid="81"/>
                                        </p:tgtEl>
                                        <p:attrNameLst>
                                          <p:attrName>style.visibility</p:attrName>
                                        </p:attrNameLst>
                                      </p:cBhvr>
                                      <p:to>
                                        <p:strVal val="visible"/>
                                      </p:to>
                                    </p:set>
                                    <p:animEffect transition="in" filter="fade">
                                      <p:cBhvr>
                                        <p:cTn id="41" dur="500"/>
                                        <p:tgtEl>
                                          <p:spTgt spid="8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500"/>
                                        <p:tgtEl>
                                          <p:spTgt spid="4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500"/>
                                        <p:tgtEl>
                                          <p:spTgt spid="48"/>
                                        </p:tgtEl>
                                      </p:cBhvr>
                                    </p:animEffect>
                                  </p:childTnLst>
                                </p:cTn>
                              </p:par>
                              <p:par>
                                <p:cTn id="60" presetID="10" presetClass="entr" presetSubtype="0" fill="hold" nodeType="with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500"/>
                                        <p:tgtEl>
                                          <p:spTgt spid="64"/>
                                        </p:tgtEl>
                                      </p:cBhvr>
                                    </p:animEffect>
                                  </p:childTnLst>
                                </p:cTn>
                              </p:par>
                              <p:par>
                                <p:cTn id="63" presetID="10" presetClass="entr" presetSubtype="0"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par>
                                <p:cTn id="66" presetID="10" presetClass="entr" presetSubtype="0" fill="hold" nodeType="withEffect">
                                  <p:stCondLst>
                                    <p:cond delay="0"/>
                                  </p:stCondLst>
                                  <p:childTnLst>
                                    <p:set>
                                      <p:cBhvr>
                                        <p:cTn id="67" dur="1" fill="hold">
                                          <p:stCondLst>
                                            <p:cond delay="0"/>
                                          </p:stCondLst>
                                        </p:cTn>
                                        <p:tgtEl>
                                          <p:spTgt spid="75"/>
                                        </p:tgtEl>
                                        <p:attrNameLst>
                                          <p:attrName>style.visibility</p:attrName>
                                        </p:attrNameLst>
                                      </p:cBhvr>
                                      <p:to>
                                        <p:strVal val="visible"/>
                                      </p:to>
                                    </p:set>
                                    <p:animEffect transition="in" filter="fade">
                                      <p:cBhvr>
                                        <p:cTn id="68" dur="500"/>
                                        <p:tgtEl>
                                          <p:spTgt spid="7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0" grpId="0" animBg="1"/>
      <p:bldP spid="31" grpId="0" animBg="1"/>
      <p:bldP spid="16" grpId="0"/>
      <p:bldP spid="72"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z="3600" dirty="0" smtClean="0"/>
              <a:t>Previous Work: Multi-Baseline Stereo</a:t>
            </a:r>
            <a:endParaRPr lang="ko-KR" altLang="en-US" sz="3600" dirty="0"/>
          </a:p>
        </p:txBody>
      </p:sp>
      <p:sp>
        <p:nvSpPr>
          <p:cNvPr id="3" name="Content Placeholder 2"/>
          <p:cNvSpPr>
            <a:spLocks noGrp="1"/>
          </p:cNvSpPr>
          <p:nvPr>
            <p:ph idx="1"/>
          </p:nvPr>
        </p:nvSpPr>
        <p:spPr/>
        <p:txBody>
          <a:bodyPr>
            <a:normAutofit/>
          </a:bodyPr>
          <a:lstStyle/>
          <a:p>
            <a:endParaRPr lang="en-US" altLang="ko-KR" sz="2200" dirty="0" smtClean="0"/>
          </a:p>
          <a:p>
            <a:endParaRPr lang="en-US" altLang="ko-KR" sz="2200" dirty="0" smtClean="0"/>
          </a:p>
        </p:txBody>
      </p:sp>
      <p:grpSp>
        <p:nvGrpSpPr>
          <p:cNvPr id="9" name="Group 8"/>
          <p:cNvGrpSpPr/>
          <p:nvPr/>
        </p:nvGrpSpPr>
        <p:grpSpPr>
          <a:xfrm>
            <a:off x="596182" y="1383045"/>
            <a:ext cx="4104376" cy="2401336"/>
            <a:chOff x="1242881" y="921415"/>
            <a:chExt cx="4104376" cy="2401336"/>
          </a:xfrm>
        </p:grpSpPr>
        <p:grpSp>
          <p:nvGrpSpPr>
            <p:cNvPr id="17" name="Group 16"/>
            <p:cNvGrpSpPr/>
            <p:nvPr/>
          </p:nvGrpSpPr>
          <p:grpSpPr>
            <a:xfrm>
              <a:off x="1242881" y="921415"/>
              <a:ext cx="4104376" cy="1528814"/>
              <a:chOff x="4961885" y="1446996"/>
              <a:chExt cx="3839003" cy="1429967"/>
            </a:xfrm>
          </p:grpSpPr>
          <p:pic>
            <p:nvPicPr>
              <p:cNvPr id="15" name="Picture 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961885" y="1446996"/>
                <a:ext cx="3839003" cy="1194207"/>
              </a:xfrm>
              <a:prstGeom prst="rect">
                <a:avLst/>
              </a:prstGeom>
            </p:spPr>
          </p:pic>
          <p:sp>
            <p:nvSpPr>
              <p:cNvPr id="16" name="TextBox 15"/>
              <p:cNvSpPr txBox="1"/>
              <p:nvPr/>
            </p:nvSpPr>
            <p:spPr>
              <a:xfrm>
                <a:off x="5936005" y="2617874"/>
                <a:ext cx="1890761" cy="259089"/>
              </a:xfrm>
              <a:prstGeom prst="rect">
                <a:avLst/>
              </a:prstGeom>
              <a:noFill/>
            </p:spPr>
            <p:txBody>
              <a:bodyPr wrap="square" rtlCol="0">
                <a:spAutoFit/>
              </a:bodyPr>
              <a:lstStyle/>
              <a:p>
                <a:r>
                  <a:rPr lang="en-US" altLang="ko-KR" sz="1200" dirty="0" smtClean="0"/>
                  <a:t>[</a:t>
                </a:r>
                <a:r>
                  <a:rPr lang="en-US" altLang="ko-KR" sz="1200" dirty="0" err="1" smtClean="0"/>
                  <a:t>Okutomi</a:t>
                </a:r>
                <a:r>
                  <a:rPr lang="en-US" altLang="ko-KR" sz="1200" dirty="0" smtClean="0"/>
                  <a:t> and </a:t>
                </a:r>
                <a:r>
                  <a:rPr lang="en-US" altLang="ko-KR" sz="1200" dirty="0" err="1" smtClean="0"/>
                  <a:t>Kanade</a:t>
                </a:r>
                <a:r>
                  <a:rPr lang="en-US" altLang="ko-KR" sz="1200" dirty="0" smtClean="0"/>
                  <a:t> 1993]</a:t>
                </a:r>
                <a:endParaRPr lang="ko-KR" altLang="en-US" sz="1200" dirty="0"/>
              </a:p>
            </p:txBody>
          </p:sp>
        </p:grpSp>
        <p:sp>
          <p:nvSpPr>
            <p:cNvPr id="8" name="Rectangle 7"/>
            <p:cNvSpPr/>
            <p:nvPr/>
          </p:nvSpPr>
          <p:spPr>
            <a:xfrm>
              <a:off x="1733798" y="2399421"/>
              <a:ext cx="3122539" cy="923330"/>
            </a:xfrm>
            <a:prstGeom prst="rect">
              <a:avLst/>
            </a:prstGeom>
          </p:spPr>
          <p:txBody>
            <a:bodyPr wrap="square">
              <a:spAutoFit/>
            </a:bodyPr>
            <a:lstStyle/>
            <a:p>
              <a:pPr marL="285750" indent="-285750">
                <a:buFont typeface="Arial" panose="020B0604020202020204" pitchFamily="34" charset="0"/>
                <a:buChar char="•"/>
              </a:pPr>
              <a:r>
                <a:rPr lang="en-US" altLang="ko-KR" dirty="0" smtClean="0"/>
                <a:t>First multi-baseline stereo</a:t>
              </a:r>
            </a:p>
            <a:p>
              <a:pPr marL="285750" indent="-285750">
                <a:buFont typeface="Arial" panose="020B0604020202020204" pitchFamily="34" charset="0"/>
                <a:buChar char="•"/>
              </a:pPr>
              <a:r>
                <a:rPr lang="en-US" altLang="ko-KR" dirty="0" smtClean="0"/>
                <a:t>Cost volume design for multi-baseline stereo</a:t>
              </a:r>
            </a:p>
          </p:txBody>
        </p:sp>
      </p:grpSp>
      <p:grpSp>
        <p:nvGrpSpPr>
          <p:cNvPr id="13" name="Group 12"/>
          <p:cNvGrpSpPr/>
          <p:nvPr/>
        </p:nvGrpSpPr>
        <p:grpSpPr>
          <a:xfrm>
            <a:off x="390669" y="4119216"/>
            <a:ext cx="4572000" cy="2244995"/>
            <a:chOff x="1641082" y="2378918"/>
            <a:chExt cx="4572000" cy="2244995"/>
          </a:xfrm>
        </p:grpSpPr>
        <p:grpSp>
          <p:nvGrpSpPr>
            <p:cNvPr id="11" name="Group 10"/>
            <p:cNvGrpSpPr/>
            <p:nvPr/>
          </p:nvGrpSpPr>
          <p:grpSpPr>
            <a:xfrm>
              <a:off x="2467273" y="2378918"/>
              <a:ext cx="2531839" cy="2007949"/>
              <a:chOff x="3083863" y="2884881"/>
              <a:chExt cx="4806599" cy="3812012"/>
            </a:xfrm>
          </p:grpSpPr>
          <p:pic>
            <p:nvPicPr>
              <p:cNvPr id="5" name="Picture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083863" y="2884881"/>
                <a:ext cx="4806599" cy="3204400"/>
              </a:xfrm>
              <a:prstGeom prst="rect">
                <a:avLst/>
              </a:prstGeom>
            </p:spPr>
          </p:pic>
          <p:sp>
            <p:nvSpPr>
              <p:cNvPr id="6" name="TextBox 5"/>
              <p:cNvSpPr txBox="1"/>
              <p:nvPr/>
            </p:nvSpPr>
            <p:spPr>
              <a:xfrm>
                <a:off x="4177439" y="6039215"/>
                <a:ext cx="3457072" cy="657678"/>
              </a:xfrm>
              <a:prstGeom prst="rect">
                <a:avLst/>
              </a:prstGeom>
              <a:noFill/>
            </p:spPr>
            <p:txBody>
              <a:bodyPr wrap="none" rtlCol="0">
                <a:spAutoFit/>
              </a:bodyPr>
              <a:lstStyle/>
              <a:p>
                <a:r>
                  <a:rPr lang="en-US" altLang="ko-KR" sz="1200" dirty="0" smtClean="0"/>
                  <a:t>[</a:t>
                </a:r>
                <a:r>
                  <a:rPr lang="en-US" altLang="ko-KR" sz="1200" dirty="0" err="1" smtClean="0"/>
                  <a:t>Nakabo</a:t>
                </a:r>
                <a:r>
                  <a:rPr lang="en-US" altLang="ko-KR" sz="1200" dirty="0" smtClean="0"/>
                  <a:t> et al. 2005]</a:t>
                </a:r>
                <a:endParaRPr lang="ko-KR" altLang="en-US" sz="1200" dirty="0"/>
              </a:p>
            </p:txBody>
          </p:sp>
        </p:grpSp>
        <p:sp>
          <p:nvSpPr>
            <p:cNvPr id="12" name="Rectangle 11"/>
            <p:cNvSpPr/>
            <p:nvPr/>
          </p:nvSpPr>
          <p:spPr>
            <a:xfrm>
              <a:off x="1641082" y="4254581"/>
              <a:ext cx="4572000" cy="369332"/>
            </a:xfrm>
            <a:prstGeom prst="rect">
              <a:avLst/>
            </a:prstGeom>
          </p:spPr>
          <p:txBody>
            <a:bodyPr>
              <a:spAutoFit/>
            </a:bodyPr>
            <a:lstStyle/>
            <a:p>
              <a:pPr marL="285750" indent="-285750">
                <a:buFont typeface="Arial" panose="020B0604020202020204" pitchFamily="34" charset="0"/>
                <a:buChar char="•"/>
              </a:pPr>
              <a:r>
                <a:rPr lang="en-US" altLang="ko-KR" dirty="0" smtClean="0"/>
                <a:t>Scene-dependent baseline adjustment</a:t>
              </a:r>
              <a:endParaRPr lang="en-US" altLang="ko-KR" dirty="0"/>
            </a:p>
          </p:txBody>
        </p:sp>
      </p:grpSp>
      <p:grpSp>
        <p:nvGrpSpPr>
          <p:cNvPr id="18" name="Group 17"/>
          <p:cNvGrpSpPr/>
          <p:nvPr/>
        </p:nvGrpSpPr>
        <p:grpSpPr>
          <a:xfrm>
            <a:off x="5197398" y="2316531"/>
            <a:ext cx="3628384" cy="2728705"/>
            <a:chOff x="2765835" y="1019268"/>
            <a:chExt cx="3628384" cy="2728705"/>
          </a:xfrm>
        </p:grpSpPr>
        <p:grpSp>
          <p:nvGrpSpPr>
            <p:cNvPr id="10" name="Group 9"/>
            <p:cNvGrpSpPr/>
            <p:nvPr/>
          </p:nvGrpSpPr>
          <p:grpSpPr>
            <a:xfrm>
              <a:off x="3276724" y="1019268"/>
              <a:ext cx="2363122" cy="2098181"/>
              <a:chOff x="7793471" y="3229706"/>
              <a:chExt cx="3481088" cy="3090807"/>
            </a:xfrm>
          </p:grpSpPr>
          <p:pic>
            <p:nvPicPr>
              <p:cNvPr id="4" name="Picture 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793471" y="3229706"/>
                <a:ext cx="3481088" cy="2631327"/>
              </a:xfrm>
              <a:prstGeom prst="rect">
                <a:avLst/>
              </a:prstGeom>
            </p:spPr>
          </p:pic>
          <p:sp>
            <p:nvSpPr>
              <p:cNvPr id="7" name="TextBox 6"/>
              <p:cNvSpPr txBox="1"/>
              <p:nvPr/>
            </p:nvSpPr>
            <p:spPr>
              <a:xfrm>
                <a:off x="8816331" y="5912469"/>
                <a:ext cx="2415325" cy="408044"/>
              </a:xfrm>
              <a:prstGeom prst="rect">
                <a:avLst/>
              </a:prstGeom>
              <a:noFill/>
            </p:spPr>
            <p:txBody>
              <a:bodyPr wrap="square" rtlCol="0">
                <a:spAutoFit/>
              </a:bodyPr>
              <a:lstStyle/>
              <a:p>
                <a:r>
                  <a:rPr lang="en-US" altLang="ko-KR" sz="1200" dirty="0" smtClean="0"/>
                  <a:t>[</a:t>
                </a:r>
                <a:r>
                  <a:rPr lang="en-US" altLang="ko-KR" sz="1200" dirty="0" err="1" smtClean="0"/>
                  <a:t>Zilly</a:t>
                </a:r>
                <a:r>
                  <a:rPr lang="en-US" altLang="ko-KR" sz="1200" dirty="0" smtClean="0"/>
                  <a:t> et al. 2013]</a:t>
                </a:r>
                <a:endParaRPr lang="ko-KR" altLang="en-US" sz="1200" dirty="0"/>
              </a:p>
            </p:txBody>
          </p:sp>
        </p:grpSp>
        <p:sp>
          <p:nvSpPr>
            <p:cNvPr id="14" name="Rectangle 13"/>
            <p:cNvSpPr/>
            <p:nvPr/>
          </p:nvSpPr>
          <p:spPr>
            <a:xfrm>
              <a:off x="2765835" y="3101642"/>
              <a:ext cx="3628384" cy="646331"/>
            </a:xfrm>
            <a:prstGeom prst="rect">
              <a:avLst/>
            </a:prstGeom>
          </p:spPr>
          <p:txBody>
            <a:bodyPr wrap="square">
              <a:spAutoFit/>
            </a:bodyPr>
            <a:lstStyle/>
            <a:p>
              <a:pPr marL="285750" indent="-285750">
                <a:buFont typeface="Arial" panose="020B0604020202020204" pitchFamily="34" charset="0"/>
                <a:buChar char="•"/>
              </a:pPr>
              <a:r>
                <a:rPr lang="en-US" altLang="ko-KR" dirty="0" smtClean="0">
                  <a:sym typeface="Wingdings" panose="05000000000000000000" pitchFamily="2" charset="2"/>
                </a:rPr>
                <a:t>Narrow- and wide-baseline stereo with four cameras</a:t>
              </a:r>
            </a:p>
          </p:txBody>
        </p:sp>
      </p:grpSp>
      <p:sp>
        <p:nvSpPr>
          <p:cNvPr id="19" name="Slide Number Placeholder 18"/>
          <p:cNvSpPr>
            <a:spLocks noGrp="1"/>
          </p:cNvSpPr>
          <p:nvPr>
            <p:ph type="sldNum" sz="quarter" idx="12"/>
          </p:nvPr>
        </p:nvSpPr>
        <p:spPr/>
        <p:txBody>
          <a:bodyPr/>
          <a:lstStyle/>
          <a:p>
            <a:fld id="{DF28FB93-0A08-4E7D-8E63-9EFA29F1E093}" type="slidenum">
              <a:rPr lang="en-US" smtClean="0"/>
              <a:pPr/>
              <a:t>6</a:t>
            </a:fld>
            <a:endParaRPr lang="en-US"/>
          </a:p>
        </p:txBody>
      </p:sp>
    </p:spTree>
    <p:custDataLst>
      <p:tags r:id="rId1"/>
    </p:custDataLst>
    <p:extLst>
      <p:ext uri="{BB962C8B-B14F-4D97-AF65-F5344CB8AC3E}">
        <p14:creationId xmlns:p14="http://schemas.microsoft.com/office/powerpoint/2010/main" val="1354211373"/>
      </p:ext>
    </p:extLst>
  </p:cSld>
  <p:clrMapOvr>
    <a:masterClrMapping/>
  </p:clrMapOvr>
  <mc:AlternateContent xmlns:mc="http://schemas.openxmlformats.org/markup-compatibility/2006" xmlns:p14="http://schemas.microsoft.com/office/powerpoint/2010/main">
    <mc:Choice Requires="p14">
      <p:transition spd="slow" p14:dur="2000" advTm="35087"/>
    </mc:Choice>
    <mc:Fallback xmlns="">
      <p:transition xmlns:p14="http://schemas.microsoft.com/office/powerpoint/2010/main" spd="slow" advTm="3508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z="3600" dirty="0"/>
              <a:t>Previous W</a:t>
            </a:r>
            <a:r>
              <a:rPr lang="en-US" altLang="ko-KR" sz="3600" dirty="0" smtClean="0"/>
              <a:t>ork</a:t>
            </a:r>
            <a:r>
              <a:rPr lang="en-US" altLang="ko-KR" sz="3600" dirty="0"/>
              <a:t>: Refractive </a:t>
            </a:r>
            <a:r>
              <a:rPr lang="en-US" altLang="ko-KR" sz="3600" dirty="0" smtClean="0"/>
              <a:t>Stereo</a:t>
            </a:r>
            <a:endParaRPr lang="ko-KR" altLang="en-US" sz="3600" dirty="0"/>
          </a:p>
        </p:txBody>
      </p:sp>
      <p:grpSp>
        <p:nvGrpSpPr>
          <p:cNvPr id="21" name="Group 20"/>
          <p:cNvGrpSpPr/>
          <p:nvPr/>
        </p:nvGrpSpPr>
        <p:grpSpPr>
          <a:xfrm>
            <a:off x="753911" y="1108369"/>
            <a:ext cx="2985525" cy="2844232"/>
            <a:chOff x="753911" y="1108369"/>
            <a:chExt cx="2985525" cy="2844232"/>
          </a:xfrm>
        </p:grpSpPr>
        <p:grpSp>
          <p:nvGrpSpPr>
            <p:cNvPr id="11" name="Group 10"/>
            <p:cNvGrpSpPr/>
            <p:nvPr/>
          </p:nvGrpSpPr>
          <p:grpSpPr>
            <a:xfrm>
              <a:off x="753911" y="1108369"/>
              <a:ext cx="2985525" cy="1980044"/>
              <a:chOff x="5984983" y="1745796"/>
              <a:chExt cx="2985525" cy="1980044"/>
            </a:xfrm>
          </p:grpSpPr>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984983" y="1745796"/>
                <a:ext cx="2985525" cy="1707697"/>
              </a:xfrm>
              <a:prstGeom prst="rect">
                <a:avLst/>
              </a:prstGeom>
            </p:spPr>
          </p:pic>
          <p:sp>
            <p:nvSpPr>
              <p:cNvPr id="10" name="TextBox 9"/>
              <p:cNvSpPr txBox="1"/>
              <p:nvPr/>
            </p:nvSpPr>
            <p:spPr>
              <a:xfrm>
                <a:off x="6706412" y="3448841"/>
                <a:ext cx="1542666" cy="276999"/>
              </a:xfrm>
              <a:prstGeom prst="rect">
                <a:avLst/>
              </a:prstGeom>
              <a:noFill/>
            </p:spPr>
            <p:txBody>
              <a:bodyPr wrap="none" rtlCol="0">
                <a:spAutoFit/>
              </a:bodyPr>
              <a:lstStyle/>
              <a:p>
                <a:r>
                  <a:rPr lang="en-US" altLang="ko-KR" sz="1200" dirty="0" smtClean="0"/>
                  <a:t>[Gao and Ahuja 2004]</a:t>
                </a:r>
                <a:endParaRPr lang="ko-KR" altLang="en-US" sz="1200" dirty="0"/>
              </a:p>
            </p:txBody>
          </p:sp>
        </p:grpSp>
        <p:sp>
          <p:nvSpPr>
            <p:cNvPr id="16" name="Rectangle 15"/>
            <p:cNvSpPr/>
            <p:nvPr/>
          </p:nvSpPr>
          <p:spPr>
            <a:xfrm>
              <a:off x="753911" y="3029271"/>
              <a:ext cx="2812249" cy="923330"/>
            </a:xfrm>
            <a:prstGeom prst="rect">
              <a:avLst/>
            </a:prstGeom>
          </p:spPr>
          <p:txBody>
            <a:bodyPr wrap="square">
              <a:spAutoFit/>
            </a:bodyPr>
            <a:lstStyle/>
            <a:p>
              <a:pPr marL="285750" indent="-285750">
                <a:buFont typeface="Arial" panose="020B0604020202020204" pitchFamily="34" charset="0"/>
                <a:buChar char="•"/>
              </a:pPr>
              <a:r>
                <a:rPr lang="en-US" altLang="ko-KR" dirty="0" smtClean="0"/>
                <a:t>Rotating the medium in a vertical axis</a:t>
              </a:r>
            </a:p>
            <a:p>
              <a:pPr marL="285750" indent="-285750">
                <a:buFont typeface="Arial" panose="020B0604020202020204" pitchFamily="34" charset="0"/>
                <a:buChar char="•"/>
              </a:pPr>
              <a:r>
                <a:rPr lang="en-US" altLang="ko-KR" dirty="0" smtClean="0"/>
                <a:t>Refractive calibration</a:t>
              </a:r>
              <a:endParaRPr lang="en-US" altLang="ko-KR" dirty="0"/>
            </a:p>
          </p:txBody>
        </p:sp>
      </p:grpSp>
      <p:grpSp>
        <p:nvGrpSpPr>
          <p:cNvPr id="24" name="Group 23"/>
          <p:cNvGrpSpPr/>
          <p:nvPr/>
        </p:nvGrpSpPr>
        <p:grpSpPr>
          <a:xfrm>
            <a:off x="4675036" y="1108369"/>
            <a:ext cx="3122539" cy="2532190"/>
            <a:chOff x="753911" y="3965577"/>
            <a:chExt cx="3122539" cy="2532190"/>
          </a:xfrm>
        </p:grpSpPr>
        <p:grpSp>
          <p:nvGrpSpPr>
            <p:cNvPr id="12" name="Group 11"/>
            <p:cNvGrpSpPr/>
            <p:nvPr/>
          </p:nvGrpSpPr>
          <p:grpSpPr>
            <a:xfrm>
              <a:off x="1072215" y="3965577"/>
              <a:ext cx="2679789" cy="2234818"/>
              <a:chOff x="6416258" y="4260031"/>
              <a:chExt cx="2679789" cy="2234818"/>
            </a:xfrm>
          </p:grpSpPr>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416258" y="4260031"/>
                <a:ext cx="2679789" cy="1987323"/>
              </a:xfrm>
              <a:prstGeom prst="rect">
                <a:avLst/>
              </a:prstGeom>
            </p:spPr>
          </p:pic>
          <p:sp>
            <p:nvSpPr>
              <p:cNvPr id="9" name="TextBox 8"/>
              <p:cNvSpPr txBox="1"/>
              <p:nvPr/>
            </p:nvSpPr>
            <p:spPr>
              <a:xfrm>
                <a:off x="6984819" y="6217850"/>
                <a:ext cx="1542666" cy="276999"/>
              </a:xfrm>
              <a:prstGeom prst="rect">
                <a:avLst/>
              </a:prstGeom>
              <a:noFill/>
            </p:spPr>
            <p:txBody>
              <a:bodyPr wrap="none" rtlCol="0">
                <a:spAutoFit/>
              </a:bodyPr>
              <a:lstStyle/>
              <a:p>
                <a:r>
                  <a:rPr lang="en-US" altLang="ko-KR" sz="1200" dirty="0" smtClean="0"/>
                  <a:t>[Gao and Ahuja 2006]</a:t>
                </a:r>
                <a:endParaRPr lang="ko-KR" altLang="en-US" sz="1200" dirty="0"/>
              </a:p>
            </p:txBody>
          </p:sp>
        </p:grpSp>
        <p:sp>
          <p:nvSpPr>
            <p:cNvPr id="18" name="Rectangle 17"/>
            <p:cNvSpPr/>
            <p:nvPr/>
          </p:nvSpPr>
          <p:spPr>
            <a:xfrm>
              <a:off x="753911" y="6128435"/>
              <a:ext cx="3122539" cy="369332"/>
            </a:xfrm>
            <a:prstGeom prst="rect">
              <a:avLst/>
            </a:prstGeom>
          </p:spPr>
          <p:txBody>
            <a:bodyPr wrap="square">
              <a:spAutoFit/>
            </a:bodyPr>
            <a:lstStyle/>
            <a:p>
              <a:pPr marL="285750" indent="-285750">
                <a:buFont typeface="Arial" panose="020B0604020202020204" pitchFamily="34" charset="0"/>
                <a:buChar char="•"/>
              </a:pPr>
              <a:r>
                <a:rPr lang="en-US" altLang="ko-KR" dirty="0" smtClean="0"/>
                <a:t>Rotating the medium</a:t>
              </a:r>
            </a:p>
          </p:txBody>
        </p:sp>
      </p:grpSp>
      <p:grpSp>
        <p:nvGrpSpPr>
          <p:cNvPr id="23" name="Group 22"/>
          <p:cNvGrpSpPr/>
          <p:nvPr/>
        </p:nvGrpSpPr>
        <p:grpSpPr>
          <a:xfrm>
            <a:off x="2493318" y="3952601"/>
            <a:ext cx="4363435" cy="2526279"/>
            <a:chOff x="4173161" y="3965577"/>
            <a:chExt cx="4363435" cy="2526279"/>
          </a:xfrm>
        </p:grpSpPr>
        <p:grpSp>
          <p:nvGrpSpPr>
            <p:cNvPr id="6" name="Group 5"/>
            <p:cNvGrpSpPr/>
            <p:nvPr/>
          </p:nvGrpSpPr>
          <p:grpSpPr>
            <a:xfrm>
              <a:off x="5007066" y="3965577"/>
              <a:ext cx="2669538" cy="2264322"/>
              <a:chOff x="5408839" y="3043554"/>
              <a:chExt cx="2669538" cy="2264322"/>
            </a:xfrm>
          </p:grpSpPr>
          <p:pic>
            <p:nvPicPr>
              <p:cNvPr id="4" name="Picture 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408839" y="3043554"/>
                <a:ext cx="2669538" cy="1987323"/>
              </a:xfrm>
              <a:prstGeom prst="rect">
                <a:avLst/>
              </a:prstGeom>
            </p:spPr>
          </p:pic>
          <p:sp>
            <p:nvSpPr>
              <p:cNvPr id="5" name="TextBox 4"/>
              <p:cNvSpPr txBox="1"/>
              <p:nvPr/>
            </p:nvSpPr>
            <p:spPr>
              <a:xfrm>
                <a:off x="6103561" y="5030877"/>
                <a:ext cx="1280094" cy="276999"/>
              </a:xfrm>
              <a:prstGeom prst="rect">
                <a:avLst/>
              </a:prstGeom>
              <a:noFill/>
            </p:spPr>
            <p:txBody>
              <a:bodyPr wrap="none" rtlCol="0">
                <a:spAutoFit/>
              </a:bodyPr>
              <a:lstStyle/>
              <a:p>
                <a:r>
                  <a:rPr lang="en-US" altLang="ko-KR" sz="1200" dirty="0" smtClean="0"/>
                  <a:t>[Chen et al. 2012]</a:t>
                </a:r>
                <a:endParaRPr lang="ko-KR" altLang="en-US" sz="1200" dirty="0"/>
              </a:p>
            </p:txBody>
          </p:sp>
        </p:grpSp>
        <p:sp>
          <p:nvSpPr>
            <p:cNvPr id="19" name="Rectangle 18"/>
            <p:cNvSpPr/>
            <p:nvPr/>
          </p:nvSpPr>
          <p:spPr>
            <a:xfrm>
              <a:off x="4173161" y="6122524"/>
              <a:ext cx="4363435" cy="369332"/>
            </a:xfrm>
            <a:prstGeom prst="rect">
              <a:avLst/>
            </a:prstGeom>
          </p:spPr>
          <p:txBody>
            <a:bodyPr wrap="square">
              <a:spAutoFit/>
            </a:bodyPr>
            <a:lstStyle/>
            <a:p>
              <a:pPr marL="285750" indent="-285750">
                <a:buFont typeface="Arial" panose="020B0604020202020204" pitchFamily="34" charset="0"/>
                <a:buChar char="•"/>
              </a:pPr>
              <a:r>
                <a:rPr lang="en-US" altLang="ko-KR" dirty="0" smtClean="0"/>
                <a:t>Calibrating the unstructured medium</a:t>
              </a:r>
            </a:p>
          </p:txBody>
        </p:sp>
      </p:grpSp>
      <p:sp>
        <p:nvSpPr>
          <p:cNvPr id="20" name="Slide Number Placeholder 19"/>
          <p:cNvSpPr>
            <a:spLocks noGrp="1"/>
          </p:cNvSpPr>
          <p:nvPr>
            <p:ph type="sldNum" sz="quarter" idx="12"/>
          </p:nvPr>
        </p:nvSpPr>
        <p:spPr/>
        <p:txBody>
          <a:bodyPr/>
          <a:lstStyle/>
          <a:p>
            <a:fld id="{DF28FB93-0A08-4E7D-8E63-9EFA29F1E093}" type="slidenum">
              <a:rPr lang="en-US" smtClean="0"/>
              <a:pPr/>
              <a:t>7</a:t>
            </a:fld>
            <a:endParaRPr lang="en-US"/>
          </a:p>
        </p:txBody>
      </p:sp>
    </p:spTree>
    <p:custDataLst>
      <p:tags r:id="rId1"/>
    </p:custDataLst>
    <p:extLst>
      <p:ext uri="{BB962C8B-B14F-4D97-AF65-F5344CB8AC3E}">
        <p14:creationId xmlns:p14="http://schemas.microsoft.com/office/powerpoint/2010/main" val="1897744132"/>
      </p:ext>
    </p:extLst>
  </p:cSld>
  <p:clrMapOvr>
    <a:masterClrMapping/>
  </p:clrMapOvr>
  <mc:AlternateContent xmlns:mc="http://schemas.openxmlformats.org/markup-compatibility/2006" xmlns:p14="http://schemas.microsoft.com/office/powerpoint/2010/main">
    <mc:Choice Requires="p14">
      <p:transition spd="slow" p14:dur="2000" advTm="52821"/>
    </mc:Choice>
    <mc:Fallback xmlns="">
      <p:transition xmlns:p14="http://schemas.microsoft.com/office/powerpoint/2010/main" spd="slow" advTm="5282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System Prototype</a:t>
            </a:r>
            <a:endParaRPr lang="en-US" dirty="0"/>
          </a:p>
        </p:txBody>
      </p:sp>
      <p:pic>
        <p:nvPicPr>
          <p:cNvPr id="54" name="Picture 5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19984" y="1139649"/>
            <a:ext cx="6607059" cy="5400000"/>
          </a:xfrm>
          <a:prstGeom prst="rect">
            <a:avLst/>
          </a:prstGeom>
        </p:spPr>
      </p:pic>
      <p:sp>
        <p:nvSpPr>
          <p:cNvPr id="56" name="TextBox 55"/>
          <p:cNvSpPr txBox="1"/>
          <p:nvPr/>
        </p:nvSpPr>
        <p:spPr>
          <a:xfrm>
            <a:off x="5923404" y="4253178"/>
            <a:ext cx="1031052" cy="369332"/>
          </a:xfrm>
          <a:prstGeom prst="rect">
            <a:avLst/>
          </a:prstGeom>
          <a:solidFill>
            <a:schemeClr val="tx1"/>
          </a:solidFill>
        </p:spPr>
        <p:txBody>
          <a:bodyPr wrap="none" rtlCol="0">
            <a:spAutoFit/>
          </a:bodyPr>
          <a:lstStyle>
            <a:defPPr>
              <a:defRPr lang="en-US"/>
            </a:defPPr>
            <a:lvl1pPr algn="ctr">
              <a:defRPr b="1">
                <a:solidFill>
                  <a:schemeClr val="dk1"/>
                </a:solidFill>
                <a:latin typeface="Arial"/>
                <a:cs typeface="Arial"/>
              </a:defRPr>
            </a:lvl1pPr>
          </a:lstStyle>
          <a:p>
            <a:r>
              <a:rPr lang="en-US" dirty="0"/>
              <a:t>Camera</a:t>
            </a:r>
          </a:p>
        </p:txBody>
      </p:sp>
      <p:sp>
        <p:nvSpPr>
          <p:cNvPr id="57" name="TextBox 56"/>
          <p:cNvSpPr txBox="1"/>
          <p:nvPr/>
        </p:nvSpPr>
        <p:spPr>
          <a:xfrm>
            <a:off x="5813377" y="2665864"/>
            <a:ext cx="1031052" cy="369332"/>
          </a:xfrm>
          <a:prstGeom prst="rect">
            <a:avLst/>
          </a:prstGeom>
          <a:solidFill>
            <a:schemeClr val="tx1"/>
          </a:solidFill>
        </p:spPr>
        <p:txBody>
          <a:bodyPr wrap="none" rtlCol="0">
            <a:spAutoFit/>
          </a:bodyPr>
          <a:lstStyle>
            <a:defPPr>
              <a:defRPr lang="en-US"/>
            </a:defPPr>
            <a:lvl1pPr algn="ctr">
              <a:defRPr b="1">
                <a:solidFill>
                  <a:schemeClr val="dk1"/>
                </a:solidFill>
                <a:latin typeface="Arial"/>
                <a:cs typeface="Arial"/>
              </a:defRPr>
            </a:lvl1pPr>
          </a:lstStyle>
          <a:p>
            <a:r>
              <a:rPr lang="en-US" dirty="0"/>
              <a:t>Camera</a:t>
            </a:r>
          </a:p>
        </p:txBody>
      </p:sp>
      <p:sp>
        <p:nvSpPr>
          <p:cNvPr id="59" name="TextBox 58"/>
          <p:cNvSpPr txBox="1"/>
          <p:nvPr/>
        </p:nvSpPr>
        <p:spPr>
          <a:xfrm>
            <a:off x="2975838" y="2806497"/>
            <a:ext cx="1069525" cy="646331"/>
          </a:xfrm>
          <a:prstGeom prst="rect">
            <a:avLst/>
          </a:prstGeom>
          <a:solidFill>
            <a:schemeClr val="tx1"/>
          </a:solidFill>
        </p:spPr>
        <p:txBody>
          <a:bodyPr wrap="none" rtlCol="0">
            <a:spAutoFit/>
          </a:bodyPr>
          <a:lstStyle/>
          <a:p>
            <a:pPr algn="ctr"/>
            <a:r>
              <a:rPr lang="en-US" b="1" dirty="0">
                <a:solidFill>
                  <a:schemeClr val="dk1"/>
                </a:solidFill>
                <a:latin typeface="Arial"/>
                <a:cs typeface="Arial"/>
              </a:rPr>
              <a:t>Trans.</a:t>
            </a:r>
            <a:br>
              <a:rPr lang="en-US" b="1" dirty="0">
                <a:solidFill>
                  <a:schemeClr val="dk1"/>
                </a:solidFill>
                <a:latin typeface="Arial"/>
                <a:cs typeface="Arial"/>
              </a:rPr>
            </a:br>
            <a:r>
              <a:rPr lang="en-US" b="1" dirty="0">
                <a:solidFill>
                  <a:schemeClr val="dk1"/>
                </a:solidFill>
                <a:latin typeface="Arial"/>
                <a:cs typeface="Arial"/>
              </a:rPr>
              <a:t>medium</a:t>
            </a:r>
          </a:p>
        </p:txBody>
      </p:sp>
      <p:sp>
        <p:nvSpPr>
          <p:cNvPr id="61" name="Rectangle 60"/>
          <p:cNvSpPr/>
          <p:nvPr/>
        </p:nvSpPr>
        <p:spPr>
          <a:xfrm>
            <a:off x="5355560" y="1430284"/>
            <a:ext cx="915635" cy="646331"/>
          </a:xfrm>
          <a:prstGeom prst="rect">
            <a:avLst/>
          </a:prstGeom>
          <a:solidFill>
            <a:schemeClr val="tx1"/>
          </a:solidFill>
        </p:spPr>
        <p:txBody>
          <a:bodyPr wrap="none" rtlCol="0">
            <a:spAutoFit/>
          </a:bodyPr>
          <a:lstStyle/>
          <a:p>
            <a:pPr algn="ctr"/>
            <a:r>
              <a:rPr lang="en-US" b="1" dirty="0">
                <a:solidFill>
                  <a:schemeClr val="dk1"/>
                </a:solidFill>
                <a:latin typeface="Arial"/>
                <a:cs typeface="Arial"/>
              </a:rPr>
              <a:t>Rotary</a:t>
            </a:r>
          </a:p>
          <a:p>
            <a:pPr algn="ctr"/>
            <a:r>
              <a:rPr lang="en-US" b="1" dirty="0">
                <a:solidFill>
                  <a:schemeClr val="dk1"/>
                </a:solidFill>
                <a:latin typeface="Arial"/>
                <a:cs typeface="Arial"/>
              </a:rPr>
              <a:t>stage</a:t>
            </a:r>
          </a:p>
        </p:txBody>
      </p:sp>
      <p:sp>
        <p:nvSpPr>
          <p:cNvPr id="62" name="Curved Down Arrow 61"/>
          <p:cNvSpPr/>
          <p:nvPr/>
        </p:nvSpPr>
        <p:spPr>
          <a:xfrm>
            <a:off x="4930216" y="1761982"/>
            <a:ext cx="631861" cy="356879"/>
          </a:xfrm>
          <a:prstGeom prst="curvedDownArrow">
            <a:avLst>
              <a:gd name="adj1" fmla="val 39143"/>
              <a:gd name="adj2" fmla="val 88526"/>
              <a:gd name="adj3" fmla="val 32184"/>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latin typeface="Arial"/>
              <a:cs typeface="Arial"/>
            </a:endParaRPr>
          </a:p>
        </p:txBody>
      </p:sp>
      <p:sp>
        <p:nvSpPr>
          <p:cNvPr id="3" name="Slide Number Placeholder 2"/>
          <p:cNvSpPr>
            <a:spLocks noGrp="1"/>
          </p:cNvSpPr>
          <p:nvPr>
            <p:ph type="sldNum" sz="quarter" idx="12"/>
          </p:nvPr>
        </p:nvSpPr>
        <p:spPr/>
        <p:txBody>
          <a:bodyPr/>
          <a:lstStyle/>
          <a:p>
            <a:fld id="{DF28FB93-0A08-4E7D-8E63-9EFA29F1E093}" type="slidenum">
              <a:rPr lang="en-US" smtClean="0"/>
              <a:pPr/>
              <a:t>8</a:t>
            </a:fld>
            <a:endParaRPr lang="en-US"/>
          </a:p>
        </p:txBody>
      </p:sp>
    </p:spTree>
    <p:custDataLst>
      <p:tags r:id="rId1"/>
    </p:custDataLst>
    <p:extLst>
      <p:ext uri="{BB962C8B-B14F-4D97-AF65-F5344CB8AC3E}">
        <p14:creationId xmlns:p14="http://schemas.microsoft.com/office/powerpoint/2010/main" val="3420028517"/>
      </p:ext>
    </p:extLst>
  </p:cSld>
  <p:clrMapOvr>
    <a:masterClrMapping/>
  </p:clrMapOvr>
  <mc:AlternateContent xmlns:mc="http://schemas.openxmlformats.org/markup-compatibility/2006" xmlns:p14="http://schemas.microsoft.com/office/powerpoint/2010/main">
    <mc:Choice Requires="p14">
      <p:transition spd="slow" p14:dur="2000" advTm="33411"/>
    </mc:Choice>
    <mc:Fallback xmlns="">
      <p:transition xmlns:p14="http://schemas.microsoft.com/office/powerpoint/2010/main" spd="slow" advTm="3341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fade">
                                      <p:cBhvr>
                                        <p:cTn id="10" dur="1000"/>
                                        <p:tgtEl>
                                          <p:spTgt spid="5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fade">
                                      <p:cBhvr>
                                        <p:cTn id="20" dur="1000"/>
                                        <p:tgtEl>
                                          <p:spTgt spid="6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9" grpId="0" animBg="1"/>
      <p:bldP spid="61" grpId="0" animBg="1"/>
      <p:bldP spid="6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Refractive Calibration</a:t>
            </a:r>
            <a:endParaRPr lang="en-US" dirty="0"/>
          </a:p>
        </p:txBody>
      </p:sp>
      <p:sp>
        <p:nvSpPr>
          <p:cNvPr id="13" name="TextBox 12"/>
          <p:cNvSpPr txBox="1"/>
          <p:nvPr/>
        </p:nvSpPr>
        <p:spPr>
          <a:xfrm>
            <a:off x="206988" y="1172640"/>
            <a:ext cx="2202354" cy="646331"/>
          </a:xfrm>
          <a:prstGeom prst="rect">
            <a:avLst/>
          </a:prstGeom>
          <a:noFill/>
        </p:spPr>
        <p:txBody>
          <a:bodyPr wrap="square" rtlCol="0">
            <a:spAutoFit/>
          </a:bodyPr>
          <a:lstStyle/>
          <a:p>
            <a:r>
              <a:rPr lang="en-US" altLang="ko-KR" dirty="0" smtClean="0"/>
              <a:t>Without the medium </a:t>
            </a:r>
          </a:p>
          <a:p>
            <a:r>
              <a:rPr lang="en-US" altLang="ko-KR" dirty="0" smtClean="0"/>
              <a:t>(</a:t>
            </a:r>
            <a:r>
              <a:rPr lang="en-US" altLang="ko-KR" b="1" dirty="0" err="1"/>
              <a:t>U</a:t>
            </a:r>
            <a:r>
              <a:rPr lang="en-US" b="1" dirty="0" err="1" smtClean="0"/>
              <a:t>nrefracted</a:t>
            </a:r>
            <a:r>
              <a:rPr lang="en-US" b="1" dirty="0" smtClean="0"/>
              <a:t> image)</a:t>
            </a:r>
            <a:endParaRPr lang="en-US" b="1" dirty="0"/>
          </a:p>
        </p:txBody>
      </p:sp>
      <p:pic>
        <p:nvPicPr>
          <p:cNvPr id="25" name="Picture 2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3367" y="1746159"/>
            <a:ext cx="2400000" cy="1800000"/>
          </a:xfrm>
          <a:prstGeom prst="rect">
            <a:avLst/>
          </a:prstGeom>
        </p:spPr>
      </p:pic>
      <p:grpSp>
        <p:nvGrpSpPr>
          <p:cNvPr id="39" name="Group 38"/>
          <p:cNvGrpSpPr/>
          <p:nvPr/>
        </p:nvGrpSpPr>
        <p:grpSpPr>
          <a:xfrm>
            <a:off x="2961451" y="1134149"/>
            <a:ext cx="2794994" cy="2673763"/>
            <a:chOff x="2862153" y="929012"/>
            <a:chExt cx="2794994" cy="2673763"/>
          </a:xfrm>
        </p:grpSpPr>
        <p:sp>
          <p:nvSpPr>
            <p:cNvPr id="14" name="TextBox 13"/>
            <p:cNvSpPr txBox="1"/>
            <p:nvPr/>
          </p:nvSpPr>
          <p:spPr>
            <a:xfrm>
              <a:off x="3103889" y="929012"/>
              <a:ext cx="2158262" cy="646331"/>
            </a:xfrm>
            <a:prstGeom prst="rect">
              <a:avLst/>
            </a:prstGeom>
            <a:noFill/>
          </p:spPr>
          <p:txBody>
            <a:bodyPr wrap="square" rtlCol="0">
              <a:spAutoFit/>
            </a:bodyPr>
            <a:lstStyle/>
            <a:p>
              <a:r>
                <a:rPr lang="en-US" dirty="0" smtClean="0"/>
                <a:t>With the medium</a:t>
              </a:r>
              <a:r>
                <a:rPr lang="en-US" dirty="0"/>
                <a:t> </a:t>
              </a:r>
              <a:endParaRPr lang="en-US" dirty="0" smtClean="0"/>
            </a:p>
            <a:p>
              <a:r>
                <a:rPr lang="en-US" b="1" dirty="0" smtClean="0"/>
                <a:t>(Refracted images)</a:t>
              </a:r>
              <a:endParaRPr lang="en-US" b="1" dirty="0"/>
            </a:p>
          </p:txBody>
        </p:sp>
        <p:grpSp>
          <p:nvGrpSpPr>
            <p:cNvPr id="33" name="Group 32"/>
            <p:cNvGrpSpPr/>
            <p:nvPr/>
          </p:nvGrpSpPr>
          <p:grpSpPr>
            <a:xfrm>
              <a:off x="2862153" y="1510963"/>
              <a:ext cx="2794994" cy="2091812"/>
              <a:chOff x="580285" y="4184111"/>
              <a:chExt cx="2008647" cy="1503299"/>
            </a:xfrm>
          </p:grpSpPr>
          <p:pic>
            <p:nvPicPr>
              <p:cNvPr id="28" name="Picture 2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64151" y="4393824"/>
                <a:ext cx="1724781" cy="1293586"/>
              </a:xfrm>
              <a:prstGeom prst="rect">
                <a:avLst/>
              </a:prstGeom>
            </p:spPr>
          </p:pic>
          <p:pic>
            <p:nvPicPr>
              <p:cNvPr id="27" name="Picture 2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38325" y="4300938"/>
                <a:ext cx="1724782" cy="1293586"/>
              </a:xfrm>
              <a:prstGeom prst="rect">
                <a:avLst/>
              </a:prstGeom>
            </p:spPr>
          </p:pic>
          <p:pic>
            <p:nvPicPr>
              <p:cNvPr id="26" name="Picture 2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80285" y="4184111"/>
                <a:ext cx="1724780" cy="1293586"/>
              </a:xfrm>
              <a:prstGeom prst="rect">
                <a:avLst/>
              </a:prstGeom>
            </p:spPr>
          </p:pic>
        </p:grpSp>
      </p:grpSp>
      <p:grpSp>
        <p:nvGrpSpPr>
          <p:cNvPr id="4" name="Group 3"/>
          <p:cNvGrpSpPr/>
          <p:nvPr/>
        </p:nvGrpSpPr>
        <p:grpSpPr>
          <a:xfrm>
            <a:off x="3228870" y="4116082"/>
            <a:ext cx="2698175" cy="1806703"/>
            <a:chOff x="5174969" y="3933819"/>
            <a:chExt cx="2698175" cy="1806703"/>
          </a:xfrm>
        </p:grpSpPr>
        <p:sp>
          <p:nvSpPr>
            <p:cNvPr id="60" name="Rectangle 59"/>
            <p:cNvSpPr/>
            <p:nvPr/>
          </p:nvSpPr>
          <p:spPr>
            <a:xfrm>
              <a:off x="5174969" y="3933819"/>
              <a:ext cx="2698175" cy="369332"/>
            </a:xfrm>
            <a:prstGeom prst="rect">
              <a:avLst/>
            </a:prstGeom>
          </p:spPr>
          <p:txBody>
            <a:bodyPr wrap="none">
              <a:spAutoFit/>
            </a:bodyPr>
            <a:lstStyle/>
            <a:p>
              <a:r>
                <a:rPr lang="en-US" altLang="ko-KR" dirty="0">
                  <a:sym typeface="Wingdings" panose="05000000000000000000" pitchFamily="2" charset="2"/>
                </a:rPr>
                <a:t>Essential </a:t>
              </a:r>
              <a:r>
                <a:rPr lang="en-US" altLang="ko-KR" dirty="0" smtClean="0">
                  <a:sym typeface="Wingdings" panose="05000000000000000000" pitchFamily="2" charset="2"/>
                </a:rPr>
                <a:t>point estimation</a:t>
              </a:r>
              <a:r>
                <a:rPr lang="en-US" altLang="ko-KR" dirty="0" smtClean="0"/>
                <a:t> </a:t>
              </a:r>
              <a:endParaRPr lang="ko-KR" altLang="en-US" dirty="0"/>
            </a:p>
          </p:txBody>
        </p:sp>
        <p:grpSp>
          <p:nvGrpSpPr>
            <p:cNvPr id="76" name="Group 75"/>
            <p:cNvGrpSpPr/>
            <p:nvPr/>
          </p:nvGrpSpPr>
          <p:grpSpPr>
            <a:xfrm>
              <a:off x="5747984" y="4447653"/>
              <a:ext cx="1216152" cy="1292869"/>
              <a:chOff x="4063263" y="4365737"/>
              <a:chExt cx="1216152" cy="1292869"/>
            </a:xfrm>
          </p:grpSpPr>
          <p:cxnSp>
            <p:nvCxnSpPr>
              <p:cNvPr id="63" name="Straight Connector 62"/>
              <p:cNvCxnSpPr/>
              <p:nvPr/>
            </p:nvCxnSpPr>
            <p:spPr>
              <a:xfrm flipV="1">
                <a:off x="4063263" y="4452115"/>
                <a:ext cx="1216152" cy="5451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4124798" y="4408926"/>
                <a:ext cx="1154617" cy="8919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4408431" y="4408926"/>
                <a:ext cx="770400" cy="10972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4702106" y="4365737"/>
                <a:ext cx="476725" cy="129286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rot="2973742">
                <a:off x="4417817" y="4878546"/>
                <a:ext cx="367408" cy="369332"/>
              </a:xfrm>
              <a:prstGeom prst="rect">
                <a:avLst/>
              </a:prstGeom>
              <a:noFill/>
            </p:spPr>
            <p:txBody>
              <a:bodyPr wrap="none" rtlCol="0">
                <a:spAutoFit/>
              </a:bodyPr>
              <a:lstStyle/>
              <a:p>
                <a:r>
                  <a:rPr lang="en-US" altLang="ko-KR" dirty="0" smtClean="0"/>
                  <a:t>…</a:t>
                </a:r>
                <a:endParaRPr lang="ko-KR" altLang="en-US" dirty="0"/>
              </a:p>
            </p:txBody>
          </p:sp>
          <p:sp>
            <p:nvSpPr>
              <p:cNvPr id="75" name="Oval 74"/>
              <p:cNvSpPr/>
              <p:nvPr/>
            </p:nvSpPr>
            <p:spPr>
              <a:xfrm>
                <a:off x="5065950" y="4480596"/>
                <a:ext cx="88229" cy="8822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3" name="Plus 2"/>
          <p:cNvSpPr/>
          <p:nvPr/>
        </p:nvSpPr>
        <p:spPr>
          <a:xfrm>
            <a:off x="2395510" y="2332237"/>
            <a:ext cx="601381" cy="601381"/>
          </a:xfrm>
          <a:prstGeom prst="math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9</a:t>
            </a:fld>
            <a:endParaRPr lang="en-US"/>
          </a:p>
        </p:txBody>
      </p:sp>
      <p:sp>
        <p:nvSpPr>
          <p:cNvPr id="37" name="Right Arrow 36"/>
          <p:cNvSpPr/>
          <p:nvPr/>
        </p:nvSpPr>
        <p:spPr>
          <a:xfrm>
            <a:off x="5768071" y="2463274"/>
            <a:ext cx="525153" cy="40126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Arrow 39"/>
          <p:cNvSpPr/>
          <p:nvPr/>
        </p:nvSpPr>
        <p:spPr>
          <a:xfrm>
            <a:off x="3054759" y="4940434"/>
            <a:ext cx="525600" cy="4032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548758" y="2171553"/>
            <a:ext cx="1548653" cy="986990"/>
            <a:chOff x="708435" y="1927044"/>
            <a:chExt cx="1548653" cy="986990"/>
          </a:xfrm>
        </p:grpSpPr>
        <p:sp>
          <p:nvSpPr>
            <p:cNvPr id="7" name="Oval 6"/>
            <p:cNvSpPr/>
            <p:nvPr/>
          </p:nvSpPr>
          <p:spPr>
            <a:xfrm>
              <a:off x="708435" y="1927044"/>
              <a:ext cx="45719"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Oval 41"/>
            <p:cNvSpPr/>
            <p:nvPr/>
          </p:nvSpPr>
          <p:spPr>
            <a:xfrm>
              <a:off x="903315" y="1927044"/>
              <a:ext cx="45719"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Oval 42"/>
            <p:cNvSpPr/>
            <p:nvPr/>
          </p:nvSpPr>
          <p:spPr>
            <a:xfrm>
              <a:off x="1089525" y="1927044"/>
              <a:ext cx="45719"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Oval 44"/>
            <p:cNvSpPr/>
            <p:nvPr/>
          </p:nvSpPr>
          <p:spPr>
            <a:xfrm>
              <a:off x="1279294" y="1927044"/>
              <a:ext cx="45719"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Oval 46"/>
            <p:cNvSpPr/>
            <p:nvPr/>
          </p:nvSpPr>
          <p:spPr>
            <a:xfrm>
              <a:off x="1465251" y="1928715"/>
              <a:ext cx="45719"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 name="Oval 51"/>
            <p:cNvSpPr/>
            <p:nvPr/>
          </p:nvSpPr>
          <p:spPr>
            <a:xfrm>
              <a:off x="1660131" y="1928715"/>
              <a:ext cx="45719"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 name="Oval 54"/>
            <p:cNvSpPr/>
            <p:nvPr/>
          </p:nvSpPr>
          <p:spPr>
            <a:xfrm>
              <a:off x="1846341" y="1928715"/>
              <a:ext cx="45719"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6" name="Oval 55"/>
            <p:cNvSpPr/>
            <p:nvPr/>
          </p:nvSpPr>
          <p:spPr>
            <a:xfrm>
              <a:off x="2036110" y="1928715"/>
              <a:ext cx="45719"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Oval 56"/>
            <p:cNvSpPr/>
            <p:nvPr/>
          </p:nvSpPr>
          <p:spPr>
            <a:xfrm>
              <a:off x="2211369" y="1928715"/>
              <a:ext cx="45719"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Oval 57"/>
            <p:cNvSpPr/>
            <p:nvPr/>
          </p:nvSpPr>
          <p:spPr>
            <a:xfrm>
              <a:off x="708435" y="2117429"/>
              <a:ext cx="45719"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Oval 60"/>
            <p:cNvSpPr/>
            <p:nvPr/>
          </p:nvSpPr>
          <p:spPr>
            <a:xfrm>
              <a:off x="903315" y="2117429"/>
              <a:ext cx="45719"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Oval 61"/>
            <p:cNvSpPr/>
            <p:nvPr/>
          </p:nvSpPr>
          <p:spPr>
            <a:xfrm>
              <a:off x="1089525" y="2117429"/>
              <a:ext cx="45719"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 name="Oval 64"/>
            <p:cNvSpPr/>
            <p:nvPr/>
          </p:nvSpPr>
          <p:spPr>
            <a:xfrm>
              <a:off x="1279294" y="2117429"/>
              <a:ext cx="45719"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7" name="Oval 66"/>
            <p:cNvSpPr/>
            <p:nvPr/>
          </p:nvSpPr>
          <p:spPr>
            <a:xfrm>
              <a:off x="1465251" y="2119100"/>
              <a:ext cx="45719"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 name="Oval 67"/>
            <p:cNvSpPr/>
            <p:nvPr/>
          </p:nvSpPr>
          <p:spPr>
            <a:xfrm>
              <a:off x="1660131" y="2119100"/>
              <a:ext cx="45719"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0" name="Oval 69"/>
            <p:cNvSpPr/>
            <p:nvPr/>
          </p:nvSpPr>
          <p:spPr>
            <a:xfrm>
              <a:off x="1846341" y="2119100"/>
              <a:ext cx="45719"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1" name="Oval 70"/>
            <p:cNvSpPr/>
            <p:nvPr/>
          </p:nvSpPr>
          <p:spPr>
            <a:xfrm>
              <a:off x="2036110" y="2119100"/>
              <a:ext cx="45719"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2" name="Oval 71"/>
            <p:cNvSpPr/>
            <p:nvPr/>
          </p:nvSpPr>
          <p:spPr>
            <a:xfrm>
              <a:off x="2211369" y="2119100"/>
              <a:ext cx="45719"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3" name="Oval 72"/>
            <p:cNvSpPr/>
            <p:nvPr/>
          </p:nvSpPr>
          <p:spPr>
            <a:xfrm>
              <a:off x="708435" y="2307814"/>
              <a:ext cx="45719"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7" name="Oval 76"/>
            <p:cNvSpPr/>
            <p:nvPr/>
          </p:nvSpPr>
          <p:spPr>
            <a:xfrm>
              <a:off x="903315" y="2307814"/>
              <a:ext cx="45719"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1" name="Oval 80"/>
            <p:cNvSpPr/>
            <p:nvPr/>
          </p:nvSpPr>
          <p:spPr>
            <a:xfrm>
              <a:off x="1089525" y="2307814"/>
              <a:ext cx="45719"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2" name="Oval 81"/>
            <p:cNvSpPr/>
            <p:nvPr/>
          </p:nvSpPr>
          <p:spPr>
            <a:xfrm>
              <a:off x="1279294" y="2307814"/>
              <a:ext cx="45719"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3" name="Oval 82"/>
            <p:cNvSpPr/>
            <p:nvPr/>
          </p:nvSpPr>
          <p:spPr>
            <a:xfrm>
              <a:off x="1465251" y="2309485"/>
              <a:ext cx="45719"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Oval 83"/>
            <p:cNvSpPr/>
            <p:nvPr/>
          </p:nvSpPr>
          <p:spPr>
            <a:xfrm>
              <a:off x="1660131" y="2309485"/>
              <a:ext cx="45719"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5" name="Oval 84"/>
            <p:cNvSpPr/>
            <p:nvPr/>
          </p:nvSpPr>
          <p:spPr>
            <a:xfrm>
              <a:off x="1846341" y="2309485"/>
              <a:ext cx="45719"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6" name="Oval 85"/>
            <p:cNvSpPr/>
            <p:nvPr/>
          </p:nvSpPr>
          <p:spPr>
            <a:xfrm>
              <a:off x="2036110" y="2309485"/>
              <a:ext cx="45719"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7" name="Oval 86"/>
            <p:cNvSpPr/>
            <p:nvPr/>
          </p:nvSpPr>
          <p:spPr>
            <a:xfrm>
              <a:off x="2211369" y="2309485"/>
              <a:ext cx="45719"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8" name="Oval 87"/>
            <p:cNvSpPr/>
            <p:nvPr/>
          </p:nvSpPr>
          <p:spPr>
            <a:xfrm>
              <a:off x="708435" y="2490778"/>
              <a:ext cx="45719"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9" name="Oval 88"/>
            <p:cNvSpPr/>
            <p:nvPr/>
          </p:nvSpPr>
          <p:spPr>
            <a:xfrm>
              <a:off x="903315" y="2490778"/>
              <a:ext cx="45719"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0" name="Oval 89"/>
            <p:cNvSpPr/>
            <p:nvPr/>
          </p:nvSpPr>
          <p:spPr>
            <a:xfrm>
              <a:off x="1089525" y="2490778"/>
              <a:ext cx="45719"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1" name="Oval 90"/>
            <p:cNvSpPr/>
            <p:nvPr/>
          </p:nvSpPr>
          <p:spPr>
            <a:xfrm>
              <a:off x="1279294" y="2490778"/>
              <a:ext cx="45719"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2" name="Oval 91"/>
            <p:cNvSpPr/>
            <p:nvPr/>
          </p:nvSpPr>
          <p:spPr>
            <a:xfrm>
              <a:off x="1465251" y="2492449"/>
              <a:ext cx="45719"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3" name="Oval 92"/>
            <p:cNvSpPr/>
            <p:nvPr/>
          </p:nvSpPr>
          <p:spPr>
            <a:xfrm>
              <a:off x="1660131" y="2492449"/>
              <a:ext cx="45719"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4" name="Oval 93"/>
            <p:cNvSpPr/>
            <p:nvPr/>
          </p:nvSpPr>
          <p:spPr>
            <a:xfrm>
              <a:off x="1846341" y="2492449"/>
              <a:ext cx="45719"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5" name="Oval 94"/>
            <p:cNvSpPr/>
            <p:nvPr/>
          </p:nvSpPr>
          <p:spPr>
            <a:xfrm>
              <a:off x="2036110" y="2492449"/>
              <a:ext cx="45719"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6" name="Oval 95"/>
            <p:cNvSpPr/>
            <p:nvPr/>
          </p:nvSpPr>
          <p:spPr>
            <a:xfrm>
              <a:off x="2211369" y="2492449"/>
              <a:ext cx="45719"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7" name="Oval 96"/>
            <p:cNvSpPr/>
            <p:nvPr/>
          </p:nvSpPr>
          <p:spPr>
            <a:xfrm>
              <a:off x="708435" y="2673742"/>
              <a:ext cx="45719"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8" name="Oval 97"/>
            <p:cNvSpPr/>
            <p:nvPr/>
          </p:nvSpPr>
          <p:spPr>
            <a:xfrm>
              <a:off x="903315" y="2673742"/>
              <a:ext cx="45719"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9" name="Oval 98"/>
            <p:cNvSpPr/>
            <p:nvPr/>
          </p:nvSpPr>
          <p:spPr>
            <a:xfrm>
              <a:off x="1089525" y="2673742"/>
              <a:ext cx="45719"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0" name="Oval 99"/>
            <p:cNvSpPr/>
            <p:nvPr/>
          </p:nvSpPr>
          <p:spPr>
            <a:xfrm>
              <a:off x="1279294" y="2673742"/>
              <a:ext cx="45719"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1" name="Oval 100"/>
            <p:cNvSpPr/>
            <p:nvPr/>
          </p:nvSpPr>
          <p:spPr>
            <a:xfrm>
              <a:off x="1465251" y="2675413"/>
              <a:ext cx="45719"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2" name="Oval 101"/>
            <p:cNvSpPr/>
            <p:nvPr/>
          </p:nvSpPr>
          <p:spPr>
            <a:xfrm>
              <a:off x="1660131" y="2675413"/>
              <a:ext cx="45719"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3" name="Oval 102"/>
            <p:cNvSpPr/>
            <p:nvPr/>
          </p:nvSpPr>
          <p:spPr>
            <a:xfrm>
              <a:off x="1846341" y="2675413"/>
              <a:ext cx="45719"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4" name="Oval 103"/>
            <p:cNvSpPr/>
            <p:nvPr/>
          </p:nvSpPr>
          <p:spPr>
            <a:xfrm>
              <a:off x="2036110" y="2675413"/>
              <a:ext cx="45719"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5" name="Oval 104"/>
            <p:cNvSpPr/>
            <p:nvPr/>
          </p:nvSpPr>
          <p:spPr>
            <a:xfrm>
              <a:off x="2211369" y="2675413"/>
              <a:ext cx="45719"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6" name="Oval 105"/>
            <p:cNvSpPr/>
            <p:nvPr/>
          </p:nvSpPr>
          <p:spPr>
            <a:xfrm>
              <a:off x="708435" y="2866644"/>
              <a:ext cx="45719"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7" name="Oval 106"/>
            <p:cNvSpPr/>
            <p:nvPr/>
          </p:nvSpPr>
          <p:spPr>
            <a:xfrm>
              <a:off x="903315" y="2866644"/>
              <a:ext cx="45719"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8" name="Oval 107"/>
            <p:cNvSpPr/>
            <p:nvPr/>
          </p:nvSpPr>
          <p:spPr>
            <a:xfrm>
              <a:off x="1089525" y="2866644"/>
              <a:ext cx="45719"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9" name="Oval 108"/>
            <p:cNvSpPr/>
            <p:nvPr/>
          </p:nvSpPr>
          <p:spPr>
            <a:xfrm>
              <a:off x="1279294" y="2866644"/>
              <a:ext cx="45719"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0" name="Oval 109"/>
            <p:cNvSpPr/>
            <p:nvPr/>
          </p:nvSpPr>
          <p:spPr>
            <a:xfrm>
              <a:off x="1465251" y="2868315"/>
              <a:ext cx="45719"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1" name="Oval 110"/>
            <p:cNvSpPr/>
            <p:nvPr/>
          </p:nvSpPr>
          <p:spPr>
            <a:xfrm>
              <a:off x="1660131" y="2868315"/>
              <a:ext cx="45719"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2" name="Oval 111"/>
            <p:cNvSpPr/>
            <p:nvPr/>
          </p:nvSpPr>
          <p:spPr>
            <a:xfrm>
              <a:off x="1846341" y="2868315"/>
              <a:ext cx="45719"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3" name="Oval 112"/>
            <p:cNvSpPr/>
            <p:nvPr/>
          </p:nvSpPr>
          <p:spPr>
            <a:xfrm>
              <a:off x="2036110" y="2868315"/>
              <a:ext cx="45719"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4" name="Oval 113"/>
            <p:cNvSpPr/>
            <p:nvPr/>
          </p:nvSpPr>
          <p:spPr>
            <a:xfrm>
              <a:off x="2211369" y="2868315"/>
              <a:ext cx="45719"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9" name="Group 8"/>
          <p:cNvGrpSpPr/>
          <p:nvPr/>
        </p:nvGrpSpPr>
        <p:grpSpPr>
          <a:xfrm>
            <a:off x="3317559" y="2160684"/>
            <a:ext cx="1587143" cy="1007542"/>
            <a:chOff x="3269063" y="1954666"/>
            <a:chExt cx="1587143" cy="1007542"/>
          </a:xfrm>
        </p:grpSpPr>
        <p:sp>
          <p:nvSpPr>
            <p:cNvPr id="115" name="Oval 114"/>
            <p:cNvSpPr/>
            <p:nvPr/>
          </p:nvSpPr>
          <p:spPr>
            <a:xfrm>
              <a:off x="3278975" y="1954666"/>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6" name="Oval 115"/>
            <p:cNvSpPr/>
            <p:nvPr/>
          </p:nvSpPr>
          <p:spPr>
            <a:xfrm>
              <a:off x="3470047" y="1959429"/>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7" name="Oval 116"/>
            <p:cNvSpPr/>
            <p:nvPr/>
          </p:nvSpPr>
          <p:spPr>
            <a:xfrm>
              <a:off x="3660066" y="1959428"/>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8" name="Oval 117"/>
            <p:cNvSpPr/>
            <p:nvPr/>
          </p:nvSpPr>
          <p:spPr>
            <a:xfrm>
              <a:off x="3854598" y="1959428"/>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9" name="Oval 118"/>
            <p:cNvSpPr/>
            <p:nvPr/>
          </p:nvSpPr>
          <p:spPr>
            <a:xfrm>
              <a:off x="4045317" y="195633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0" name="Oval 119"/>
            <p:cNvSpPr/>
            <p:nvPr/>
          </p:nvSpPr>
          <p:spPr>
            <a:xfrm>
              <a:off x="4244960" y="195633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1" name="Oval 120"/>
            <p:cNvSpPr/>
            <p:nvPr/>
          </p:nvSpPr>
          <p:spPr>
            <a:xfrm>
              <a:off x="4431170" y="195633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2" name="Oval 121"/>
            <p:cNvSpPr/>
            <p:nvPr/>
          </p:nvSpPr>
          <p:spPr>
            <a:xfrm>
              <a:off x="4620939" y="196110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3" name="Oval 122"/>
            <p:cNvSpPr/>
            <p:nvPr/>
          </p:nvSpPr>
          <p:spPr>
            <a:xfrm>
              <a:off x="4810487" y="196110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4" name="Oval 123"/>
            <p:cNvSpPr/>
            <p:nvPr/>
          </p:nvSpPr>
          <p:spPr>
            <a:xfrm>
              <a:off x="3276976" y="2145325"/>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5" name="Oval 124"/>
            <p:cNvSpPr/>
            <p:nvPr/>
          </p:nvSpPr>
          <p:spPr>
            <a:xfrm>
              <a:off x="3468048" y="2150088"/>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6" name="Oval 125"/>
            <p:cNvSpPr/>
            <p:nvPr/>
          </p:nvSpPr>
          <p:spPr>
            <a:xfrm>
              <a:off x="3658067" y="215008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7" name="Oval 126"/>
            <p:cNvSpPr/>
            <p:nvPr/>
          </p:nvSpPr>
          <p:spPr>
            <a:xfrm>
              <a:off x="3852599" y="215008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8" name="Oval 127"/>
            <p:cNvSpPr/>
            <p:nvPr/>
          </p:nvSpPr>
          <p:spPr>
            <a:xfrm>
              <a:off x="4043318" y="2146996"/>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9" name="Oval 128"/>
            <p:cNvSpPr/>
            <p:nvPr/>
          </p:nvSpPr>
          <p:spPr>
            <a:xfrm>
              <a:off x="4242961" y="2146996"/>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0" name="Oval 129"/>
            <p:cNvSpPr/>
            <p:nvPr/>
          </p:nvSpPr>
          <p:spPr>
            <a:xfrm>
              <a:off x="4429171" y="2146996"/>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1" name="Oval 130"/>
            <p:cNvSpPr/>
            <p:nvPr/>
          </p:nvSpPr>
          <p:spPr>
            <a:xfrm>
              <a:off x="4618940" y="2151759"/>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2" name="Oval 131"/>
            <p:cNvSpPr/>
            <p:nvPr/>
          </p:nvSpPr>
          <p:spPr>
            <a:xfrm>
              <a:off x="4808488" y="2151759"/>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3" name="Oval 132"/>
            <p:cNvSpPr/>
            <p:nvPr/>
          </p:nvSpPr>
          <p:spPr>
            <a:xfrm>
              <a:off x="3275948" y="233695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4" name="Oval 133"/>
            <p:cNvSpPr/>
            <p:nvPr/>
          </p:nvSpPr>
          <p:spPr>
            <a:xfrm>
              <a:off x="3467020" y="234172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5" name="Oval 134"/>
            <p:cNvSpPr/>
            <p:nvPr/>
          </p:nvSpPr>
          <p:spPr>
            <a:xfrm>
              <a:off x="3657039" y="2341719"/>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6" name="Oval 135"/>
            <p:cNvSpPr/>
            <p:nvPr/>
          </p:nvSpPr>
          <p:spPr>
            <a:xfrm>
              <a:off x="3851571" y="2341719"/>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7" name="Oval 136"/>
            <p:cNvSpPr/>
            <p:nvPr/>
          </p:nvSpPr>
          <p:spPr>
            <a:xfrm>
              <a:off x="4042290" y="2338628"/>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8" name="Oval 137"/>
            <p:cNvSpPr/>
            <p:nvPr/>
          </p:nvSpPr>
          <p:spPr>
            <a:xfrm>
              <a:off x="4241933" y="2338628"/>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9" name="Oval 138"/>
            <p:cNvSpPr/>
            <p:nvPr/>
          </p:nvSpPr>
          <p:spPr>
            <a:xfrm>
              <a:off x="4428143" y="2338628"/>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0" name="Oval 139"/>
            <p:cNvSpPr/>
            <p:nvPr/>
          </p:nvSpPr>
          <p:spPr>
            <a:xfrm>
              <a:off x="4617912" y="2343391"/>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1" name="Oval 140"/>
            <p:cNvSpPr/>
            <p:nvPr/>
          </p:nvSpPr>
          <p:spPr>
            <a:xfrm>
              <a:off x="4807460" y="2343391"/>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2" name="Oval 141"/>
            <p:cNvSpPr/>
            <p:nvPr/>
          </p:nvSpPr>
          <p:spPr>
            <a:xfrm>
              <a:off x="3269063" y="2527764"/>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3" name="Oval 142"/>
            <p:cNvSpPr/>
            <p:nvPr/>
          </p:nvSpPr>
          <p:spPr>
            <a:xfrm>
              <a:off x="3460135" y="253252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4" name="Oval 143"/>
            <p:cNvSpPr/>
            <p:nvPr/>
          </p:nvSpPr>
          <p:spPr>
            <a:xfrm>
              <a:off x="3650154" y="2532526"/>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5" name="Oval 144"/>
            <p:cNvSpPr/>
            <p:nvPr/>
          </p:nvSpPr>
          <p:spPr>
            <a:xfrm>
              <a:off x="3844686" y="2532526"/>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6" name="Oval 145"/>
            <p:cNvSpPr/>
            <p:nvPr/>
          </p:nvSpPr>
          <p:spPr>
            <a:xfrm>
              <a:off x="4035405" y="2529435"/>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7" name="Oval 146"/>
            <p:cNvSpPr/>
            <p:nvPr/>
          </p:nvSpPr>
          <p:spPr>
            <a:xfrm>
              <a:off x="4235048" y="2529435"/>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8" name="Oval 147"/>
            <p:cNvSpPr/>
            <p:nvPr/>
          </p:nvSpPr>
          <p:spPr>
            <a:xfrm>
              <a:off x="4421258" y="2529435"/>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9" name="Oval 148"/>
            <p:cNvSpPr/>
            <p:nvPr/>
          </p:nvSpPr>
          <p:spPr>
            <a:xfrm>
              <a:off x="4611027" y="2534198"/>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0" name="Oval 149"/>
            <p:cNvSpPr/>
            <p:nvPr/>
          </p:nvSpPr>
          <p:spPr>
            <a:xfrm>
              <a:off x="4800575" y="2534198"/>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1" name="Oval 150"/>
            <p:cNvSpPr/>
            <p:nvPr/>
          </p:nvSpPr>
          <p:spPr>
            <a:xfrm>
              <a:off x="3273512" y="2728532"/>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2" name="Oval 151"/>
            <p:cNvSpPr/>
            <p:nvPr/>
          </p:nvSpPr>
          <p:spPr>
            <a:xfrm>
              <a:off x="3464584" y="2733295"/>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3" name="Oval 152"/>
            <p:cNvSpPr/>
            <p:nvPr/>
          </p:nvSpPr>
          <p:spPr>
            <a:xfrm>
              <a:off x="3654603" y="2733294"/>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4" name="Oval 153"/>
            <p:cNvSpPr/>
            <p:nvPr/>
          </p:nvSpPr>
          <p:spPr>
            <a:xfrm>
              <a:off x="3849135" y="2733294"/>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5" name="Oval 154"/>
            <p:cNvSpPr/>
            <p:nvPr/>
          </p:nvSpPr>
          <p:spPr>
            <a:xfrm>
              <a:off x="4039854" y="2730203"/>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6" name="Oval 155"/>
            <p:cNvSpPr/>
            <p:nvPr/>
          </p:nvSpPr>
          <p:spPr>
            <a:xfrm>
              <a:off x="4239497" y="2730203"/>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7" name="Oval 156"/>
            <p:cNvSpPr/>
            <p:nvPr/>
          </p:nvSpPr>
          <p:spPr>
            <a:xfrm>
              <a:off x="4425707" y="2730203"/>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8" name="Oval 157"/>
            <p:cNvSpPr/>
            <p:nvPr/>
          </p:nvSpPr>
          <p:spPr>
            <a:xfrm>
              <a:off x="4615476" y="2734966"/>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9" name="Oval 158"/>
            <p:cNvSpPr/>
            <p:nvPr/>
          </p:nvSpPr>
          <p:spPr>
            <a:xfrm>
              <a:off x="4805024" y="2734966"/>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0" name="Oval 159"/>
            <p:cNvSpPr/>
            <p:nvPr/>
          </p:nvSpPr>
          <p:spPr>
            <a:xfrm>
              <a:off x="3275948" y="2910055"/>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1" name="Oval 160"/>
            <p:cNvSpPr/>
            <p:nvPr/>
          </p:nvSpPr>
          <p:spPr>
            <a:xfrm>
              <a:off x="3467020" y="2914818"/>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2" name="Oval 161"/>
            <p:cNvSpPr/>
            <p:nvPr/>
          </p:nvSpPr>
          <p:spPr>
            <a:xfrm>
              <a:off x="3657039" y="29148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3" name="Oval 162"/>
            <p:cNvSpPr/>
            <p:nvPr/>
          </p:nvSpPr>
          <p:spPr>
            <a:xfrm>
              <a:off x="3851571" y="29148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4" name="Oval 163"/>
            <p:cNvSpPr/>
            <p:nvPr/>
          </p:nvSpPr>
          <p:spPr>
            <a:xfrm>
              <a:off x="4042290" y="2911726"/>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5" name="Oval 164"/>
            <p:cNvSpPr/>
            <p:nvPr/>
          </p:nvSpPr>
          <p:spPr>
            <a:xfrm>
              <a:off x="4241933" y="2911726"/>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6" name="Oval 165"/>
            <p:cNvSpPr/>
            <p:nvPr/>
          </p:nvSpPr>
          <p:spPr>
            <a:xfrm>
              <a:off x="4428143" y="2911726"/>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7" name="Oval 166"/>
            <p:cNvSpPr/>
            <p:nvPr/>
          </p:nvSpPr>
          <p:spPr>
            <a:xfrm>
              <a:off x="4617912" y="2916489"/>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8" name="Oval 167"/>
            <p:cNvSpPr/>
            <p:nvPr/>
          </p:nvSpPr>
          <p:spPr>
            <a:xfrm>
              <a:off x="4807460" y="2916489"/>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448" name="Picture 447"/>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689933" y="2016267"/>
            <a:ext cx="2424828" cy="1818620"/>
          </a:xfrm>
          <a:prstGeom prst="rect">
            <a:avLst/>
          </a:prstGeom>
        </p:spPr>
      </p:pic>
      <p:pic>
        <p:nvPicPr>
          <p:cNvPr id="449" name="Picture 448"/>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463122" y="1879295"/>
            <a:ext cx="2424828" cy="1818620"/>
          </a:xfrm>
          <a:prstGeom prst="rect">
            <a:avLst/>
          </a:prstGeom>
        </p:spPr>
      </p:pic>
      <p:pic>
        <p:nvPicPr>
          <p:cNvPr id="450" name="Picture 449"/>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6287342" y="1756023"/>
            <a:ext cx="2424828" cy="1818620"/>
          </a:xfrm>
          <a:prstGeom prst="rect">
            <a:avLst/>
          </a:prstGeom>
        </p:spPr>
      </p:pic>
      <p:grpSp>
        <p:nvGrpSpPr>
          <p:cNvPr id="17" name="Group 16"/>
          <p:cNvGrpSpPr/>
          <p:nvPr/>
        </p:nvGrpSpPr>
        <p:grpSpPr>
          <a:xfrm>
            <a:off x="6613080" y="2158361"/>
            <a:ext cx="1687783" cy="1085888"/>
            <a:chOff x="6613080" y="2158361"/>
            <a:chExt cx="1687783" cy="1085888"/>
          </a:xfrm>
        </p:grpSpPr>
        <p:sp>
          <p:nvSpPr>
            <p:cNvPr id="453" name="Oval 452"/>
            <p:cNvSpPr/>
            <p:nvPr/>
          </p:nvSpPr>
          <p:spPr>
            <a:xfrm>
              <a:off x="6613080" y="2204404"/>
              <a:ext cx="45892" cy="4589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4" name="Oval 453"/>
            <p:cNvSpPr/>
            <p:nvPr/>
          </p:nvSpPr>
          <p:spPr>
            <a:xfrm>
              <a:off x="6822787" y="2216187"/>
              <a:ext cx="45892" cy="4589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5" name="Oval 454"/>
            <p:cNvSpPr/>
            <p:nvPr/>
          </p:nvSpPr>
          <p:spPr>
            <a:xfrm>
              <a:off x="7009220" y="2219683"/>
              <a:ext cx="45892" cy="4589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6" name="Oval 455"/>
            <p:cNvSpPr/>
            <p:nvPr/>
          </p:nvSpPr>
          <p:spPr>
            <a:xfrm>
              <a:off x="7218828" y="2216695"/>
              <a:ext cx="45892" cy="4589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7" name="Oval 456"/>
            <p:cNvSpPr/>
            <p:nvPr/>
          </p:nvSpPr>
          <p:spPr>
            <a:xfrm>
              <a:off x="7412876" y="2213965"/>
              <a:ext cx="45892" cy="4589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8" name="Oval 457"/>
            <p:cNvSpPr/>
            <p:nvPr/>
          </p:nvSpPr>
          <p:spPr>
            <a:xfrm>
              <a:off x="7604981" y="2222036"/>
              <a:ext cx="45892" cy="4589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9" name="Oval 458"/>
            <p:cNvSpPr/>
            <p:nvPr/>
          </p:nvSpPr>
          <p:spPr>
            <a:xfrm>
              <a:off x="7803508" y="2218166"/>
              <a:ext cx="45892" cy="4589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0" name="Oval 459"/>
            <p:cNvSpPr/>
            <p:nvPr/>
          </p:nvSpPr>
          <p:spPr>
            <a:xfrm>
              <a:off x="7997868" y="2222036"/>
              <a:ext cx="45892" cy="4589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1" name="Oval 460"/>
            <p:cNvSpPr/>
            <p:nvPr/>
          </p:nvSpPr>
          <p:spPr>
            <a:xfrm>
              <a:off x="8189271" y="2229775"/>
              <a:ext cx="45892" cy="4589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2" name="Oval 461"/>
            <p:cNvSpPr/>
            <p:nvPr/>
          </p:nvSpPr>
          <p:spPr>
            <a:xfrm>
              <a:off x="6634190" y="2407598"/>
              <a:ext cx="45892" cy="4589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3" name="Oval 462"/>
            <p:cNvSpPr/>
            <p:nvPr/>
          </p:nvSpPr>
          <p:spPr>
            <a:xfrm>
              <a:off x="6833681" y="2407598"/>
              <a:ext cx="45892" cy="4589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4" name="Oval 463"/>
            <p:cNvSpPr/>
            <p:nvPr/>
          </p:nvSpPr>
          <p:spPr>
            <a:xfrm>
              <a:off x="7024468" y="2407598"/>
              <a:ext cx="45892" cy="4589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5" name="Oval 464"/>
            <p:cNvSpPr/>
            <p:nvPr/>
          </p:nvSpPr>
          <p:spPr>
            <a:xfrm>
              <a:off x="7218828" y="2411467"/>
              <a:ext cx="45892" cy="4589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6" name="Oval 465"/>
            <p:cNvSpPr/>
            <p:nvPr/>
          </p:nvSpPr>
          <p:spPr>
            <a:xfrm>
              <a:off x="7401622" y="2417015"/>
              <a:ext cx="45892" cy="4589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7" name="Oval 466"/>
            <p:cNvSpPr/>
            <p:nvPr/>
          </p:nvSpPr>
          <p:spPr>
            <a:xfrm>
              <a:off x="7601112" y="2420885"/>
              <a:ext cx="45892" cy="4589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8" name="Oval 467"/>
            <p:cNvSpPr/>
            <p:nvPr/>
          </p:nvSpPr>
          <p:spPr>
            <a:xfrm>
              <a:off x="7799639" y="2428624"/>
              <a:ext cx="45892" cy="4589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9" name="Oval 468"/>
            <p:cNvSpPr/>
            <p:nvPr/>
          </p:nvSpPr>
          <p:spPr>
            <a:xfrm>
              <a:off x="7997868" y="2424754"/>
              <a:ext cx="45892" cy="4589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0" name="Oval 469"/>
            <p:cNvSpPr/>
            <p:nvPr/>
          </p:nvSpPr>
          <p:spPr>
            <a:xfrm>
              <a:off x="8193141" y="2417015"/>
              <a:ext cx="45892" cy="4589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1" name="Oval 470"/>
            <p:cNvSpPr/>
            <p:nvPr/>
          </p:nvSpPr>
          <p:spPr>
            <a:xfrm>
              <a:off x="6634191" y="2602576"/>
              <a:ext cx="45892" cy="4589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2" name="Oval 471"/>
            <p:cNvSpPr/>
            <p:nvPr/>
          </p:nvSpPr>
          <p:spPr>
            <a:xfrm>
              <a:off x="6822072" y="2602576"/>
              <a:ext cx="45892" cy="4589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3" name="Oval 472"/>
            <p:cNvSpPr/>
            <p:nvPr/>
          </p:nvSpPr>
          <p:spPr>
            <a:xfrm>
              <a:off x="7020599" y="2602577"/>
              <a:ext cx="45892" cy="4589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4" name="Oval 473"/>
            <p:cNvSpPr/>
            <p:nvPr/>
          </p:nvSpPr>
          <p:spPr>
            <a:xfrm>
              <a:off x="7214958" y="2602576"/>
              <a:ext cx="45892" cy="4589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5" name="Oval 474"/>
            <p:cNvSpPr/>
            <p:nvPr/>
          </p:nvSpPr>
          <p:spPr>
            <a:xfrm>
              <a:off x="7405491" y="2615862"/>
              <a:ext cx="45892" cy="4589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6" name="Oval 475"/>
            <p:cNvSpPr/>
            <p:nvPr/>
          </p:nvSpPr>
          <p:spPr>
            <a:xfrm>
              <a:off x="7604981" y="2604253"/>
              <a:ext cx="45892" cy="4589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7" name="Oval 476"/>
            <p:cNvSpPr/>
            <p:nvPr/>
          </p:nvSpPr>
          <p:spPr>
            <a:xfrm>
              <a:off x="7807377" y="2608123"/>
              <a:ext cx="45892" cy="4589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8" name="Oval 477"/>
            <p:cNvSpPr/>
            <p:nvPr/>
          </p:nvSpPr>
          <p:spPr>
            <a:xfrm>
              <a:off x="7997867" y="2604253"/>
              <a:ext cx="45892" cy="4589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9" name="Oval 478"/>
            <p:cNvSpPr/>
            <p:nvPr/>
          </p:nvSpPr>
          <p:spPr>
            <a:xfrm>
              <a:off x="8193141" y="2615862"/>
              <a:ext cx="45892" cy="4589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0" name="Oval 479"/>
            <p:cNvSpPr/>
            <p:nvPr/>
          </p:nvSpPr>
          <p:spPr>
            <a:xfrm>
              <a:off x="6626452" y="2801714"/>
              <a:ext cx="45892" cy="4589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1" name="Oval 480"/>
            <p:cNvSpPr/>
            <p:nvPr/>
          </p:nvSpPr>
          <p:spPr>
            <a:xfrm>
              <a:off x="6825941" y="2805584"/>
              <a:ext cx="45892" cy="4589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2" name="Oval 481"/>
            <p:cNvSpPr/>
            <p:nvPr/>
          </p:nvSpPr>
          <p:spPr>
            <a:xfrm>
              <a:off x="7024468" y="2797844"/>
              <a:ext cx="45892" cy="4589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3" name="Oval 482"/>
            <p:cNvSpPr/>
            <p:nvPr/>
          </p:nvSpPr>
          <p:spPr>
            <a:xfrm>
              <a:off x="7214958" y="2793975"/>
              <a:ext cx="45892" cy="4589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4" name="Oval 483"/>
            <p:cNvSpPr/>
            <p:nvPr/>
          </p:nvSpPr>
          <p:spPr>
            <a:xfrm>
              <a:off x="7405491" y="2799521"/>
              <a:ext cx="45892" cy="4589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5" name="Oval 484"/>
            <p:cNvSpPr/>
            <p:nvPr/>
          </p:nvSpPr>
          <p:spPr>
            <a:xfrm>
              <a:off x="7608851" y="2803391"/>
              <a:ext cx="45892" cy="4589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6" name="Oval 485"/>
            <p:cNvSpPr/>
            <p:nvPr/>
          </p:nvSpPr>
          <p:spPr>
            <a:xfrm>
              <a:off x="7788030" y="2799521"/>
              <a:ext cx="45892" cy="4589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7" name="Oval 486"/>
            <p:cNvSpPr/>
            <p:nvPr/>
          </p:nvSpPr>
          <p:spPr>
            <a:xfrm>
              <a:off x="7993998" y="2807261"/>
              <a:ext cx="45892" cy="4589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8" name="Oval 487"/>
            <p:cNvSpPr/>
            <p:nvPr/>
          </p:nvSpPr>
          <p:spPr>
            <a:xfrm>
              <a:off x="8197011" y="2807261"/>
              <a:ext cx="45892" cy="4589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9" name="Oval 488"/>
            <p:cNvSpPr/>
            <p:nvPr/>
          </p:nvSpPr>
          <p:spPr>
            <a:xfrm>
              <a:off x="6626452" y="3004721"/>
              <a:ext cx="45892" cy="4589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0" name="Oval 489"/>
            <p:cNvSpPr/>
            <p:nvPr/>
          </p:nvSpPr>
          <p:spPr>
            <a:xfrm>
              <a:off x="6825941" y="3004721"/>
              <a:ext cx="45892" cy="4589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1" name="Oval 490"/>
            <p:cNvSpPr/>
            <p:nvPr/>
          </p:nvSpPr>
          <p:spPr>
            <a:xfrm>
              <a:off x="7012859" y="3004721"/>
              <a:ext cx="45892" cy="4589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2" name="Oval 491"/>
            <p:cNvSpPr/>
            <p:nvPr/>
          </p:nvSpPr>
          <p:spPr>
            <a:xfrm>
              <a:off x="7218828" y="3000852"/>
              <a:ext cx="45892" cy="4589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3" name="Oval 492"/>
            <p:cNvSpPr/>
            <p:nvPr/>
          </p:nvSpPr>
          <p:spPr>
            <a:xfrm>
              <a:off x="7409361" y="3006399"/>
              <a:ext cx="45892" cy="4589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4" name="Oval 493"/>
            <p:cNvSpPr/>
            <p:nvPr/>
          </p:nvSpPr>
          <p:spPr>
            <a:xfrm>
              <a:off x="7604981" y="3002529"/>
              <a:ext cx="45892" cy="4589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5" name="Oval 494"/>
            <p:cNvSpPr/>
            <p:nvPr/>
          </p:nvSpPr>
          <p:spPr>
            <a:xfrm>
              <a:off x="7803508" y="3006399"/>
              <a:ext cx="45892" cy="4589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6" name="Oval 495"/>
            <p:cNvSpPr/>
            <p:nvPr/>
          </p:nvSpPr>
          <p:spPr>
            <a:xfrm>
              <a:off x="7997867" y="2998660"/>
              <a:ext cx="45892" cy="4589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7" name="Oval 496"/>
            <p:cNvSpPr/>
            <p:nvPr/>
          </p:nvSpPr>
          <p:spPr>
            <a:xfrm>
              <a:off x="8181533" y="2998660"/>
              <a:ext cx="45892" cy="4589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8" name="Oval 497"/>
            <p:cNvSpPr/>
            <p:nvPr/>
          </p:nvSpPr>
          <p:spPr>
            <a:xfrm>
              <a:off x="6622582" y="3182878"/>
              <a:ext cx="45892" cy="4589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9" name="Oval 498"/>
            <p:cNvSpPr/>
            <p:nvPr/>
          </p:nvSpPr>
          <p:spPr>
            <a:xfrm>
              <a:off x="6818202" y="3194487"/>
              <a:ext cx="45892" cy="4589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0" name="Oval 499"/>
            <p:cNvSpPr/>
            <p:nvPr/>
          </p:nvSpPr>
          <p:spPr>
            <a:xfrm>
              <a:off x="7020599" y="3194487"/>
              <a:ext cx="45892" cy="4589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1" name="Oval 500"/>
            <p:cNvSpPr/>
            <p:nvPr/>
          </p:nvSpPr>
          <p:spPr>
            <a:xfrm>
              <a:off x="7211088" y="3198357"/>
              <a:ext cx="45892" cy="4589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2" name="Oval 501"/>
            <p:cNvSpPr/>
            <p:nvPr/>
          </p:nvSpPr>
          <p:spPr>
            <a:xfrm>
              <a:off x="7420970" y="3192295"/>
              <a:ext cx="45892" cy="4589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3" name="Oval 502"/>
            <p:cNvSpPr/>
            <p:nvPr/>
          </p:nvSpPr>
          <p:spPr>
            <a:xfrm>
              <a:off x="7612720" y="3196165"/>
              <a:ext cx="45892" cy="4589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4" name="Oval 503"/>
            <p:cNvSpPr/>
            <p:nvPr/>
          </p:nvSpPr>
          <p:spPr>
            <a:xfrm>
              <a:off x="7803508" y="3196164"/>
              <a:ext cx="45892" cy="4589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5" name="Oval 504"/>
            <p:cNvSpPr/>
            <p:nvPr/>
          </p:nvSpPr>
          <p:spPr>
            <a:xfrm>
              <a:off x="7997868" y="3188426"/>
              <a:ext cx="45892" cy="4589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6" name="Oval 505"/>
            <p:cNvSpPr/>
            <p:nvPr/>
          </p:nvSpPr>
          <p:spPr>
            <a:xfrm>
              <a:off x="8193141" y="3188425"/>
              <a:ext cx="45892" cy="4589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7" name="Oval 506"/>
            <p:cNvSpPr/>
            <p:nvPr/>
          </p:nvSpPr>
          <p:spPr>
            <a:xfrm>
              <a:off x="6703706" y="2167773"/>
              <a:ext cx="46043" cy="460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8" name="Oval 507"/>
            <p:cNvSpPr/>
            <p:nvPr/>
          </p:nvSpPr>
          <p:spPr>
            <a:xfrm>
              <a:off x="6903693" y="2158361"/>
              <a:ext cx="46043" cy="460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9" name="Oval 508"/>
            <p:cNvSpPr/>
            <p:nvPr/>
          </p:nvSpPr>
          <p:spPr>
            <a:xfrm>
              <a:off x="7091066" y="2165294"/>
              <a:ext cx="46043" cy="460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0" name="Oval 509"/>
            <p:cNvSpPr/>
            <p:nvPr/>
          </p:nvSpPr>
          <p:spPr>
            <a:xfrm>
              <a:off x="7281955" y="2165294"/>
              <a:ext cx="46043" cy="460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1" name="Oval 510"/>
            <p:cNvSpPr/>
            <p:nvPr/>
          </p:nvSpPr>
          <p:spPr>
            <a:xfrm>
              <a:off x="7489921" y="2162617"/>
              <a:ext cx="46043" cy="460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2" name="Oval 511"/>
            <p:cNvSpPr/>
            <p:nvPr/>
          </p:nvSpPr>
          <p:spPr>
            <a:xfrm>
              <a:off x="7675695" y="2166639"/>
              <a:ext cx="46043" cy="460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3" name="Oval 512"/>
            <p:cNvSpPr/>
            <p:nvPr/>
          </p:nvSpPr>
          <p:spPr>
            <a:xfrm>
              <a:off x="7867093" y="2158900"/>
              <a:ext cx="46043" cy="460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4" name="Oval 513"/>
            <p:cNvSpPr/>
            <p:nvPr/>
          </p:nvSpPr>
          <p:spPr>
            <a:xfrm>
              <a:off x="8062074" y="2163697"/>
              <a:ext cx="46043" cy="460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5" name="Oval 514"/>
            <p:cNvSpPr/>
            <p:nvPr/>
          </p:nvSpPr>
          <p:spPr>
            <a:xfrm>
              <a:off x="8233615" y="2167567"/>
              <a:ext cx="46043" cy="460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6" name="Oval 515"/>
            <p:cNvSpPr/>
            <p:nvPr/>
          </p:nvSpPr>
          <p:spPr>
            <a:xfrm>
              <a:off x="6720209" y="2353095"/>
              <a:ext cx="46043" cy="460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7" name="Oval 516"/>
            <p:cNvSpPr/>
            <p:nvPr/>
          </p:nvSpPr>
          <p:spPr>
            <a:xfrm>
              <a:off x="6901024" y="2350153"/>
              <a:ext cx="46043" cy="460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8" name="Oval 517"/>
            <p:cNvSpPr/>
            <p:nvPr/>
          </p:nvSpPr>
          <p:spPr>
            <a:xfrm>
              <a:off x="7084648" y="2354021"/>
              <a:ext cx="46043" cy="460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9" name="Oval 518"/>
            <p:cNvSpPr/>
            <p:nvPr/>
          </p:nvSpPr>
          <p:spPr>
            <a:xfrm>
              <a:off x="7280557" y="2361760"/>
              <a:ext cx="46043" cy="460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0" name="Oval 519"/>
            <p:cNvSpPr/>
            <p:nvPr/>
          </p:nvSpPr>
          <p:spPr>
            <a:xfrm>
              <a:off x="7476496" y="2354778"/>
              <a:ext cx="46043" cy="460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1" name="Oval 520"/>
            <p:cNvSpPr/>
            <p:nvPr/>
          </p:nvSpPr>
          <p:spPr>
            <a:xfrm>
              <a:off x="7673682" y="2362517"/>
              <a:ext cx="46043" cy="460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2" name="Oval 521"/>
            <p:cNvSpPr/>
            <p:nvPr/>
          </p:nvSpPr>
          <p:spPr>
            <a:xfrm>
              <a:off x="7872818" y="2358648"/>
              <a:ext cx="46043" cy="460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3" name="Oval 522"/>
            <p:cNvSpPr/>
            <p:nvPr/>
          </p:nvSpPr>
          <p:spPr>
            <a:xfrm>
              <a:off x="8052322" y="2355705"/>
              <a:ext cx="46043" cy="460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4" name="Oval 523"/>
            <p:cNvSpPr/>
            <p:nvPr/>
          </p:nvSpPr>
          <p:spPr>
            <a:xfrm>
              <a:off x="8254820" y="2355705"/>
              <a:ext cx="46043" cy="460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5" name="Oval 524"/>
            <p:cNvSpPr/>
            <p:nvPr/>
          </p:nvSpPr>
          <p:spPr>
            <a:xfrm>
              <a:off x="6703695" y="2549953"/>
              <a:ext cx="46043" cy="460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6" name="Oval 525"/>
            <p:cNvSpPr/>
            <p:nvPr/>
          </p:nvSpPr>
          <p:spPr>
            <a:xfrm>
              <a:off x="6899988" y="2554750"/>
              <a:ext cx="46043" cy="460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7" name="Oval 526"/>
            <p:cNvSpPr/>
            <p:nvPr/>
          </p:nvSpPr>
          <p:spPr>
            <a:xfrm>
              <a:off x="7087483" y="2547010"/>
              <a:ext cx="46043" cy="460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8" name="Oval 527"/>
            <p:cNvSpPr/>
            <p:nvPr/>
          </p:nvSpPr>
          <p:spPr>
            <a:xfrm>
              <a:off x="7283392" y="2550879"/>
              <a:ext cx="46043" cy="460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9" name="Oval 528"/>
            <p:cNvSpPr/>
            <p:nvPr/>
          </p:nvSpPr>
          <p:spPr>
            <a:xfrm>
              <a:off x="7475461" y="2551636"/>
              <a:ext cx="46043" cy="460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0" name="Oval 529"/>
            <p:cNvSpPr/>
            <p:nvPr/>
          </p:nvSpPr>
          <p:spPr>
            <a:xfrm>
              <a:off x="7672646" y="2547767"/>
              <a:ext cx="46043" cy="460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1" name="Oval 530"/>
            <p:cNvSpPr/>
            <p:nvPr/>
          </p:nvSpPr>
          <p:spPr>
            <a:xfrm>
              <a:off x="7860175" y="2551636"/>
              <a:ext cx="46043" cy="460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2" name="Oval 531"/>
            <p:cNvSpPr/>
            <p:nvPr/>
          </p:nvSpPr>
          <p:spPr>
            <a:xfrm>
              <a:off x="8059026" y="2552563"/>
              <a:ext cx="46043" cy="460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3" name="Oval 532"/>
            <p:cNvSpPr/>
            <p:nvPr/>
          </p:nvSpPr>
          <p:spPr>
            <a:xfrm>
              <a:off x="8242176" y="2556432"/>
              <a:ext cx="46043" cy="460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4" name="Oval 533"/>
            <p:cNvSpPr/>
            <p:nvPr/>
          </p:nvSpPr>
          <p:spPr>
            <a:xfrm>
              <a:off x="6704501" y="2749850"/>
              <a:ext cx="46043" cy="460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5" name="Oval 534"/>
            <p:cNvSpPr/>
            <p:nvPr/>
          </p:nvSpPr>
          <p:spPr>
            <a:xfrm>
              <a:off x="6909688" y="2748062"/>
              <a:ext cx="37148" cy="37148"/>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6" name="Oval 535"/>
            <p:cNvSpPr/>
            <p:nvPr/>
          </p:nvSpPr>
          <p:spPr>
            <a:xfrm>
              <a:off x="7084419" y="2746906"/>
              <a:ext cx="46043" cy="460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7" name="Oval 536"/>
            <p:cNvSpPr/>
            <p:nvPr/>
          </p:nvSpPr>
          <p:spPr>
            <a:xfrm>
              <a:off x="7280328" y="2746906"/>
              <a:ext cx="46043" cy="460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8" name="Oval 537"/>
            <p:cNvSpPr/>
            <p:nvPr/>
          </p:nvSpPr>
          <p:spPr>
            <a:xfrm>
              <a:off x="7456918" y="2728315"/>
              <a:ext cx="46043" cy="460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9" name="Oval 538"/>
            <p:cNvSpPr/>
            <p:nvPr/>
          </p:nvSpPr>
          <p:spPr>
            <a:xfrm>
              <a:off x="7665713" y="2743793"/>
              <a:ext cx="46043" cy="460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0" name="Oval 539"/>
            <p:cNvSpPr/>
            <p:nvPr/>
          </p:nvSpPr>
          <p:spPr>
            <a:xfrm>
              <a:off x="7845501" y="2728315"/>
              <a:ext cx="46043" cy="460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1" name="Oval 540"/>
            <p:cNvSpPr/>
            <p:nvPr/>
          </p:nvSpPr>
          <p:spPr>
            <a:xfrm>
              <a:off x="8048223" y="2748590"/>
              <a:ext cx="46043" cy="460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2" name="Oval 541"/>
            <p:cNvSpPr/>
            <p:nvPr/>
          </p:nvSpPr>
          <p:spPr>
            <a:xfrm>
              <a:off x="8239113" y="2744720"/>
              <a:ext cx="46043" cy="460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3" name="Oval 542"/>
            <p:cNvSpPr/>
            <p:nvPr/>
          </p:nvSpPr>
          <p:spPr>
            <a:xfrm>
              <a:off x="6701241" y="2936560"/>
              <a:ext cx="46043" cy="460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4" name="Oval 543"/>
            <p:cNvSpPr/>
            <p:nvPr/>
          </p:nvSpPr>
          <p:spPr>
            <a:xfrm>
              <a:off x="6882057" y="2933618"/>
              <a:ext cx="46043" cy="460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5" name="Oval 544"/>
            <p:cNvSpPr/>
            <p:nvPr/>
          </p:nvSpPr>
          <p:spPr>
            <a:xfrm>
              <a:off x="7081160" y="2941356"/>
              <a:ext cx="46043" cy="460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6" name="Oval 545"/>
            <p:cNvSpPr/>
            <p:nvPr/>
          </p:nvSpPr>
          <p:spPr>
            <a:xfrm>
              <a:off x="7288677" y="2937486"/>
              <a:ext cx="46043" cy="460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7" name="Oval 546"/>
            <p:cNvSpPr/>
            <p:nvPr/>
          </p:nvSpPr>
          <p:spPr>
            <a:xfrm>
              <a:off x="7473007" y="2942112"/>
              <a:ext cx="46043" cy="460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8" name="Oval 547"/>
            <p:cNvSpPr/>
            <p:nvPr/>
          </p:nvSpPr>
          <p:spPr>
            <a:xfrm>
              <a:off x="7666324" y="2938243"/>
              <a:ext cx="46043" cy="460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9" name="Oval 548"/>
            <p:cNvSpPr/>
            <p:nvPr/>
          </p:nvSpPr>
          <p:spPr>
            <a:xfrm>
              <a:off x="7865461" y="2942112"/>
              <a:ext cx="46043" cy="460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0" name="Oval 549"/>
            <p:cNvSpPr/>
            <p:nvPr/>
          </p:nvSpPr>
          <p:spPr>
            <a:xfrm>
              <a:off x="8052702" y="2935301"/>
              <a:ext cx="46043" cy="460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1" name="Oval 550"/>
            <p:cNvSpPr/>
            <p:nvPr/>
          </p:nvSpPr>
          <p:spPr>
            <a:xfrm>
              <a:off x="8239723" y="2935301"/>
              <a:ext cx="46043" cy="460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2" name="Oval 551"/>
            <p:cNvSpPr/>
            <p:nvPr/>
          </p:nvSpPr>
          <p:spPr>
            <a:xfrm>
              <a:off x="6707565" y="3127108"/>
              <a:ext cx="46043" cy="460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3" name="Oval 552"/>
            <p:cNvSpPr/>
            <p:nvPr/>
          </p:nvSpPr>
          <p:spPr>
            <a:xfrm>
              <a:off x="6896119" y="3131904"/>
              <a:ext cx="46043" cy="460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4" name="Oval 553"/>
            <p:cNvSpPr/>
            <p:nvPr/>
          </p:nvSpPr>
          <p:spPr>
            <a:xfrm>
              <a:off x="7091353" y="3135772"/>
              <a:ext cx="46043" cy="460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5" name="Oval 554"/>
            <p:cNvSpPr/>
            <p:nvPr/>
          </p:nvSpPr>
          <p:spPr>
            <a:xfrm>
              <a:off x="7283392" y="3139642"/>
              <a:ext cx="46043" cy="460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6" name="Oval 555"/>
            <p:cNvSpPr/>
            <p:nvPr/>
          </p:nvSpPr>
          <p:spPr>
            <a:xfrm>
              <a:off x="7471591" y="3128790"/>
              <a:ext cx="46043" cy="460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7" name="Oval 556"/>
            <p:cNvSpPr/>
            <p:nvPr/>
          </p:nvSpPr>
          <p:spPr>
            <a:xfrm>
              <a:off x="7661037" y="3124921"/>
              <a:ext cx="46043" cy="460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8" name="Oval 557"/>
            <p:cNvSpPr/>
            <p:nvPr/>
          </p:nvSpPr>
          <p:spPr>
            <a:xfrm>
              <a:off x="7856305" y="3124921"/>
              <a:ext cx="46043" cy="460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9" name="Oval 558"/>
            <p:cNvSpPr/>
            <p:nvPr/>
          </p:nvSpPr>
          <p:spPr>
            <a:xfrm>
              <a:off x="8043548" y="3129717"/>
              <a:ext cx="46043" cy="460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60" name="Oval 559"/>
            <p:cNvSpPr/>
            <p:nvPr/>
          </p:nvSpPr>
          <p:spPr>
            <a:xfrm>
              <a:off x="8238306" y="3125847"/>
              <a:ext cx="46043" cy="460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676" name="TextBox 675"/>
          <p:cNvSpPr txBox="1"/>
          <p:nvPr/>
        </p:nvSpPr>
        <p:spPr>
          <a:xfrm>
            <a:off x="6664601" y="1333617"/>
            <a:ext cx="2122967" cy="369332"/>
          </a:xfrm>
          <a:prstGeom prst="rect">
            <a:avLst/>
          </a:prstGeom>
          <a:noFill/>
        </p:spPr>
        <p:txBody>
          <a:bodyPr wrap="square" rtlCol="0">
            <a:spAutoFit/>
          </a:bodyPr>
          <a:lstStyle/>
          <a:p>
            <a:r>
              <a:rPr lang="en-US" dirty="0" err="1" smtClean="0"/>
              <a:t>Overlaped</a:t>
            </a:r>
            <a:r>
              <a:rPr lang="en-US" dirty="0" smtClean="0"/>
              <a:t> images</a:t>
            </a:r>
            <a:endParaRPr lang="en-US" dirty="0"/>
          </a:p>
        </p:txBody>
      </p:sp>
      <p:grpSp>
        <p:nvGrpSpPr>
          <p:cNvPr id="16" name="Group 15"/>
          <p:cNvGrpSpPr/>
          <p:nvPr/>
        </p:nvGrpSpPr>
        <p:grpSpPr>
          <a:xfrm>
            <a:off x="163379" y="4059425"/>
            <a:ext cx="2583833" cy="2208441"/>
            <a:chOff x="789357" y="3843753"/>
            <a:chExt cx="2984666" cy="2551039"/>
          </a:xfrm>
        </p:grpSpPr>
        <p:grpSp>
          <p:nvGrpSpPr>
            <p:cNvPr id="678" name="Group 677"/>
            <p:cNvGrpSpPr/>
            <p:nvPr/>
          </p:nvGrpSpPr>
          <p:grpSpPr>
            <a:xfrm>
              <a:off x="789357" y="4074980"/>
              <a:ext cx="2984666" cy="2319812"/>
              <a:chOff x="1400149" y="4072560"/>
              <a:chExt cx="2984666" cy="2319812"/>
            </a:xfrm>
          </p:grpSpPr>
          <p:pic>
            <p:nvPicPr>
              <p:cNvPr id="788" name="Picture 787"/>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1591681" y="4257153"/>
                <a:ext cx="2793134" cy="2135219"/>
              </a:xfrm>
              <a:prstGeom prst="rect">
                <a:avLst/>
              </a:prstGeom>
            </p:spPr>
          </p:pic>
          <p:pic>
            <p:nvPicPr>
              <p:cNvPr id="789" name="Picture 788"/>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1493044" y="4152897"/>
                <a:ext cx="2793134" cy="2135219"/>
              </a:xfrm>
              <a:prstGeom prst="rect">
                <a:avLst/>
              </a:prstGeom>
            </p:spPr>
          </p:pic>
          <p:pic>
            <p:nvPicPr>
              <p:cNvPr id="790" name="Picture 789"/>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1400149" y="4072560"/>
                <a:ext cx="2793134" cy="2135219"/>
              </a:xfrm>
              <a:prstGeom prst="rect">
                <a:avLst/>
              </a:prstGeom>
            </p:spPr>
          </p:pic>
        </p:grpSp>
        <p:sp>
          <p:nvSpPr>
            <p:cNvPr id="791" name="TextBox 790"/>
            <p:cNvSpPr txBox="1"/>
            <p:nvPr/>
          </p:nvSpPr>
          <p:spPr>
            <a:xfrm>
              <a:off x="789357" y="3843753"/>
              <a:ext cx="2846880" cy="426627"/>
            </a:xfrm>
            <a:prstGeom prst="rect">
              <a:avLst/>
            </a:prstGeom>
            <a:noFill/>
          </p:spPr>
          <p:txBody>
            <a:bodyPr wrap="square" rtlCol="0">
              <a:spAutoFit/>
            </a:bodyPr>
            <a:lstStyle/>
            <a:p>
              <a:pPr algn="ctr"/>
              <a:r>
                <a:rPr lang="en-US" dirty="0" smtClean="0"/>
                <a:t>Connecting points</a:t>
              </a:r>
              <a:endParaRPr lang="en-US" dirty="0"/>
            </a:p>
          </p:txBody>
        </p:sp>
      </p:grpSp>
      <p:grpSp>
        <p:nvGrpSpPr>
          <p:cNvPr id="10" name="Group 9"/>
          <p:cNvGrpSpPr/>
          <p:nvPr/>
        </p:nvGrpSpPr>
        <p:grpSpPr>
          <a:xfrm>
            <a:off x="6171073" y="4106729"/>
            <a:ext cx="2860078" cy="2260237"/>
            <a:chOff x="6171073" y="4106729"/>
            <a:chExt cx="2860078" cy="2260237"/>
          </a:xfrm>
        </p:grpSpPr>
        <p:pic>
          <p:nvPicPr>
            <p:cNvPr id="5" name="Picture 4"/>
            <p:cNvPicPr>
              <a:picLocks noChangeAspect="1"/>
            </p:cNvPicPr>
            <p:nvPr/>
          </p:nvPicPr>
          <p:blipFill>
            <a:blip r:embed="rId12"/>
            <a:stretch>
              <a:fillRect/>
            </a:stretch>
          </p:blipFill>
          <p:spPr>
            <a:xfrm>
              <a:off x="6395314" y="4562413"/>
              <a:ext cx="2504665" cy="1804553"/>
            </a:xfrm>
            <a:prstGeom prst="rect">
              <a:avLst/>
            </a:prstGeom>
          </p:spPr>
        </p:pic>
        <p:sp>
          <p:nvSpPr>
            <p:cNvPr id="255" name="Rectangle 254"/>
            <p:cNvSpPr/>
            <p:nvPr/>
          </p:nvSpPr>
          <p:spPr>
            <a:xfrm>
              <a:off x="6171073" y="4106729"/>
              <a:ext cx="2860078" cy="369332"/>
            </a:xfrm>
            <a:prstGeom prst="rect">
              <a:avLst/>
            </a:prstGeom>
          </p:spPr>
          <p:txBody>
            <a:bodyPr wrap="none">
              <a:spAutoFit/>
            </a:bodyPr>
            <a:lstStyle/>
            <a:p>
              <a:r>
                <a:rPr lang="en-US" altLang="ko-KR" dirty="0" smtClean="0"/>
                <a:t>Essential points for 36 poses</a:t>
              </a:r>
              <a:endParaRPr lang="ko-KR" altLang="en-US" dirty="0"/>
            </a:p>
          </p:txBody>
        </p:sp>
      </p:grpSp>
    </p:spTree>
    <p:custDataLst>
      <p:tags r:id="rId1"/>
    </p:custDataLst>
    <p:extLst>
      <p:ext uri="{BB962C8B-B14F-4D97-AF65-F5344CB8AC3E}">
        <p14:creationId xmlns:p14="http://schemas.microsoft.com/office/powerpoint/2010/main" val="3949057504"/>
      </p:ext>
    </p:extLst>
  </p:cSld>
  <p:clrMapOvr>
    <a:masterClrMapping/>
  </p:clrMapOvr>
  <mc:AlternateContent xmlns:mc="http://schemas.openxmlformats.org/markup-compatibility/2006" xmlns:p14="http://schemas.microsoft.com/office/powerpoint/2010/main">
    <mc:Choice Requires="p14">
      <p:transition spd="slow" p14:dur="2000" advTm="75550"/>
    </mc:Choice>
    <mc:Fallback xmlns="">
      <p:transition xmlns:p14="http://schemas.microsoft.com/office/powerpoint/2010/main" spd="slow" advTm="7555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48"/>
                                        </p:tgtEl>
                                        <p:attrNameLst>
                                          <p:attrName>style.visibility</p:attrName>
                                        </p:attrNameLst>
                                      </p:cBhvr>
                                      <p:to>
                                        <p:strVal val="visible"/>
                                      </p:to>
                                    </p:set>
                                    <p:animEffect transition="in" filter="fade">
                                      <p:cBhvr>
                                        <p:cTn id="15" dur="500"/>
                                        <p:tgtEl>
                                          <p:spTgt spid="448"/>
                                        </p:tgtEl>
                                      </p:cBhvr>
                                    </p:animEffect>
                                  </p:childTnLst>
                                </p:cTn>
                              </p:par>
                              <p:par>
                                <p:cTn id="16" presetID="10" presetClass="entr" presetSubtype="0" fill="hold" nodeType="withEffect">
                                  <p:stCondLst>
                                    <p:cond delay="0"/>
                                  </p:stCondLst>
                                  <p:childTnLst>
                                    <p:set>
                                      <p:cBhvr>
                                        <p:cTn id="17" dur="1" fill="hold">
                                          <p:stCondLst>
                                            <p:cond delay="0"/>
                                          </p:stCondLst>
                                        </p:cTn>
                                        <p:tgtEl>
                                          <p:spTgt spid="449"/>
                                        </p:tgtEl>
                                        <p:attrNameLst>
                                          <p:attrName>style.visibility</p:attrName>
                                        </p:attrNameLst>
                                      </p:cBhvr>
                                      <p:to>
                                        <p:strVal val="visible"/>
                                      </p:to>
                                    </p:set>
                                    <p:animEffect transition="in" filter="fade">
                                      <p:cBhvr>
                                        <p:cTn id="18" dur="500"/>
                                        <p:tgtEl>
                                          <p:spTgt spid="449"/>
                                        </p:tgtEl>
                                      </p:cBhvr>
                                    </p:animEffect>
                                  </p:childTnLst>
                                </p:cTn>
                              </p:par>
                              <p:par>
                                <p:cTn id="19" presetID="10" presetClass="entr" presetSubtype="0" fill="hold" nodeType="withEffect">
                                  <p:stCondLst>
                                    <p:cond delay="0"/>
                                  </p:stCondLst>
                                  <p:childTnLst>
                                    <p:set>
                                      <p:cBhvr>
                                        <p:cTn id="20" dur="1" fill="hold">
                                          <p:stCondLst>
                                            <p:cond delay="0"/>
                                          </p:stCondLst>
                                        </p:cTn>
                                        <p:tgtEl>
                                          <p:spTgt spid="450"/>
                                        </p:tgtEl>
                                        <p:attrNameLst>
                                          <p:attrName>style.visibility</p:attrName>
                                        </p:attrNameLst>
                                      </p:cBhvr>
                                      <p:to>
                                        <p:strVal val="visible"/>
                                      </p:to>
                                    </p:set>
                                    <p:animEffect transition="in" filter="fade">
                                      <p:cBhvr>
                                        <p:cTn id="21" dur="500"/>
                                        <p:tgtEl>
                                          <p:spTgt spid="45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76"/>
                                        </p:tgtEl>
                                        <p:attrNameLst>
                                          <p:attrName>style.visibility</p:attrName>
                                        </p:attrNameLst>
                                      </p:cBhvr>
                                      <p:to>
                                        <p:strVal val="visible"/>
                                      </p:to>
                                    </p:set>
                                    <p:animEffect transition="in" filter="fade">
                                      <p:cBhvr>
                                        <p:cTn id="24" dur="500"/>
                                        <p:tgtEl>
                                          <p:spTgt spid="67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par>
                                <p:cTn id="31" presetID="10"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par>
                                <p:cTn id="44" presetID="10"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7" grpId="0" animBg="1"/>
      <p:bldP spid="40" grpId="0" animBg="1"/>
      <p:bldP spid="67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5|10.7|2.7|4.8|6.9|23.5"/>
</p:tagLst>
</file>

<file path=ppt/tags/tag10.xml><?xml version="1.0" encoding="utf-8"?>
<p:tagLst xmlns:a="http://schemas.openxmlformats.org/drawingml/2006/main" xmlns:r="http://schemas.openxmlformats.org/officeDocument/2006/relationships" xmlns:p="http://schemas.openxmlformats.org/presentationml/2006/main">
  <p:tag name="TIMING" val="|9.7"/>
</p:tagLst>
</file>

<file path=ppt/tags/tag11.xml><?xml version="1.0" encoding="utf-8"?>
<p:tagLst xmlns:a="http://schemas.openxmlformats.org/drawingml/2006/main" xmlns:r="http://schemas.openxmlformats.org/officeDocument/2006/relationships" xmlns:p="http://schemas.openxmlformats.org/presentationml/2006/main">
  <p:tag name="TIMING" val="|41.3|9.6"/>
</p:tagLst>
</file>

<file path=ppt/tags/tag12.xml><?xml version="1.0" encoding="utf-8"?>
<p:tagLst xmlns:a="http://schemas.openxmlformats.org/drawingml/2006/main" xmlns:r="http://schemas.openxmlformats.org/officeDocument/2006/relationships" xmlns:p="http://schemas.openxmlformats.org/presentationml/2006/main">
  <p:tag name="TIMING" val="|10.1|8|13.7"/>
</p:tagLst>
</file>

<file path=ppt/tags/tag2.xml><?xml version="1.0" encoding="utf-8"?>
<p:tagLst xmlns:a="http://schemas.openxmlformats.org/drawingml/2006/main" xmlns:r="http://schemas.openxmlformats.org/officeDocument/2006/relationships" xmlns:p="http://schemas.openxmlformats.org/presentationml/2006/main">
  <p:tag name="TIMING" val="|12.5|9.5|9|12.2|19.9|8.8"/>
</p:tagLst>
</file>

<file path=ppt/tags/tag3.xml><?xml version="1.0" encoding="utf-8"?>
<p:tagLst xmlns:a="http://schemas.openxmlformats.org/drawingml/2006/main" xmlns:r="http://schemas.openxmlformats.org/officeDocument/2006/relationships" xmlns:p="http://schemas.openxmlformats.org/presentationml/2006/main">
  <p:tag name="TIMING" val="|13.2|11.5"/>
</p:tagLst>
</file>

<file path=ppt/tags/tag4.xml><?xml version="1.0" encoding="utf-8"?>
<p:tagLst xmlns:a="http://schemas.openxmlformats.org/drawingml/2006/main" xmlns:r="http://schemas.openxmlformats.org/officeDocument/2006/relationships" xmlns:p="http://schemas.openxmlformats.org/presentationml/2006/main">
  <p:tag name="TIMING" val="|21|16.6"/>
</p:tagLst>
</file>

<file path=ppt/tags/tag5.xml><?xml version="1.0" encoding="utf-8"?>
<p:tagLst xmlns:a="http://schemas.openxmlformats.org/drawingml/2006/main" xmlns:r="http://schemas.openxmlformats.org/officeDocument/2006/relationships" xmlns:p="http://schemas.openxmlformats.org/presentationml/2006/main">
  <p:tag name="TIMING" val="|5.5|4.2|6.2|3.3"/>
</p:tagLst>
</file>

<file path=ppt/tags/tag6.xml><?xml version="1.0" encoding="utf-8"?>
<p:tagLst xmlns:a="http://schemas.openxmlformats.org/drawingml/2006/main" xmlns:r="http://schemas.openxmlformats.org/officeDocument/2006/relationships" xmlns:p="http://schemas.openxmlformats.org/presentationml/2006/main">
  <p:tag name="TIMING" val="|25.2|13.7|5.8|7.3"/>
</p:tagLst>
</file>

<file path=ppt/tags/tag7.xml><?xml version="1.0" encoding="utf-8"?>
<p:tagLst xmlns:a="http://schemas.openxmlformats.org/drawingml/2006/main" xmlns:r="http://schemas.openxmlformats.org/officeDocument/2006/relationships" xmlns:p="http://schemas.openxmlformats.org/presentationml/2006/main">
  <p:tag name="TIMING" val="|9.9|13.4"/>
</p:tagLst>
</file>

<file path=ppt/tags/tag8.xml><?xml version="1.0" encoding="utf-8"?>
<p:tagLst xmlns:a="http://schemas.openxmlformats.org/drawingml/2006/main" xmlns:r="http://schemas.openxmlformats.org/officeDocument/2006/relationships" xmlns:p="http://schemas.openxmlformats.org/presentationml/2006/main">
  <p:tag name="TIMING" val="|1"/>
</p:tagLst>
</file>

<file path=ppt/tags/tag9.xml><?xml version="1.0" encoding="utf-8"?>
<p:tagLst xmlns:a="http://schemas.openxmlformats.org/drawingml/2006/main" xmlns:r="http://schemas.openxmlformats.org/officeDocument/2006/relationships" xmlns:p="http://schemas.openxmlformats.org/presentationml/2006/main">
  <p:tag name="TIMING" val="|26.9|5.4|13.7|12.6"/>
</p:tagLst>
</file>

<file path=ppt/theme/theme1.xml><?xml version="1.0" encoding="utf-8"?>
<a:theme xmlns:a="http://schemas.openxmlformats.org/drawingml/2006/main" name="VCLAB-Dark">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VCLAB_Template_Dark</Template>
  <TotalTime>8560</TotalTime>
  <Words>1691</Words>
  <Application>Microsoft Macintosh PowerPoint</Application>
  <PresentationFormat>On-screen Show (4:3)</PresentationFormat>
  <Paragraphs>248</Paragraphs>
  <Slides>20</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VCLAB-Dark</vt:lpstr>
      <vt:lpstr>Equation</vt:lpstr>
      <vt:lpstr>Stereo Fusion using a Refractive  Medium on a Binocular Base</vt:lpstr>
      <vt:lpstr>Binocular Stereo</vt:lpstr>
      <vt:lpstr>Objectives</vt:lpstr>
      <vt:lpstr>Objectives</vt:lpstr>
      <vt:lpstr>Refractive Stereo</vt:lpstr>
      <vt:lpstr>Previous Work: Multi-Baseline Stereo</vt:lpstr>
      <vt:lpstr>Previous Work: Refractive Stereo</vt:lpstr>
      <vt:lpstr>Our System Prototype</vt:lpstr>
      <vt:lpstr>Refractive Calibration</vt:lpstr>
      <vt:lpstr>Refractive Stereo</vt:lpstr>
      <vt:lpstr>Refractive Stereo</vt:lpstr>
      <vt:lpstr>Synthetic Direct Image</vt:lpstr>
      <vt:lpstr>Stereo Fusion</vt:lpstr>
      <vt:lpstr>Coarse-to-fine Approach</vt:lpstr>
      <vt:lpstr>Results</vt:lpstr>
      <vt:lpstr>Results</vt:lpstr>
      <vt:lpstr>Results</vt:lpstr>
      <vt:lpstr>Discussions</vt:lpstr>
      <vt:lpstr>Limitations</vt:lpstr>
      <vt:lpstr>Conclusions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shbaek</dc:creator>
  <cp:lastModifiedBy>Min Hyuk Kim</cp:lastModifiedBy>
  <cp:revision>1472</cp:revision>
  <cp:lastPrinted>2013-06-09T10:27:35Z</cp:lastPrinted>
  <dcterms:created xsi:type="dcterms:W3CDTF">2014-10-05T08:12:05Z</dcterms:created>
  <dcterms:modified xsi:type="dcterms:W3CDTF">2015-01-11T08:47:57Z</dcterms:modified>
</cp:coreProperties>
</file>